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3687" r:id="rId2"/>
  </p:sldMasterIdLst>
  <p:notesMasterIdLst>
    <p:notesMasterId r:id="rId27"/>
  </p:notesMasterIdLst>
  <p:handoutMasterIdLst>
    <p:handoutMasterId r:id="rId28"/>
  </p:handoutMasterIdLst>
  <p:sldIdLst>
    <p:sldId id="256" r:id="rId3"/>
    <p:sldId id="281" r:id="rId4"/>
    <p:sldId id="282" r:id="rId5"/>
    <p:sldId id="283" r:id="rId6"/>
    <p:sldId id="284" r:id="rId7"/>
    <p:sldId id="285" r:id="rId8"/>
    <p:sldId id="286" r:id="rId9"/>
    <p:sldId id="277" r:id="rId10"/>
    <p:sldId id="279" r:id="rId11"/>
    <p:sldId id="280" r:id="rId12"/>
    <p:sldId id="278" r:id="rId13"/>
    <p:sldId id="262" r:id="rId14"/>
    <p:sldId id="263" r:id="rId15"/>
    <p:sldId id="264" r:id="rId16"/>
    <p:sldId id="265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 autoAdjust="0"/>
    <p:restoredTop sz="96134" autoAdjust="0"/>
  </p:normalViewPr>
  <p:slideViewPr>
    <p:cSldViewPr>
      <p:cViewPr varScale="1">
        <p:scale>
          <a:sx n="93" d="100"/>
          <a:sy n="93" d="100"/>
        </p:scale>
        <p:origin x="90" y="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7679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02D-20C0-F840-AFAC-BEA99C74F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pPr marL="0" marR="0" lvl="0" indent="0" algn="r" defTabSz="7679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1334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7679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02D-20C0-F840-AFAC-BEA99C74F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pPr marL="0" marR="0" lvl="0" indent="0" algn="r" defTabSz="7679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2348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7679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02D-20C0-F840-AFAC-BEA99C74F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pPr marL="0" marR="0" lvl="0" indent="0" algn="r" defTabSz="7679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1902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7679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02D-20C0-F840-AFAC-BEA99C74F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pPr marL="0" marR="0" lvl="0" indent="0" algn="r" defTabSz="7679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3718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7679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02D-20C0-F840-AFAC-BEA99C74F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pPr marL="0" marR="0" lvl="0" indent="0" algn="r" defTabSz="7679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7822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ISTORAGE\-Print\MA27\Powerpoint\rep\Co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eck 5"/>
          <p:cNvSpPr/>
          <p:nvPr/>
        </p:nvSpPr>
        <p:spPr>
          <a:xfrm>
            <a:off x="0" y="4513081"/>
            <a:ext cx="9144000" cy="23449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Freeform 2"/>
          <p:cNvSpPr>
            <a:spLocks noChangeArrowheads="1"/>
          </p:cNvSpPr>
          <p:nvPr/>
        </p:nvSpPr>
        <p:spPr bwMode="auto">
          <a:xfrm>
            <a:off x="715716" y="4857905"/>
            <a:ext cx="164475" cy="267271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5" name="AutoShape 71"/>
          <p:cNvSpPr>
            <a:spLocks/>
          </p:cNvSpPr>
          <p:nvPr/>
        </p:nvSpPr>
        <p:spPr bwMode="auto">
          <a:xfrm>
            <a:off x="634536" y="5560295"/>
            <a:ext cx="326835" cy="335440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" name="AutoShape 128"/>
          <p:cNvSpPr>
            <a:spLocks/>
          </p:cNvSpPr>
          <p:nvPr/>
        </p:nvSpPr>
        <p:spPr bwMode="auto">
          <a:xfrm>
            <a:off x="692929" y="6321461"/>
            <a:ext cx="210048" cy="23018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1104926" y="4732402"/>
            <a:ext cx="7754912" cy="573246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Meeting </a:t>
            </a:r>
            <a:r>
              <a:rPr lang="de-DE" dirty="0" err="1" smtClean="0"/>
              <a:t>xy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Place | DD </a:t>
            </a:r>
            <a:r>
              <a:rPr lang="de-DE" dirty="0" err="1" smtClean="0"/>
              <a:t>Month</a:t>
            </a:r>
            <a:r>
              <a:rPr lang="de-DE" dirty="0" smtClean="0"/>
              <a:t> YYYY</a:t>
            </a:r>
            <a:endParaRPr lang="de-AT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1104926" y="5464598"/>
            <a:ext cx="7754912" cy="712920"/>
          </a:xfrm>
        </p:spPr>
        <p:txBody>
          <a:bodyPr wrap="square" lIns="0" tIns="0" rIns="0" bIns="0" anchor="ctr" anchorCtr="0">
            <a:normAutofit/>
          </a:bodyPr>
          <a:lstStyle>
            <a:lvl1pPr marL="0" indent="0">
              <a:lnSpc>
                <a:spcPts val="2500"/>
              </a:lnSpc>
              <a:buFontTx/>
              <a:buNone/>
              <a:defRPr sz="2600" b="1"/>
            </a:lvl1pPr>
          </a:lstStyle>
          <a:p>
            <a:pPr lvl="0"/>
            <a:r>
              <a:rPr lang="de-DE" dirty="0" smtClean="0"/>
              <a:t>Headline</a:t>
            </a:r>
          </a:p>
        </p:txBody>
      </p:sp>
      <p:sp>
        <p:nvSpPr>
          <p:cNvPr id="1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1104926" y="6307559"/>
            <a:ext cx="7754912" cy="275990"/>
          </a:xfrm>
        </p:spPr>
        <p:txBody>
          <a:bodyPr wrap="square" lIns="0" tIns="0" rIns="0" bIns="0" anchor="ctr" anchorCtr="0">
            <a:noAutofit/>
          </a:bodyPr>
          <a:lstStyle>
            <a:lvl1pPr marL="0" indent="0" eaLnBrk="1" hangingPunct="1">
              <a:spcBef>
                <a:spcPct val="5000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eaLnBrk="1" hangingPunct="1">
              <a:spcBef>
                <a:spcPct val="50000"/>
              </a:spcBef>
            </a:pPr>
            <a:r>
              <a:rPr lang="en-US" altLang="de-DE" sz="1400" dirty="0" err="1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Interreg</a:t>
            </a:r>
            <a:r>
              <a:rPr lang="en-US" altLang="de-DE" sz="14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 CENTRAL EUROPE | Joint Secretariat | Frank Schneider</a:t>
            </a:r>
            <a:endParaRPr lang="en-US" altLang="de-DE" sz="140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25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_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300039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63947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55851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07735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gt;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3315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6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6384780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 dirty="0"/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4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2457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meline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7"/>
          <p:cNvCxnSpPr/>
          <p:nvPr/>
        </p:nvCxnSpPr>
        <p:spPr>
          <a:xfrm flipH="1">
            <a:off x="4419600" y="1733097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/>
        </p:nvSpPr>
        <p:spPr bwMode="auto">
          <a:xfrm>
            <a:off x="4230925" y="975585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de-DE" dirty="0" smtClean="0"/>
              <a:t>Timeline </a:t>
            </a:r>
            <a:r>
              <a:rPr lang="de-DE" dirty="0" err="1" smtClean="0"/>
              <a:t>overview</a:t>
            </a:r>
            <a:endParaRPr lang="de-AT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343851" y="18363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4" name="Straight Connector 17"/>
          <p:cNvCxnSpPr/>
          <p:nvPr/>
        </p:nvCxnSpPr>
        <p:spPr>
          <a:xfrm flipH="1">
            <a:off x="4417812" y="2727278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7"/>
          <p:cNvCxnSpPr/>
          <p:nvPr/>
        </p:nvCxnSpPr>
        <p:spPr>
          <a:xfrm flipH="1">
            <a:off x="4417812" y="3721459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7"/>
          <p:cNvCxnSpPr/>
          <p:nvPr/>
        </p:nvCxnSpPr>
        <p:spPr>
          <a:xfrm flipH="1">
            <a:off x="4417812" y="570982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7"/>
          <p:cNvCxnSpPr/>
          <p:nvPr/>
        </p:nvCxnSpPr>
        <p:spPr>
          <a:xfrm flipH="1">
            <a:off x="4417812" y="471564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39"/>
          <p:cNvSpPr>
            <a:spLocks/>
          </p:cNvSpPr>
          <p:nvPr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s-ES" sz="2400" dirty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343851" y="28337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4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43851" y="38311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343851" y="48285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Textplatzhalter 2"/>
          <p:cNvSpPr>
            <a:spLocks noGrp="1"/>
          </p:cNvSpPr>
          <p:nvPr>
            <p:ph type="body" sz="quarter" idx="16"/>
          </p:nvPr>
        </p:nvSpPr>
        <p:spPr>
          <a:xfrm>
            <a:off x="343851" y="58259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7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4602428" y="2330659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8" name="Textplatzhalter 2"/>
          <p:cNvSpPr>
            <a:spLocks noGrp="1"/>
          </p:cNvSpPr>
          <p:nvPr>
            <p:ph type="body" sz="quarter" idx="18"/>
          </p:nvPr>
        </p:nvSpPr>
        <p:spPr>
          <a:xfrm>
            <a:off x="4602428" y="3337197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9" name="Textplatzhalter 2"/>
          <p:cNvSpPr>
            <a:spLocks noGrp="1"/>
          </p:cNvSpPr>
          <p:nvPr>
            <p:ph type="body" sz="quarter" idx="19"/>
          </p:nvPr>
        </p:nvSpPr>
        <p:spPr>
          <a:xfrm>
            <a:off x="4602428" y="4343735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0" name="Textplatzhalter 2"/>
          <p:cNvSpPr>
            <a:spLocks noGrp="1"/>
          </p:cNvSpPr>
          <p:nvPr>
            <p:ph type="body" sz="quarter" idx="20"/>
          </p:nvPr>
        </p:nvSpPr>
        <p:spPr>
          <a:xfrm>
            <a:off x="4602428" y="5350272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61254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2" grpId="0" animBg="1"/>
      <p:bldP spid="2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meline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>
            <a:off x="4416983" y="5078355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7"/>
          <p:cNvCxnSpPr/>
          <p:nvPr/>
        </p:nvCxnSpPr>
        <p:spPr>
          <a:xfrm flipH="1">
            <a:off x="4416983" y="197765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/>
        </p:nvSpPr>
        <p:spPr bwMode="auto">
          <a:xfrm>
            <a:off x="4230925" y="943686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de-DE" dirty="0" smtClean="0"/>
              <a:t>Timeline</a:t>
            </a:r>
            <a:endParaRPr lang="de-AT" dirty="0"/>
          </a:p>
        </p:txBody>
      </p:sp>
      <p:sp>
        <p:nvSpPr>
          <p:cNvPr id="11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8448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meline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8"/>
          <p:cNvCxnSpPr/>
          <p:nvPr/>
        </p:nvCxnSpPr>
        <p:spPr>
          <a:xfrm>
            <a:off x="4416983" y="2741186"/>
            <a:ext cx="2617" cy="198166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7"/>
          <p:cNvCxnSpPr/>
          <p:nvPr/>
        </p:nvCxnSpPr>
        <p:spPr>
          <a:xfrm flipH="1">
            <a:off x="4416983" y="-20380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1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cxnSp>
        <p:nvCxnSpPr>
          <p:cNvPr id="36" name="Straight Connector 8"/>
          <p:cNvCxnSpPr/>
          <p:nvPr/>
        </p:nvCxnSpPr>
        <p:spPr>
          <a:xfrm>
            <a:off x="4416983" y="5950857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061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melin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39"/>
          <p:cNvSpPr>
            <a:spLocks/>
          </p:cNvSpPr>
          <p:nvPr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s-ES" sz="2400" dirty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cxnSp>
        <p:nvCxnSpPr>
          <p:cNvPr id="29" name="Straight Connector 8"/>
          <p:cNvCxnSpPr/>
          <p:nvPr/>
        </p:nvCxnSpPr>
        <p:spPr>
          <a:xfrm flipH="1">
            <a:off x="4409888" y="4121385"/>
            <a:ext cx="7096" cy="211824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7"/>
          <p:cNvCxnSpPr/>
          <p:nvPr/>
        </p:nvCxnSpPr>
        <p:spPr>
          <a:xfrm flipH="1">
            <a:off x="4416983" y="-105444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434935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350939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142022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58025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323998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240001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cxnSp>
        <p:nvCxnSpPr>
          <p:cNvPr id="37" name="Straight Connector 8"/>
          <p:cNvCxnSpPr/>
          <p:nvPr/>
        </p:nvCxnSpPr>
        <p:spPr>
          <a:xfrm>
            <a:off x="4409888" y="1849461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18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lay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 dirty="0"/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14"/>
          </p:nvPr>
        </p:nvSpPr>
        <p:spPr>
          <a:xfrm>
            <a:off x="192522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/>
          </p:nvPr>
        </p:nvSpPr>
        <p:spPr>
          <a:xfrm>
            <a:off x="358927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38" name="Picture Placeholder 24"/>
          <p:cNvSpPr>
            <a:spLocks noGrp="1" noChangeAspect="1"/>
          </p:cNvSpPr>
          <p:nvPr>
            <p:ph type="pic" sz="quarter" idx="16"/>
          </p:nvPr>
        </p:nvSpPr>
        <p:spPr>
          <a:xfrm>
            <a:off x="524623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8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3510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 dirty="0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/>
          </p:nvPr>
        </p:nvSpPr>
        <p:spPr>
          <a:xfrm>
            <a:off x="2491113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/>
          </p:nvPr>
        </p:nvSpPr>
        <p:spPr>
          <a:xfrm>
            <a:off x="468743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8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/>
          </p:nvPr>
        </p:nvSpPr>
        <p:spPr>
          <a:xfrm>
            <a:off x="29479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 dirty="0"/>
          </a:p>
        </p:txBody>
      </p:sp>
      <p:sp>
        <p:nvSpPr>
          <p:cNvPr id="10" name="Picture Placeholder 24"/>
          <p:cNvSpPr>
            <a:spLocks noGrp="1" noChangeAspect="1"/>
          </p:cNvSpPr>
          <p:nvPr>
            <p:ph type="pic" sz="quarter" idx="19"/>
          </p:nvPr>
        </p:nvSpPr>
        <p:spPr>
          <a:xfrm>
            <a:off x="2491113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11" name="Picture Placeholder 24"/>
          <p:cNvSpPr>
            <a:spLocks noGrp="1" noChangeAspect="1"/>
          </p:cNvSpPr>
          <p:nvPr>
            <p:ph type="pic" sz="quarter" idx="20"/>
          </p:nvPr>
        </p:nvSpPr>
        <p:spPr>
          <a:xfrm>
            <a:off x="4687432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12" name="Picture Placeholder 24"/>
          <p:cNvSpPr>
            <a:spLocks noGrp="1" noChangeAspect="1"/>
          </p:cNvSpPr>
          <p:nvPr>
            <p:ph type="pic" sz="quarter" idx="2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13" name="Picture Placeholder 24"/>
          <p:cNvSpPr>
            <a:spLocks noGrp="1" noChangeAspect="1"/>
          </p:cNvSpPr>
          <p:nvPr>
            <p:ph type="pic" sz="quarter" idx="22"/>
          </p:nvPr>
        </p:nvSpPr>
        <p:spPr>
          <a:xfrm>
            <a:off x="688375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1532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1440160" cy="43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424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1512168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3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65050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37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85601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1 Title…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479622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2 Title…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43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3 Title…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867664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4 Title…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479622" y="346206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5 Title…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3643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6 Title…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6867664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7 Title…</a:t>
            </a:r>
          </a:p>
        </p:txBody>
      </p:sp>
    </p:spTree>
    <p:extLst>
      <p:ext uri="{BB962C8B-B14F-4D97-AF65-F5344CB8AC3E}">
        <p14:creationId xmlns:p14="http://schemas.microsoft.com/office/powerpoint/2010/main" val="179934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00809" y="332656"/>
            <a:ext cx="1290871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753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ISTORAGE\-Print\MA27\Powerpoint\rep\Cove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eck 5"/>
          <p:cNvSpPr/>
          <p:nvPr userDrawn="1"/>
        </p:nvSpPr>
        <p:spPr>
          <a:xfrm>
            <a:off x="0" y="4513081"/>
            <a:ext cx="9144000" cy="23449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Freeform 2"/>
          <p:cNvSpPr>
            <a:spLocks noChangeArrowheads="1"/>
          </p:cNvSpPr>
          <p:nvPr userDrawn="1"/>
        </p:nvSpPr>
        <p:spPr bwMode="auto">
          <a:xfrm>
            <a:off x="715716" y="4857905"/>
            <a:ext cx="164475" cy="267271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5" name="AutoShape 71"/>
          <p:cNvSpPr>
            <a:spLocks/>
          </p:cNvSpPr>
          <p:nvPr userDrawn="1"/>
        </p:nvSpPr>
        <p:spPr bwMode="auto">
          <a:xfrm>
            <a:off x="634536" y="5560295"/>
            <a:ext cx="326835" cy="335440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" name="AutoShape 128"/>
          <p:cNvSpPr>
            <a:spLocks/>
          </p:cNvSpPr>
          <p:nvPr userDrawn="1"/>
        </p:nvSpPr>
        <p:spPr bwMode="auto">
          <a:xfrm>
            <a:off x="692929" y="6321461"/>
            <a:ext cx="210048" cy="23018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1104926" y="4732402"/>
            <a:ext cx="7754912" cy="573246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Meeting </a:t>
            </a:r>
            <a:r>
              <a:rPr lang="de-DE" dirty="0" err="1" smtClean="0"/>
              <a:t>xy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Place | DD </a:t>
            </a:r>
            <a:r>
              <a:rPr lang="de-DE" dirty="0" err="1" smtClean="0"/>
              <a:t>Month</a:t>
            </a:r>
            <a:r>
              <a:rPr lang="de-DE" dirty="0" smtClean="0"/>
              <a:t> YYYY</a:t>
            </a:r>
            <a:endParaRPr lang="de-AT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1104926" y="5464598"/>
            <a:ext cx="7754912" cy="712920"/>
          </a:xfrm>
        </p:spPr>
        <p:txBody>
          <a:bodyPr wrap="square" lIns="0" tIns="0" rIns="0" bIns="0" anchor="ctr" anchorCtr="0">
            <a:normAutofit/>
          </a:bodyPr>
          <a:lstStyle>
            <a:lvl1pPr marL="0" indent="0">
              <a:lnSpc>
                <a:spcPts val="2500"/>
              </a:lnSpc>
              <a:buFontTx/>
              <a:buNone/>
              <a:defRPr sz="2600" b="1"/>
            </a:lvl1pPr>
          </a:lstStyle>
          <a:p>
            <a:pPr lvl="0"/>
            <a:r>
              <a:rPr lang="de-DE" dirty="0" smtClean="0"/>
              <a:t>Headline</a:t>
            </a:r>
          </a:p>
        </p:txBody>
      </p:sp>
      <p:sp>
        <p:nvSpPr>
          <p:cNvPr id="1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1104926" y="6307559"/>
            <a:ext cx="7754912" cy="275990"/>
          </a:xfrm>
        </p:spPr>
        <p:txBody>
          <a:bodyPr wrap="square" lIns="0" tIns="0" rIns="0" bIns="0" anchor="ctr" anchorCtr="0">
            <a:noAutofit/>
          </a:bodyPr>
          <a:lstStyle>
            <a:lvl1pPr marL="0" indent="0" eaLnBrk="1" hangingPunct="1">
              <a:spcBef>
                <a:spcPct val="5000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eaLnBrk="1" hangingPunct="1">
              <a:spcBef>
                <a:spcPct val="50000"/>
              </a:spcBef>
            </a:pPr>
            <a:r>
              <a:rPr lang="en-US" altLang="de-DE" sz="1400" dirty="0" err="1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Interreg</a:t>
            </a:r>
            <a:r>
              <a:rPr lang="en-US" altLang="de-DE" sz="14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 CENTRAL EUROPE | Joint Secretariat | Frank Schneider</a:t>
            </a:r>
            <a:endParaRPr lang="en-US" altLang="de-DE" sz="140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372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65050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37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85601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1 Title…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479622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2 Title…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43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3 Title…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867664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4 Title…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479622" y="346206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5 Title…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3643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6 Title…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6867664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7 Title…</a:t>
            </a:r>
          </a:p>
        </p:txBody>
      </p:sp>
    </p:spTree>
    <p:extLst>
      <p:ext uri="{BB962C8B-B14F-4D97-AF65-F5344CB8AC3E}">
        <p14:creationId xmlns:p14="http://schemas.microsoft.com/office/powerpoint/2010/main" val="3690660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 err="1" smtClean="0"/>
              <a:t>Titelmasterformat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2264735"/>
            <a:ext cx="8562974" cy="321103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96863" y="1335217"/>
            <a:ext cx="8562975" cy="750724"/>
          </a:xfrm>
        </p:spPr>
        <p:txBody>
          <a:bodyPr wrap="square" lIns="0" tIns="0" rIns="0" bIns="0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86332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607581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 err="1" smtClean="0"/>
              <a:t>Titelmasterformat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1307806"/>
            <a:ext cx="8562974" cy="416796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57701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116013"/>
            <a:ext cx="9143999" cy="44132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AT" smtClean="0"/>
              <a:t>FULL Image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1627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mplatzhalter 2"/>
          <p:cNvSpPr>
            <a:spLocks noGrp="1"/>
          </p:cNvSpPr>
          <p:nvPr>
            <p:ph type="chart" sz="quarter" idx="14"/>
          </p:nvPr>
        </p:nvSpPr>
        <p:spPr>
          <a:xfrm>
            <a:off x="296234" y="1285875"/>
            <a:ext cx="4102100" cy="4381500"/>
          </a:xfrm>
        </p:spPr>
        <p:txBody>
          <a:bodyPr/>
          <a:lstStyle/>
          <a:p>
            <a:endParaRPr lang="de-AT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61821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1678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6" name="Diagrammplatzhalter 2"/>
          <p:cNvSpPr>
            <a:spLocks noGrp="1"/>
          </p:cNvSpPr>
          <p:nvPr>
            <p:ph type="chart" sz="quarter" idx="14"/>
          </p:nvPr>
        </p:nvSpPr>
        <p:spPr>
          <a:xfrm>
            <a:off x="4518837" y="1285875"/>
            <a:ext cx="4330368" cy="4009139"/>
          </a:xfr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3977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300039" y="1286539"/>
            <a:ext cx="4098296" cy="43806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91698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4540102" y="1286539"/>
            <a:ext cx="4319736" cy="40403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86315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28808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2264735"/>
            <a:ext cx="8562974" cy="321103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96863" y="1335217"/>
            <a:ext cx="8562975" cy="750724"/>
          </a:xfrm>
        </p:spPr>
        <p:txBody>
          <a:bodyPr wrap="square" lIns="0" tIns="0" rIns="0" bIns="0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2371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_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300039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63947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55851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9285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3315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6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6384780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4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80230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7"/>
          <p:cNvCxnSpPr/>
          <p:nvPr userDrawn="1"/>
        </p:nvCxnSpPr>
        <p:spPr>
          <a:xfrm flipH="1">
            <a:off x="4419600" y="1733097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75585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de-DE" dirty="0" smtClean="0"/>
              <a:t>Timeline </a:t>
            </a:r>
            <a:r>
              <a:rPr lang="de-DE" dirty="0" err="1" smtClean="0"/>
              <a:t>overview</a:t>
            </a:r>
            <a:endParaRPr lang="de-AT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343851" y="18363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cxnSp>
        <p:nvCxnSpPr>
          <p:cNvPr id="14" name="Straight Connector 17"/>
          <p:cNvCxnSpPr/>
          <p:nvPr userDrawn="1"/>
        </p:nvCxnSpPr>
        <p:spPr>
          <a:xfrm flipH="1">
            <a:off x="4417812" y="2727278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7"/>
          <p:cNvCxnSpPr/>
          <p:nvPr userDrawn="1"/>
        </p:nvCxnSpPr>
        <p:spPr>
          <a:xfrm flipH="1">
            <a:off x="4417812" y="3721459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7"/>
          <p:cNvCxnSpPr/>
          <p:nvPr userDrawn="1"/>
        </p:nvCxnSpPr>
        <p:spPr>
          <a:xfrm flipH="1">
            <a:off x="4417812" y="570982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7"/>
          <p:cNvCxnSpPr/>
          <p:nvPr userDrawn="1"/>
        </p:nvCxnSpPr>
        <p:spPr>
          <a:xfrm flipH="1">
            <a:off x="4417812" y="471564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s-ES" sz="2400" dirty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343851" y="28337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24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43851" y="38311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25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343851" y="48285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26" name="Textplatzhalter 2"/>
          <p:cNvSpPr>
            <a:spLocks noGrp="1"/>
          </p:cNvSpPr>
          <p:nvPr>
            <p:ph type="body" sz="quarter" idx="16"/>
          </p:nvPr>
        </p:nvSpPr>
        <p:spPr>
          <a:xfrm>
            <a:off x="343851" y="58259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27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4602428" y="2330659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sz="quarter" idx="18"/>
          </p:nvPr>
        </p:nvSpPr>
        <p:spPr>
          <a:xfrm>
            <a:off x="4602428" y="3337197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29" name="Textplatzhalter 2"/>
          <p:cNvSpPr>
            <a:spLocks noGrp="1"/>
          </p:cNvSpPr>
          <p:nvPr>
            <p:ph type="body" sz="quarter" idx="19"/>
          </p:nvPr>
        </p:nvSpPr>
        <p:spPr>
          <a:xfrm>
            <a:off x="4602428" y="4343735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0" name="Textplatzhalter 2"/>
          <p:cNvSpPr>
            <a:spLocks noGrp="1"/>
          </p:cNvSpPr>
          <p:nvPr>
            <p:ph type="body" sz="quarter" idx="20"/>
          </p:nvPr>
        </p:nvSpPr>
        <p:spPr>
          <a:xfrm>
            <a:off x="4602428" y="5350272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54538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2" grpId="0" animBg="1"/>
      <p:bldP spid="2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 userDrawn="1"/>
        </p:nvCxnSpPr>
        <p:spPr>
          <a:xfrm>
            <a:off x="4416983" y="5078355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7"/>
          <p:cNvCxnSpPr/>
          <p:nvPr userDrawn="1"/>
        </p:nvCxnSpPr>
        <p:spPr>
          <a:xfrm flipH="1">
            <a:off x="4416983" y="197765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43686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de-DE" dirty="0" smtClean="0"/>
              <a:t>Timeline</a:t>
            </a:r>
            <a:endParaRPr lang="de-AT" dirty="0"/>
          </a:p>
        </p:txBody>
      </p:sp>
      <p:sp>
        <p:nvSpPr>
          <p:cNvPr id="11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19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9397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8"/>
          <p:cNvCxnSpPr/>
          <p:nvPr userDrawn="1"/>
        </p:nvCxnSpPr>
        <p:spPr>
          <a:xfrm>
            <a:off x="4416983" y="2741186"/>
            <a:ext cx="2617" cy="198166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7"/>
          <p:cNvCxnSpPr/>
          <p:nvPr userDrawn="1"/>
        </p:nvCxnSpPr>
        <p:spPr>
          <a:xfrm flipH="1">
            <a:off x="4416983" y="-20380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1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cxnSp>
        <p:nvCxnSpPr>
          <p:cNvPr id="36" name="Straight Connector 8"/>
          <p:cNvCxnSpPr/>
          <p:nvPr userDrawn="1"/>
        </p:nvCxnSpPr>
        <p:spPr>
          <a:xfrm>
            <a:off x="4416983" y="5950857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38270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s-ES" sz="2400" dirty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cxnSp>
        <p:nvCxnSpPr>
          <p:cNvPr id="29" name="Straight Connector 8"/>
          <p:cNvCxnSpPr/>
          <p:nvPr userDrawn="1"/>
        </p:nvCxnSpPr>
        <p:spPr>
          <a:xfrm flipH="1">
            <a:off x="4409888" y="4121385"/>
            <a:ext cx="7096" cy="211824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7"/>
          <p:cNvCxnSpPr/>
          <p:nvPr userDrawn="1"/>
        </p:nvCxnSpPr>
        <p:spPr>
          <a:xfrm flipH="1">
            <a:off x="4416983" y="-105444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434935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350939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142022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58025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323998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  <a:endParaRPr lang="de-AT" dirty="0"/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240001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cxnSp>
        <p:nvCxnSpPr>
          <p:cNvPr id="37" name="Straight Connector 8"/>
          <p:cNvCxnSpPr/>
          <p:nvPr userDrawn="1"/>
        </p:nvCxnSpPr>
        <p:spPr>
          <a:xfrm>
            <a:off x="4409888" y="1849461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21476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y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14"/>
          </p:nvPr>
        </p:nvSpPr>
        <p:spPr>
          <a:xfrm>
            <a:off x="192522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/>
          </p:nvPr>
        </p:nvSpPr>
        <p:spPr>
          <a:xfrm>
            <a:off x="358927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38" name="Picture Placeholder 24"/>
          <p:cNvSpPr>
            <a:spLocks noGrp="1" noChangeAspect="1"/>
          </p:cNvSpPr>
          <p:nvPr>
            <p:ph type="pic" sz="quarter" idx="16"/>
          </p:nvPr>
        </p:nvSpPr>
        <p:spPr>
          <a:xfrm>
            <a:off x="524623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8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7823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/>
          </p:nvPr>
        </p:nvSpPr>
        <p:spPr>
          <a:xfrm>
            <a:off x="2491113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/>
          </p:nvPr>
        </p:nvSpPr>
        <p:spPr>
          <a:xfrm>
            <a:off x="468743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8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/>
          </p:nvPr>
        </p:nvSpPr>
        <p:spPr>
          <a:xfrm>
            <a:off x="29479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  <p:sp>
        <p:nvSpPr>
          <p:cNvPr id="10" name="Picture Placeholder 24"/>
          <p:cNvSpPr>
            <a:spLocks noGrp="1" noChangeAspect="1"/>
          </p:cNvSpPr>
          <p:nvPr>
            <p:ph type="pic" sz="quarter" idx="19"/>
          </p:nvPr>
        </p:nvSpPr>
        <p:spPr>
          <a:xfrm>
            <a:off x="2491113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11" name="Picture Placeholder 24"/>
          <p:cNvSpPr>
            <a:spLocks noGrp="1" noChangeAspect="1"/>
          </p:cNvSpPr>
          <p:nvPr>
            <p:ph type="pic" sz="quarter" idx="20"/>
          </p:nvPr>
        </p:nvSpPr>
        <p:spPr>
          <a:xfrm>
            <a:off x="4687432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12" name="Picture Placeholder 24"/>
          <p:cNvSpPr>
            <a:spLocks noGrp="1" noChangeAspect="1"/>
          </p:cNvSpPr>
          <p:nvPr>
            <p:ph type="pic" sz="quarter" idx="2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13" name="Picture Placeholder 24"/>
          <p:cNvSpPr>
            <a:spLocks noGrp="1" noChangeAspect="1"/>
          </p:cNvSpPr>
          <p:nvPr>
            <p:ph type="pic" sz="quarter" idx="22"/>
          </p:nvPr>
        </p:nvSpPr>
        <p:spPr>
          <a:xfrm>
            <a:off x="688375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49595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Break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-13360"/>
            <a:ext cx="9154030" cy="6918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80">
                <a:solidFill>
                  <a:schemeClr val="bg1"/>
                </a:solidFill>
                <a:latin typeface="Raleway Light"/>
                <a:cs typeface="Raleway Light"/>
              </a:defRPr>
            </a:lvl1pPr>
          </a:lstStyle>
          <a:p>
            <a:r>
              <a:rPr lang="de-DE" smtClean="0"/>
              <a:t>Bild durch Klicken auf Symbol hinzufügen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3920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5681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607581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1307806"/>
            <a:ext cx="8562974" cy="416796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33565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116013"/>
            <a:ext cx="9143999" cy="44132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AT" smtClean="0"/>
              <a:t>FULL Image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1940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mplatzhalter 2"/>
          <p:cNvSpPr>
            <a:spLocks noGrp="1"/>
          </p:cNvSpPr>
          <p:nvPr>
            <p:ph type="chart" sz="quarter" idx="14"/>
          </p:nvPr>
        </p:nvSpPr>
        <p:spPr>
          <a:xfrm>
            <a:off x="296234" y="1285875"/>
            <a:ext cx="4102100" cy="4381500"/>
          </a:xfrm>
        </p:spPr>
        <p:txBody>
          <a:bodyPr/>
          <a:lstStyle/>
          <a:p>
            <a:r>
              <a:rPr lang="cs-CZ" smtClean="0"/>
              <a:t>Kliknutím na ikonu přidáte graf.</a:t>
            </a:r>
            <a:endParaRPr lang="de-AT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61821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0207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gt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Diagrammplatzhalter 2"/>
          <p:cNvSpPr>
            <a:spLocks noGrp="1"/>
          </p:cNvSpPr>
          <p:nvPr>
            <p:ph type="chart" sz="quarter" idx="14"/>
          </p:nvPr>
        </p:nvSpPr>
        <p:spPr>
          <a:xfrm>
            <a:off x="4518837" y="1285875"/>
            <a:ext cx="4330368" cy="4009139"/>
          </a:xfrm>
        </p:spPr>
        <p:txBody>
          <a:bodyPr/>
          <a:lstStyle/>
          <a:p>
            <a:r>
              <a:rPr lang="cs-CZ" smtClean="0"/>
              <a:t>Kliknutím na ikonu přidáte graf.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5088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300039" y="1286539"/>
            <a:ext cx="4098296" cy="43806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44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gt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4540102" y="1286539"/>
            <a:ext cx="4319736" cy="40403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86315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541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5.emf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Relationship Id="rId27" Type="http://schemas.openxmlformats.org/officeDocument/2006/relationships/image" Target="../media/image6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26" Type="http://schemas.openxmlformats.org/officeDocument/2006/relationships/image" Target="../media/image6.emf"/><Relationship Id="rId3" Type="http://schemas.openxmlformats.org/officeDocument/2006/relationships/slideLayout" Target="../slideLayouts/slideLayout2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5" Type="http://schemas.openxmlformats.org/officeDocument/2006/relationships/image" Target="../media/image5.emf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24" Type="http://schemas.openxmlformats.org/officeDocument/2006/relationships/image" Target="../media/image4.emf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23" Type="http://schemas.openxmlformats.org/officeDocument/2006/relationships/image" Target="../media/image3.emf"/><Relationship Id="rId10" Type="http://schemas.openxmlformats.org/officeDocument/2006/relationships/slideLayout" Target="../slideLayouts/slideLayout30.xml"/><Relationship Id="rId19" Type="http://schemas.openxmlformats.org/officeDocument/2006/relationships/slideLayout" Target="../slideLayouts/slideLayout39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/>
        </p:nvCxnSpPr>
        <p:spPr>
          <a:xfrm>
            <a:off x="-6889" y="6382282"/>
            <a:ext cx="45785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-1" y="1"/>
            <a:ext cx="9143275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Textplatzhalter 2"/>
          <p:cNvSpPr>
            <a:spLocks noGrp="1"/>
          </p:cNvSpPr>
          <p:nvPr>
            <p:ph type="body" idx="1"/>
          </p:nvPr>
        </p:nvSpPr>
        <p:spPr>
          <a:xfrm>
            <a:off x="299805" y="1296613"/>
            <a:ext cx="8064216" cy="4051148"/>
          </a:xfrm>
          <a:prstGeom prst="rect">
            <a:avLst/>
          </a:prstGeom>
        </p:spPr>
        <p:txBody>
          <a:bodyPr vert="horz" lIns="217590" tIns="108794" rIns="217590" bIns="108794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12" name="TextBox 35"/>
          <p:cNvSpPr txBox="1"/>
          <p:nvPr/>
        </p:nvSpPr>
        <p:spPr>
          <a:xfrm>
            <a:off x="3551950" y="6199434"/>
            <a:ext cx="42878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500" b="0" kern="1200" spc="50" baseline="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TAKING </a:t>
            </a:r>
            <a:r>
              <a:rPr lang="de-AT" sz="1500" b="1" kern="1200" spc="50" baseline="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COOPERATION</a:t>
            </a:r>
            <a:r>
              <a:rPr lang="de-AT" sz="1500" b="0" kern="1200" spc="50" baseline="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FORWARD</a:t>
            </a:r>
            <a:endParaRPr lang="id-ID" sz="1500" b="0" kern="1200" spc="50" baseline="0" dirty="0">
              <a:solidFill>
                <a:schemeClr val="accent1"/>
              </a:solidFill>
              <a:latin typeface="Trebuchet MS" pitchFamily="34" charset="0"/>
              <a:cs typeface="Lato Light"/>
            </a:endParaRPr>
          </a:p>
        </p:txBody>
      </p:sp>
      <p:pic>
        <p:nvPicPr>
          <p:cNvPr id="13" name="Picture 2" descr="\\ISTORAGE\-Print\MA27\Report_DOC\LogoOffice.emf"/>
          <p:cNvPicPr>
            <a:picLocks noChangeAspect="1" noChangeArrowheads="1"/>
          </p:cNvPicPr>
          <p:nvPr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490" y="220455"/>
            <a:ext cx="2177348" cy="548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\\ISTORAGE\-Print\MA27\Report_DOC\gfx.png"/>
          <p:cNvPicPr>
            <a:picLocks noChangeAspect="1" noChangeArrowheads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949" y="5353818"/>
            <a:ext cx="1457325" cy="150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27"/>
          <p:cNvSpPr txBox="1"/>
          <p:nvPr/>
        </p:nvSpPr>
        <p:spPr>
          <a:xfrm>
            <a:off x="8220448" y="6154602"/>
            <a:ext cx="674149" cy="36929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1200" b="0" smtClean="0">
                <a:solidFill>
                  <a:schemeClr val="accent1"/>
                </a:solidFill>
                <a:latin typeface="Trebuchet MS" pitchFamily="34" charset="0"/>
                <a:cs typeface="Raleway Light"/>
              </a:rPr>
              <a:pPr algn="ctr"/>
              <a:t>‹#›</a:t>
            </a:fld>
            <a:endParaRPr lang="id-ID" sz="1200" b="0" dirty="0">
              <a:solidFill>
                <a:schemeClr val="accent1"/>
              </a:solidFill>
              <a:latin typeface="Trebuchet MS" pitchFamily="34" charset="0"/>
              <a:cs typeface="Raleway Light"/>
            </a:endParaRPr>
          </a:p>
        </p:txBody>
      </p:sp>
      <p:pic>
        <p:nvPicPr>
          <p:cNvPr id="49" name="Picture 10" descr="\\ISTORAGE\-Print\MA27\Powerpoint\rep\icons (7).emf"/>
          <p:cNvPicPr>
            <a:picLocks noChangeAspect="1" noChangeArrowheads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880" y="6154025"/>
            <a:ext cx="480567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\\ISTORAGE\-Print\MA27\Powerpoint\rep\icons (1).emf"/>
          <p:cNvPicPr>
            <a:picLocks noChangeAspect="1" noChangeArrowheads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147" y="6154025"/>
            <a:ext cx="485294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1" descr="\\ISTORAGE\-Print\MA27\Powerpoint\rep\icons (8).emf"/>
          <p:cNvPicPr>
            <a:picLocks noChangeAspect="1" noChangeArrowheads="1"/>
          </p:cNvPicPr>
          <p:nvPr/>
        </p:nvPicPr>
        <p:blipFill>
          <a:blip r:embed="rId2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1" y="6154025"/>
            <a:ext cx="486082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5" descr="\\ISTORAGE\-Print\MA27\Powerpoint\rep\icons (2).emf"/>
          <p:cNvPicPr>
            <a:picLocks noChangeAspect="1" noChangeArrowheads="1"/>
          </p:cNvPicPr>
          <p:nvPr/>
        </p:nvPicPr>
        <p:blipFill>
          <a:blip r:embed="rId2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51" y="6153426"/>
            <a:ext cx="486082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itelplatzhalter 3"/>
          <p:cNvSpPr>
            <a:spLocks noGrp="1"/>
          </p:cNvSpPr>
          <p:nvPr>
            <p:ph type="title"/>
          </p:nvPr>
        </p:nvSpPr>
        <p:spPr>
          <a:xfrm>
            <a:off x="-6888" y="149227"/>
            <a:ext cx="6588442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3229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  <p:sldLayoutId id="2147483682" r:id="rId17"/>
    <p:sldLayoutId id="2147483683" r:id="rId18"/>
    <p:sldLayoutId id="2147483686" r:id="rId19"/>
    <p:sldLayoutId id="2147483707" r:id="rId20"/>
  </p:sldLayoutIdLst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216000" algn="l" defTabSz="913878" rtl="0" eaLnBrk="1" latinLnBrk="0" hangingPunct="1">
        <a:spcBef>
          <a:spcPct val="0"/>
        </a:spcBef>
        <a:buNone/>
        <a:defRPr sz="2800" b="1" kern="1200" cap="all" normalizeH="0" baseline="0">
          <a:solidFill>
            <a:schemeClr val="accent3">
              <a:lumMod val="75000"/>
            </a:schemeClr>
          </a:solidFill>
          <a:latin typeface="Trebuchet MS" pitchFamily="34" charset="0"/>
          <a:ea typeface="+mj-ea"/>
          <a:cs typeface="+mj-cs"/>
        </a:defRPr>
      </a:lvl1pPr>
    </p:titleStyle>
    <p:bodyStyle>
      <a:lvl1pPr marL="342705" indent="-342705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 2" pitchFamily="18" charset="2"/>
        <a:buChar char=""/>
        <a:defRPr sz="2400" kern="1200">
          <a:solidFill>
            <a:schemeClr val="accent1"/>
          </a:solidFill>
          <a:latin typeface="Trebuchet MS" pitchFamily="34" charset="0"/>
          <a:ea typeface="+mn-ea"/>
          <a:cs typeface="+mn-cs"/>
        </a:defRPr>
      </a:lvl1pPr>
      <a:lvl2pPr marL="742527" indent="-285588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" pitchFamily="2" charset="2"/>
        <a:buChar char=""/>
        <a:defRPr sz="20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2pPr>
      <a:lvl3pPr marL="1142349" indent="-228470" algn="l" defTabSz="913878" rtl="0" eaLnBrk="1" latinLnBrk="0" hangingPunct="1">
        <a:spcBef>
          <a:spcPct val="20000"/>
        </a:spcBef>
        <a:buClr>
          <a:schemeClr val="accent1"/>
        </a:buClr>
        <a:buSzPct val="100000"/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3pPr>
      <a:lvl4pPr marL="1599288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4pPr>
      <a:lvl5pPr marL="2056227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5pPr>
      <a:lvl6pPr marL="251316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0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04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98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9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7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1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5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9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3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76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15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/>
        </p:nvCxnSpPr>
        <p:spPr>
          <a:xfrm>
            <a:off x="-6889" y="6382282"/>
            <a:ext cx="45785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-1" y="1"/>
            <a:ext cx="9143275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Textplatzhalter 2"/>
          <p:cNvSpPr>
            <a:spLocks noGrp="1"/>
          </p:cNvSpPr>
          <p:nvPr>
            <p:ph type="body" idx="1"/>
          </p:nvPr>
        </p:nvSpPr>
        <p:spPr>
          <a:xfrm>
            <a:off x="299805" y="1296613"/>
            <a:ext cx="8064216" cy="4051148"/>
          </a:xfrm>
          <a:prstGeom prst="rect">
            <a:avLst/>
          </a:prstGeom>
        </p:spPr>
        <p:txBody>
          <a:bodyPr vert="horz" lIns="217590" tIns="108794" rIns="217590" bIns="108794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12" name="TextBox 35"/>
          <p:cNvSpPr txBox="1"/>
          <p:nvPr/>
        </p:nvSpPr>
        <p:spPr>
          <a:xfrm>
            <a:off x="3551950" y="6199434"/>
            <a:ext cx="42878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500" b="0" kern="1200" spc="50" baseline="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TAKING </a:t>
            </a:r>
            <a:r>
              <a:rPr lang="de-AT" sz="1500" b="1" kern="1200" spc="50" baseline="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COOPERATION</a:t>
            </a:r>
            <a:r>
              <a:rPr lang="de-AT" sz="1500" b="0" kern="1200" spc="50" baseline="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FORWARD</a:t>
            </a:r>
            <a:endParaRPr lang="id-ID" sz="1500" b="0" kern="1200" spc="50" baseline="0" dirty="0">
              <a:solidFill>
                <a:schemeClr val="accent1"/>
              </a:solidFill>
              <a:latin typeface="Trebuchet MS" pitchFamily="34" charset="0"/>
              <a:cs typeface="Lato Light"/>
            </a:endParaRPr>
          </a:p>
        </p:txBody>
      </p:sp>
      <p:pic>
        <p:nvPicPr>
          <p:cNvPr id="13" name="Picture 2" descr="\\ISTORAGE\-Print\MA27\Report_DOC\LogoOffice.emf"/>
          <p:cNvPicPr>
            <a:picLocks noChangeAspect="1" noChangeArrowheads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490" y="220455"/>
            <a:ext cx="2177348" cy="548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\\ISTORAGE\-Print\MA27\Report_DOC\gfx.png"/>
          <p:cNvPicPr>
            <a:picLocks noChangeAspect="1" noChangeArrowheads="1"/>
          </p:cNvPicPr>
          <p:nvPr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949" y="5353818"/>
            <a:ext cx="1457325" cy="150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27"/>
          <p:cNvSpPr txBox="1"/>
          <p:nvPr/>
        </p:nvSpPr>
        <p:spPr>
          <a:xfrm>
            <a:off x="8220448" y="6154602"/>
            <a:ext cx="674149" cy="36929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1200" b="0" smtClean="0">
                <a:solidFill>
                  <a:schemeClr val="accent1"/>
                </a:solidFill>
                <a:latin typeface="Trebuchet MS" pitchFamily="34" charset="0"/>
                <a:cs typeface="Raleway Light"/>
              </a:rPr>
              <a:pPr algn="ctr"/>
              <a:t>‹#›</a:t>
            </a:fld>
            <a:endParaRPr lang="id-ID" sz="1200" b="0" dirty="0">
              <a:solidFill>
                <a:schemeClr val="accent1"/>
              </a:solidFill>
              <a:latin typeface="Trebuchet MS" pitchFamily="34" charset="0"/>
              <a:cs typeface="Raleway Light"/>
            </a:endParaRPr>
          </a:p>
        </p:txBody>
      </p:sp>
      <p:pic>
        <p:nvPicPr>
          <p:cNvPr id="49" name="Picture 10" descr="\\ISTORAGE\-Print\MA27\Powerpoint\rep\icons (7).emf"/>
          <p:cNvPicPr>
            <a:picLocks noChangeAspect="1" noChangeArrowheads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880" y="6154025"/>
            <a:ext cx="480567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\\ISTORAGE\-Print\MA27\Powerpoint\rep\icons (1).emf"/>
          <p:cNvPicPr>
            <a:picLocks noChangeAspect="1" noChangeArrowheads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147" y="6154025"/>
            <a:ext cx="485294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1" descr="\\ISTORAGE\-Print\MA27\Powerpoint\rep\icons (8).emf"/>
          <p:cNvPicPr>
            <a:picLocks noChangeAspect="1" noChangeArrowheads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1" y="6154025"/>
            <a:ext cx="486082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5" descr="\\ISTORAGE\-Print\MA27\Powerpoint\rep\icons (2).emf"/>
          <p:cNvPicPr>
            <a:picLocks noChangeAspect="1" noChangeArrowheads="1"/>
          </p:cNvPicPr>
          <p:nvPr/>
        </p:nvPicPr>
        <p:blipFill>
          <a:blip r:embed="rId2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51" y="6153426"/>
            <a:ext cx="486082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itelplatzhalter 3"/>
          <p:cNvSpPr>
            <a:spLocks noGrp="1"/>
          </p:cNvSpPr>
          <p:nvPr>
            <p:ph type="title"/>
          </p:nvPr>
        </p:nvSpPr>
        <p:spPr>
          <a:xfrm>
            <a:off x="-6888" y="149227"/>
            <a:ext cx="6588442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03366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  <p:sldLayoutId id="2147483706" r:id="rId19"/>
  </p:sldLayoutIdLst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marL="216000" algn="l" defTabSz="913878" rtl="0" eaLnBrk="1" latinLnBrk="0" hangingPunct="1">
        <a:spcBef>
          <a:spcPct val="0"/>
        </a:spcBef>
        <a:buNone/>
        <a:defRPr sz="2800" b="1" kern="1200" cap="all" normalizeH="0" baseline="0">
          <a:solidFill>
            <a:schemeClr val="accent3">
              <a:lumMod val="75000"/>
            </a:schemeClr>
          </a:solidFill>
          <a:latin typeface="Trebuchet MS" pitchFamily="34" charset="0"/>
          <a:ea typeface="+mj-ea"/>
          <a:cs typeface="+mj-cs"/>
        </a:defRPr>
      </a:lvl1pPr>
    </p:titleStyle>
    <p:bodyStyle>
      <a:lvl1pPr marL="342705" indent="-342705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 2" pitchFamily="18" charset="2"/>
        <a:buChar char=""/>
        <a:defRPr sz="2400" kern="1200">
          <a:solidFill>
            <a:schemeClr val="accent1"/>
          </a:solidFill>
          <a:latin typeface="Trebuchet MS" pitchFamily="34" charset="0"/>
          <a:ea typeface="+mn-ea"/>
          <a:cs typeface="+mn-cs"/>
        </a:defRPr>
      </a:lvl1pPr>
      <a:lvl2pPr marL="742527" indent="-285588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" pitchFamily="2" charset="2"/>
        <a:buChar char=""/>
        <a:defRPr sz="20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2pPr>
      <a:lvl3pPr marL="1142349" indent="-228470" algn="l" defTabSz="913878" rtl="0" eaLnBrk="1" latinLnBrk="0" hangingPunct="1">
        <a:spcBef>
          <a:spcPct val="20000"/>
        </a:spcBef>
        <a:buClr>
          <a:schemeClr val="accent1"/>
        </a:buClr>
        <a:buSzPct val="100000"/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3pPr>
      <a:lvl4pPr marL="1599288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4pPr>
      <a:lvl5pPr marL="2056227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5pPr>
      <a:lvl6pPr marL="251316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0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04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98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9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7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1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5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9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3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76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15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r.cz/cs/eus/mzdove-sazby-typovych-pozic/" TargetMode="Externa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taceeu.cz/cs/Fondy-EU/2014-2020/Operacni-programy/OP-nadnarodni-spoluprace" TargetMode="Externa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lukpav@mmr.cz" TargetMode="Externa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taceeu.cz/cs/Fondy-EU/Kohezni-politika-EU/Operacni-programy/OP-nadnarodni-spoluprace" TargetMode="External"/><Relationship Id="rId2" Type="http://schemas.openxmlformats.org/officeDocument/2006/relationships/hyperlink" Target="http://www.dotaceeu.cz/" TargetMode="External"/><Relationship Id="rId1" Type="http://schemas.openxmlformats.org/officeDocument/2006/relationships/slideLayout" Target="../slideLayouts/slideLayout19.xml"/><Relationship Id="rId5" Type="http://schemas.openxmlformats.org/officeDocument/2006/relationships/hyperlink" Target="http://www.crr.cz/cs/eus/nalezitosti-dokladovani/" TargetMode="External"/><Relationship Id="rId4" Type="http://schemas.openxmlformats.org/officeDocument/2006/relationships/hyperlink" Target="https://www.interreg-central.eu/Content.Node/documents/documents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512168"/>
          </a:xfrm>
        </p:spPr>
        <p:txBody>
          <a:bodyPr/>
          <a:lstStyle/>
          <a:p>
            <a:r>
              <a:rPr lang="cs-CZ" dirty="0" smtClean="0"/>
              <a:t>Pavel Lukeš, Stella Horváthová, odbor evropské územní spolupráce					</a:t>
            </a:r>
            <a:endParaRPr lang="cs-CZ" dirty="0"/>
          </a:p>
          <a:p>
            <a:r>
              <a:rPr lang="cs-CZ" dirty="0" smtClean="0"/>
              <a:t>Praha 27.11. 2018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331640" y="1772816"/>
            <a:ext cx="7283152" cy="1872208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Způsobilé výdaje</a:t>
            </a:r>
            <a:b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</a:b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Interreg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Central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Europe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title"/>
          </p:nvPr>
        </p:nvSpPr>
        <p:spPr>
          <a:xfrm>
            <a:off x="179511" y="116632"/>
            <a:ext cx="3096345" cy="803646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0000"/>
                </a:solidFill>
              </a:rPr>
              <a:t>Zjednodušení V. </a:t>
            </a:r>
            <a:endParaRPr lang="de-AT" cap="none" dirty="0">
              <a:solidFill>
                <a:srgbClr val="000000"/>
              </a:solidFill>
            </a:endParaRPr>
          </a:p>
        </p:txBody>
      </p:sp>
      <p:sp>
        <p:nvSpPr>
          <p:cNvPr id="4" name="TextBox 10"/>
          <p:cNvSpPr txBox="1"/>
          <p:nvPr/>
        </p:nvSpPr>
        <p:spPr>
          <a:xfrm>
            <a:off x="163813" y="764704"/>
            <a:ext cx="8712969" cy="5740633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>
            <a:defPPr>
              <a:defRPr lang="en-US"/>
            </a:defPPr>
            <a:lvl1pPr marL="0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3971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7942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1913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35885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19856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03827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7798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71770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u="sng" dirty="0" smtClean="0"/>
              <a:t>Příklad ad 2)</a:t>
            </a:r>
            <a:r>
              <a:rPr lang="en-GB" sz="1600" dirty="0" smtClean="0"/>
              <a:t>:</a:t>
            </a:r>
            <a:endParaRPr lang="cs-CZ" sz="1600" dirty="0" smtClean="0"/>
          </a:p>
          <a:p>
            <a:r>
              <a:rPr lang="cs-CZ" sz="1600" dirty="0" smtClean="0"/>
              <a:t>Zaměstnanec nastoupil do zaměstnání k příjemci v říjnu</a:t>
            </a:r>
            <a:r>
              <a:rPr lang="en-GB" sz="1600" dirty="0" smtClean="0"/>
              <a:t> 2016 a</a:t>
            </a:r>
            <a:r>
              <a:rPr lang="cs-CZ" sz="1600" dirty="0"/>
              <a:t> na projektu začal pracovat od </a:t>
            </a:r>
            <a:r>
              <a:rPr lang="cs-CZ" sz="1600" dirty="0" smtClean="0"/>
              <a:t>ledna</a:t>
            </a:r>
            <a:r>
              <a:rPr lang="en-GB" sz="1600" dirty="0" smtClean="0"/>
              <a:t> </a:t>
            </a:r>
            <a:r>
              <a:rPr lang="en-GB" sz="1600" dirty="0"/>
              <a:t>2017</a:t>
            </a:r>
            <a:r>
              <a:rPr lang="en-GB" sz="1600" dirty="0" smtClean="0"/>
              <a:t>.</a:t>
            </a:r>
            <a:r>
              <a:rPr lang="cs-CZ" sz="1600" dirty="0"/>
              <a:t> </a:t>
            </a:r>
            <a:r>
              <a:rPr lang="cs-CZ" sz="1600" dirty="0" smtClean="0"/>
              <a:t>Když </a:t>
            </a:r>
            <a:r>
              <a:rPr lang="cs-CZ" sz="1600" dirty="0"/>
              <a:t>začal </a:t>
            </a:r>
            <a:r>
              <a:rPr lang="cs-CZ" sz="1600" dirty="0" smtClean="0"/>
              <a:t>zaměstnanec pracovat </a:t>
            </a:r>
            <a:r>
              <a:rPr lang="cs-CZ" sz="1600" dirty="0"/>
              <a:t>na </a:t>
            </a:r>
            <a:r>
              <a:rPr lang="cs-CZ" sz="1600" dirty="0" smtClean="0"/>
              <a:t>projektu, jeho poslední dokumentované roční výdaje tak nebyly dostupné</a:t>
            </a:r>
            <a:r>
              <a:rPr lang="en-GB" sz="1600" dirty="0" smtClean="0"/>
              <a:t>.</a:t>
            </a:r>
            <a:endParaRPr lang="cs-CZ" sz="1600" dirty="0"/>
          </a:p>
          <a:p>
            <a:r>
              <a:rPr lang="cs-CZ" sz="1600" dirty="0" err="1" smtClean="0"/>
              <a:t>Reportovací</a:t>
            </a:r>
            <a:r>
              <a:rPr lang="cs-CZ" sz="1600" dirty="0" smtClean="0"/>
              <a:t> období běží od ledna do června</a:t>
            </a:r>
            <a:r>
              <a:rPr lang="en-GB" sz="1600" dirty="0" smtClean="0"/>
              <a:t> 2017</a:t>
            </a:r>
            <a:r>
              <a:rPr lang="cs-CZ" sz="1600" dirty="0" smtClean="0"/>
              <a:t>; za dané období zaměstnanec odpracoval </a:t>
            </a:r>
            <a:r>
              <a:rPr lang="en-GB" sz="1600" dirty="0" smtClean="0"/>
              <a:t>120 </a:t>
            </a:r>
            <a:r>
              <a:rPr lang="en-GB" sz="1600" dirty="0" err="1" smtClean="0"/>
              <a:t>ho</a:t>
            </a:r>
            <a:r>
              <a:rPr lang="cs-CZ" sz="1600" dirty="0" smtClean="0"/>
              <a:t>din</a:t>
            </a:r>
            <a:r>
              <a:rPr lang="en-GB" sz="1600" dirty="0" smtClean="0"/>
              <a:t> </a:t>
            </a:r>
            <a:r>
              <a:rPr lang="cs-CZ" sz="1600" dirty="0" smtClean="0"/>
              <a:t>na projekt</a:t>
            </a:r>
            <a:r>
              <a:rPr lang="en-GB" sz="1600" dirty="0" smtClean="0"/>
              <a:t> </a:t>
            </a:r>
            <a:r>
              <a:rPr lang="cs-CZ" sz="1600" dirty="0" smtClean="0"/>
              <a:t>(</a:t>
            </a:r>
            <a:r>
              <a:rPr lang="en-GB" sz="1600" dirty="0" smtClean="0"/>
              <a:t>time-sheet </a:t>
            </a:r>
            <a:r>
              <a:rPr lang="cs-CZ" sz="1600" dirty="0" smtClean="0"/>
              <a:t>pokrýval </a:t>
            </a:r>
            <a:r>
              <a:rPr lang="en-GB" sz="1600" dirty="0" smtClean="0"/>
              <a:t>100 %</a:t>
            </a:r>
            <a:r>
              <a:rPr lang="cs-CZ" sz="1600" dirty="0" smtClean="0"/>
              <a:t> pracovního času</a:t>
            </a:r>
            <a:r>
              <a:rPr lang="en-GB" sz="1600" dirty="0" smtClean="0"/>
              <a:t>). </a:t>
            </a:r>
            <a:endParaRPr lang="cs-CZ" sz="1600" dirty="0"/>
          </a:p>
          <a:p>
            <a:r>
              <a:rPr lang="cs-CZ" sz="1600" dirty="0" smtClean="0"/>
              <a:t>Na konci </a:t>
            </a:r>
            <a:r>
              <a:rPr lang="cs-CZ" sz="1600" dirty="0" err="1" smtClean="0"/>
              <a:t>reportovacího</a:t>
            </a:r>
            <a:r>
              <a:rPr lang="cs-CZ" sz="1600" dirty="0" smtClean="0"/>
              <a:t> období </a:t>
            </a:r>
            <a:r>
              <a:rPr lang="en-GB" sz="1600" dirty="0" smtClean="0"/>
              <a:t> (</a:t>
            </a:r>
            <a:r>
              <a:rPr lang="cs-CZ" sz="1600" dirty="0" smtClean="0"/>
              <a:t>červen</a:t>
            </a:r>
            <a:r>
              <a:rPr lang="en-GB" sz="1600" dirty="0" smtClean="0"/>
              <a:t> </a:t>
            </a:r>
            <a:r>
              <a:rPr lang="en-GB" sz="1600" dirty="0"/>
              <a:t>2017</a:t>
            </a:r>
            <a:r>
              <a:rPr lang="en-GB" sz="1600" dirty="0" smtClean="0"/>
              <a:t>)</a:t>
            </a:r>
            <a:r>
              <a:rPr lang="cs-CZ" sz="1600" dirty="0" smtClean="0"/>
              <a:t> ještě pořád poslední </a:t>
            </a:r>
            <a:r>
              <a:rPr lang="cs-CZ" sz="1600" dirty="0"/>
              <a:t>dokumentované </a:t>
            </a:r>
            <a:r>
              <a:rPr lang="cs-CZ" sz="1600" dirty="0" smtClean="0"/>
              <a:t>roční výdaje </a:t>
            </a:r>
            <a:r>
              <a:rPr lang="cs-CZ" sz="1600" dirty="0"/>
              <a:t>na příslušného </a:t>
            </a:r>
            <a:r>
              <a:rPr lang="cs-CZ" sz="1600" dirty="0" smtClean="0"/>
              <a:t>zaměstnance nejsou </a:t>
            </a:r>
            <a:r>
              <a:rPr lang="cs-CZ" sz="1600" dirty="0"/>
              <a:t>k </a:t>
            </a:r>
            <a:r>
              <a:rPr lang="cs-CZ" sz="1600" dirty="0" smtClean="0"/>
              <a:t>dispozici</a:t>
            </a:r>
            <a:r>
              <a:rPr lang="en-GB" sz="1600" dirty="0" smtClean="0"/>
              <a:t>.</a:t>
            </a:r>
            <a:r>
              <a:rPr lang="cs-CZ" sz="1600" dirty="0" smtClean="0"/>
              <a:t> Nicméně</a:t>
            </a:r>
            <a:r>
              <a:rPr lang="en-GB" sz="1600" dirty="0" smtClean="0"/>
              <a:t>, </a:t>
            </a:r>
            <a:r>
              <a:rPr lang="cs-CZ" sz="1600" dirty="0" smtClean="0"/>
              <a:t>vycházejíc z toho, že</a:t>
            </a:r>
            <a:r>
              <a:rPr lang="en-GB" sz="1600" dirty="0" smtClean="0"/>
              <a:t> </a:t>
            </a:r>
            <a:r>
              <a:rPr lang="en-GB" sz="1600" dirty="0"/>
              <a:t>data </a:t>
            </a:r>
            <a:r>
              <a:rPr lang="cs-CZ" sz="1600" dirty="0" smtClean="0"/>
              <a:t>za</a:t>
            </a:r>
            <a:r>
              <a:rPr lang="en-GB" sz="1600" dirty="0" smtClean="0"/>
              <a:t> </a:t>
            </a:r>
            <a:r>
              <a:rPr lang="en-GB" sz="1600" dirty="0"/>
              <a:t>9 </a:t>
            </a:r>
            <a:r>
              <a:rPr lang="en-GB" sz="1600" dirty="0" smtClean="0"/>
              <a:t>m</a:t>
            </a:r>
            <a:r>
              <a:rPr lang="cs-CZ" sz="1600" dirty="0" err="1" smtClean="0"/>
              <a:t>ěsíců</a:t>
            </a:r>
            <a:r>
              <a:rPr lang="en-GB" sz="1600" dirty="0" smtClean="0"/>
              <a:t> (</a:t>
            </a:r>
            <a:r>
              <a:rPr lang="cs-CZ" sz="1600" dirty="0" smtClean="0"/>
              <a:t>říjen</a:t>
            </a:r>
            <a:r>
              <a:rPr lang="en-GB" sz="1600" dirty="0" smtClean="0"/>
              <a:t> </a:t>
            </a:r>
            <a:r>
              <a:rPr lang="en-GB" sz="1600" dirty="0"/>
              <a:t>2016 – </a:t>
            </a:r>
            <a:r>
              <a:rPr lang="cs-CZ" sz="1600" dirty="0" smtClean="0"/>
              <a:t>červen</a:t>
            </a:r>
            <a:r>
              <a:rPr lang="en-GB" sz="1600" dirty="0" smtClean="0"/>
              <a:t> </a:t>
            </a:r>
            <a:r>
              <a:rPr lang="en-GB" sz="1600" dirty="0"/>
              <a:t>2017) </a:t>
            </a:r>
            <a:r>
              <a:rPr lang="cs-CZ" sz="1600" dirty="0" smtClean="0"/>
              <a:t>dostupné jsou</a:t>
            </a:r>
            <a:r>
              <a:rPr lang="en-GB" sz="1600" dirty="0" smtClean="0"/>
              <a:t>, </a:t>
            </a:r>
            <a:r>
              <a:rPr lang="cs-CZ" sz="1600" dirty="0" smtClean="0"/>
              <a:t>náklady mohou být odvozeny z dostupných dokumentovaných výdajů </a:t>
            </a:r>
            <a:r>
              <a:rPr lang="cs-CZ" sz="1600" dirty="0"/>
              <a:t>na příslušného </a:t>
            </a:r>
            <a:r>
              <a:rPr lang="cs-CZ" sz="1600" dirty="0" smtClean="0"/>
              <a:t>zaměstnance odpovídajících zmíněným 9 měsícům</a:t>
            </a:r>
            <a:r>
              <a:rPr lang="en-GB" sz="1600" dirty="0" smtClean="0"/>
              <a:t>. </a:t>
            </a:r>
            <a:endParaRPr lang="cs-CZ" sz="1600" dirty="0" smtClean="0"/>
          </a:p>
          <a:p>
            <a:r>
              <a:rPr lang="cs-CZ" sz="1600" dirty="0" smtClean="0"/>
              <a:t>Taková ´</a:t>
            </a:r>
            <a:r>
              <a:rPr lang="cs-CZ" sz="1600" i="1" dirty="0" smtClean="0"/>
              <a:t>extrapolace´</a:t>
            </a:r>
            <a:r>
              <a:rPr lang="en-GB" sz="1600" dirty="0" smtClean="0"/>
              <a:t> </a:t>
            </a:r>
            <a:r>
              <a:rPr lang="cs-CZ" sz="1600" dirty="0" smtClean="0"/>
              <a:t>vede např. ke stanovení ročních výdajů na </a:t>
            </a:r>
            <a:r>
              <a:rPr lang="cs-CZ" sz="1600" dirty="0"/>
              <a:t>příslušného zaměstnance </a:t>
            </a:r>
            <a:r>
              <a:rPr lang="cs-CZ" sz="1600" dirty="0" smtClean="0"/>
              <a:t>ve výši </a:t>
            </a:r>
            <a:r>
              <a:rPr lang="en-GB" sz="1600" dirty="0" smtClean="0"/>
              <a:t>60.000</a:t>
            </a:r>
            <a:r>
              <a:rPr lang="cs-CZ" sz="1600" dirty="0" smtClean="0"/>
              <a:t> EUR</a:t>
            </a:r>
            <a:r>
              <a:rPr lang="en-GB" sz="1600" dirty="0" smtClean="0"/>
              <a:t>.</a:t>
            </a:r>
            <a:endParaRPr lang="cs-CZ" sz="1600" dirty="0" smtClean="0"/>
          </a:p>
          <a:p>
            <a:endParaRPr lang="cs-CZ" sz="1600" dirty="0"/>
          </a:p>
          <a:p>
            <a:r>
              <a:rPr lang="cs-CZ" sz="1600" b="1" dirty="0" smtClean="0"/>
              <a:t>Hodinová sazba </a:t>
            </a:r>
            <a:r>
              <a:rPr lang="cs-CZ" sz="1600" dirty="0" smtClean="0"/>
              <a:t>vycházející z posledních dokumentovaných ročních výdajů </a:t>
            </a:r>
            <a:r>
              <a:rPr lang="en-GB" sz="1600" dirty="0" smtClean="0"/>
              <a:t>(</a:t>
            </a:r>
            <a:r>
              <a:rPr lang="en-GB" sz="1600" i="1" dirty="0" err="1" smtClean="0"/>
              <a:t>extrapol</a:t>
            </a:r>
            <a:r>
              <a:rPr lang="cs-CZ" sz="1600" i="1" dirty="0" err="1" smtClean="0"/>
              <a:t>ovaných</a:t>
            </a:r>
            <a:r>
              <a:rPr lang="cs-CZ" sz="1600" i="1" dirty="0" smtClean="0"/>
              <a:t> </a:t>
            </a:r>
            <a:r>
              <a:rPr lang="cs-CZ" sz="1600" dirty="0" smtClean="0"/>
              <a:t>na ročním základě</a:t>
            </a:r>
            <a:r>
              <a:rPr lang="en-GB" sz="1600" dirty="0" smtClean="0"/>
              <a:t>) </a:t>
            </a:r>
            <a:r>
              <a:rPr lang="cs-CZ" sz="1600" dirty="0" smtClean="0"/>
              <a:t>na zaměstnance </a:t>
            </a:r>
            <a:r>
              <a:rPr lang="cs-CZ" sz="1600" b="1" dirty="0" smtClean="0"/>
              <a:t>se pak</a:t>
            </a:r>
            <a:r>
              <a:rPr lang="en-GB" sz="1600" b="1" dirty="0" smtClean="0"/>
              <a:t> </a:t>
            </a:r>
            <a:r>
              <a:rPr lang="cs-CZ" sz="1600" b="1" dirty="0" smtClean="0"/>
              <a:t>vypočítá tímto způsobem</a:t>
            </a:r>
            <a:r>
              <a:rPr lang="en-GB" sz="1600" b="1" dirty="0" smtClean="0"/>
              <a:t>:</a:t>
            </a:r>
            <a:endParaRPr lang="cs-CZ" sz="1600" b="1" dirty="0"/>
          </a:p>
          <a:p>
            <a:r>
              <a:rPr lang="en-GB" sz="1600" dirty="0" smtClean="0"/>
              <a:t>60.000 </a:t>
            </a:r>
            <a:r>
              <a:rPr lang="cs-CZ" sz="1600" dirty="0" smtClean="0"/>
              <a:t>EUR</a:t>
            </a:r>
            <a:r>
              <a:rPr lang="en-GB" sz="1600" dirty="0" smtClean="0"/>
              <a:t>/ </a:t>
            </a:r>
            <a:r>
              <a:rPr lang="en-GB" sz="1600" dirty="0"/>
              <a:t>1.720 = </a:t>
            </a:r>
            <a:r>
              <a:rPr lang="en-GB" sz="1600" u="sng" dirty="0"/>
              <a:t>34,88 </a:t>
            </a:r>
            <a:r>
              <a:rPr lang="en-GB" sz="1600" u="sng" dirty="0" smtClean="0"/>
              <a:t>EUR/</a:t>
            </a:r>
            <a:r>
              <a:rPr lang="cs-CZ" sz="1600" u="sng" dirty="0" smtClean="0"/>
              <a:t>hodina</a:t>
            </a:r>
            <a:endParaRPr lang="cs-CZ" sz="1600" dirty="0"/>
          </a:p>
          <a:p>
            <a:r>
              <a:rPr lang="cs-CZ" sz="1600" dirty="0" smtClean="0"/>
              <a:t>Prostředky vyžádané v rámci projektu za dané </a:t>
            </a:r>
            <a:r>
              <a:rPr lang="cs-CZ" sz="1600" dirty="0" err="1" smtClean="0"/>
              <a:t>reportovací</a:t>
            </a:r>
            <a:r>
              <a:rPr lang="cs-CZ" sz="1600" dirty="0" smtClean="0"/>
              <a:t> období se vypočítají jako</a:t>
            </a:r>
            <a:r>
              <a:rPr lang="en-GB" sz="1600" dirty="0" smtClean="0"/>
              <a:t>:</a:t>
            </a:r>
            <a:endParaRPr lang="cs-CZ" sz="1600" dirty="0"/>
          </a:p>
          <a:p>
            <a:r>
              <a:rPr lang="en-GB" sz="1600" dirty="0"/>
              <a:t>34,88 </a:t>
            </a:r>
            <a:r>
              <a:rPr lang="en-GB" sz="1600" dirty="0" smtClean="0"/>
              <a:t>EUR/h</a:t>
            </a:r>
            <a:r>
              <a:rPr lang="cs-CZ" sz="1600" dirty="0" err="1" smtClean="0"/>
              <a:t>odina</a:t>
            </a:r>
            <a:r>
              <a:rPr lang="en-GB" sz="1600" dirty="0" smtClean="0"/>
              <a:t> </a:t>
            </a:r>
            <a:r>
              <a:rPr lang="en-GB" sz="1600" dirty="0"/>
              <a:t>* 120 </a:t>
            </a:r>
            <a:r>
              <a:rPr lang="en-GB" sz="1600" dirty="0" err="1" smtClean="0"/>
              <a:t>ho</a:t>
            </a:r>
            <a:r>
              <a:rPr lang="cs-CZ" sz="1600" dirty="0" smtClean="0"/>
              <a:t>din</a:t>
            </a:r>
            <a:r>
              <a:rPr lang="en-GB" sz="1600" dirty="0" smtClean="0"/>
              <a:t> </a:t>
            </a:r>
            <a:r>
              <a:rPr lang="en-GB" sz="1600" dirty="0"/>
              <a:t>= </a:t>
            </a:r>
            <a:r>
              <a:rPr lang="en-GB" sz="1600" u="sng" dirty="0" smtClean="0"/>
              <a:t>4.185,60</a:t>
            </a:r>
            <a:r>
              <a:rPr lang="en-GB" sz="1600" dirty="0" smtClean="0"/>
              <a:t> </a:t>
            </a:r>
            <a:r>
              <a:rPr lang="en-GB" sz="1600" u="sng" dirty="0"/>
              <a:t>EUR </a:t>
            </a:r>
            <a:endParaRPr lang="cs-CZ" sz="1600" dirty="0"/>
          </a:p>
          <a:p>
            <a:r>
              <a:rPr lang="cs-CZ" sz="1600" dirty="0" smtClean="0"/>
              <a:t>Hodinová sazba stanovená výše pak </a:t>
            </a:r>
            <a:r>
              <a:rPr lang="cs-CZ" sz="1600" u="sng" dirty="0" smtClean="0"/>
              <a:t>zůstává nezměněna do konce projektu</a:t>
            </a:r>
            <a:r>
              <a:rPr lang="en-GB" sz="1600" dirty="0" smtClean="0"/>
              <a:t>, </a:t>
            </a:r>
            <a:r>
              <a:rPr lang="cs-CZ" sz="1600" dirty="0" smtClean="0"/>
              <a:t>zatímco měsíční kalkulace výdajů, </a:t>
            </a:r>
            <a:r>
              <a:rPr lang="cs-CZ" sz="1600" dirty="0" err="1" smtClean="0"/>
              <a:t>kt</a:t>
            </a:r>
            <a:r>
              <a:rPr lang="cs-CZ" sz="1600" dirty="0" smtClean="0"/>
              <a:t>. má být nárokována v projektu </a:t>
            </a:r>
            <a:r>
              <a:rPr lang="en-GB" sz="1600" dirty="0" smtClean="0"/>
              <a:t>(</a:t>
            </a:r>
            <a:r>
              <a:rPr lang="cs-CZ" sz="1600" dirty="0" smtClean="0"/>
              <a:t>podle</a:t>
            </a:r>
            <a:r>
              <a:rPr lang="en-GB" sz="1600" dirty="0" smtClean="0"/>
              <a:t> time-sheet</a:t>
            </a:r>
            <a:r>
              <a:rPr lang="cs-CZ" sz="1600" dirty="0" smtClean="0"/>
              <a:t>ů</a:t>
            </a:r>
            <a:r>
              <a:rPr lang="en-GB" sz="1600" dirty="0" smtClean="0"/>
              <a:t>) </a:t>
            </a:r>
            <a:r>
              <a:rPr lang="cs-CZ" sz="1600" dirty="0" smtClean="0"/>
              <a:t>se bude zpracovávat každý měsíc</a:t>
            </a:r>
            <a:r>
              <a:rPr lang="en-GB" sz="1600" dirty="0" smtClean="0"/>
              <a:t>.</a:t>
            </a:r>
            <a:endParaRPr lang="cs-CZ" sz="1600" b="1" dirty="0">
              <a:solidFill>
                <a:srgbClr val="7E93A5"/>
              </a:solidFill>
              <a:cs typeface="Raleway"/>
            </a:endParaRPr>
          </a:p>
          <a:p>
            <a:pPr marL="1494813" lvl="3" indent="-342900">
              <a:buFont typeface="Wingdings" panose="05000000000000000000" pitchFamily="2" charset="2"/>
              <a:buChar char="§"/>
            </a:pPr>
            <a:endParaRPr kumimoji="0" lang="de-AT" sz="1600" b="0" i="0" u="none" strike="noStrike" kern="1200" cap="none" spc="0" normalizeH="0" baseline="0" noProof="0" dirty="0" smtClean="0">
              <a:ln>
                <a:noFill/>
              </a:ln>
              <a:solidFill>
                <a:srgbClr val="7B7B7B"/>
              </a:solidFill>
              <a:effectLst/>
              <a:uLnTx/>
              <a:uFillTx/>
              <a:cs typeface="Raleway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21636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title"/>
          </p:nvPr>
        </p:nvSpPr>
        <p:spPr>
          <a:xfrm>
            <a:off x="179511" y="116632"/>
            <a:ext cx="4248473" cy="80364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000000"/>
                </a:solidFill>
              </a:rPr>
              <a:t>Zjednodušení III. </a:t>
            </a:r>
            <a:endParaRPr lang="de-AT" cap="none" dirty="0">
              <a:solidFill>
                <a:srgbClr val="000000"/>
              </a:solidFill>
            </a:endParaRPr>
          </a:p>
        </p:txBody>
      </p:sp>
      <p:sp>
        <p:nvSpPr>
          <p:cNvPr id="4" name="TextBox 10"/>
          <p:cNvSpPr txBox="1"/>
          <p:nvPr/>
        </p:nvSpPr>
        <p:spPr>
          <a:xfrm>
            <a:off x="59045" y="738296"/>
            <a:ext cx="5305043" cy="4355638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>
            <a:defPPr>
              <a:defRPr lang="en-US"/>
            </a:defPPr>
            <a:lvl1pPr marL="0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3971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7942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1913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35885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19856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03827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7798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71770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3" algn="l" defTabSz="7679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de-AT" sz="1600" b="0" i="0" u="none" strike="noStrike" kern="1200" cap="none" spc="0" normalizeH="0" baseline="0" noProof="0" dirty="0">
              <a:ln>
                <a:noFill/>
              </a:ln>
              <a:solidFill>
                <a:srgbClr val="7B7B7B"/>
              </a:solidFill>
              <a:effectLst/>
              <a:uLnTx/>
              <a:uFillTx/>
              <a:latin typeface="Trebuchet MS" pitchFamily="34" charset="0"/>
              <a:ea typeface="+mn-ea"/>
              <a:cs typeface="Raleway"/>
              <a:sym typeface="Wingdings" panose="05000000000000000000" pitchFamily="2" charset="2"/>
            </a:endParaRPr>
          </a:p>
          <a:p>
            <a:pPr marL="360000" lvl="3" indent="-342900">
              <a:buFont typeface="Wingdings" panose="05000000000000000000" pitchFamily="2" charset="2"/>
              <a:buChar char="§"/>
            </a:pPr>
            <a:r>
              <a:rPr lang="cs-CZ" sz="1600" b="1" noProof="0" dirty="0" smtClean="0">
                <a:solidFill>
                  <a:srgbClr val="7E93A5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„Zlehčené reportování</a:t>
            </a:r>
            <a:r>
              <a:rPr kumimoji="0" lang="de-AT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E93A5"/>
                </a:solidFill>
                <a:effectLst/>
                <a:uLnTx/>
                <a:uFillTx/>
                <a:latin typeface="Trebuchet MS" pitchFamily="34" charset="0"/>
                <a:ea typeface="+mn-ea"/>
                <a:cs typeface="Raleway"/>
                <a:sym typeface="Wingdings" panose="05000000000000000000" pitchFamily="2" charset="2"/>
              </a:rPr>
              <a:t> </a:t>
            </a:r>
            <a:r>
              <a:rPr kumimoji="0" lang="cs-CZ" sz="1600" b="1" i="0" u="none" strike="noStrike" kern="1200" cap="none" spc="0" normalizeH="0" noProof="0" dirty="0" smtClean="0">
                <a:ln>
                  <a:noFill/>
                </a:ln>
                <a:solidFill>
                  <a:srgbClr val="7E93A5"/>
                </a:solidFill>
                <a:effectLst/>
                <a:uLnTx/>
                <a:uFillTx/>
                <a:latin typeface="Trebuchet MS" pitchFamily="34" charset="0"/>
                <a:ea typeface="+mn-ea"/>
                <a:cs typeface="Raleway"/>
                <a:sym typeface="Wingdings" panose="05000000000000000000" pitchFamily="2" charset="2"/>
              </a:rPr>
              <a:t> </a:t>
            </a:r>
            <a:r>
              <a:rPr lang="cs-CZ" noProof="0" dirty="0" smtClean="0">
                <a:sym typeface="Wingdings" panose="05000000000000000000" pitchFamily="2" charset="2"/>
              </a:rPr>
              <a:t>v dubnu</a:t>
            </a:r>
            <a:r>
              <a:rPr lang="en-US" dirty="0" smtClean="0"/>
              <a:t> </a:t>
            </a:r>
            <a:r>
              <a:rPr lang="en-US" dirty="0"/>
              <a:t>2018 </a:t>
            </a:r>
            <a:r>
              <a:rPr lang="en-US" dirty="0" smtClean="0"/>
              <a:t>MA/JS </a:t>
            </a:r>
            <a:r>
              <a:rPr lang="cs-CZ" dirty="0" smtClean="0"/>
              <a:t>představili</a:t>
            </a:r>
            <a:r>
              <a:rPr lang="en-US" dirty="0" smtClean="0"/>
              <a:t> </a:t>
            </a:r>
            <a:r>
              <a:rPr lang="cs-CZ" dirty="0" smtClean="0"/>
              <a:t>podstatnou změnu v podobě </a:t>
            </a:r>
            <a:r>
              <a:rPr lang="en-US" dirty="0" smtClean="0"/>
              <a:t>t</a:t>
            </a:r>
            <a:r>
              <a:rPr lang="cs-CZ" dirty="0" err="1" smtClean="0"/>
              <a:t>zv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r>
              <a:rPr lang="en-US" dirty="0"/>
              <a:t>“light” </a:t>
            </a:r>
            <a:r>
              <a:rPr lang="en-US" dirty="0" smtClean="0"/>
              <a:t>report</a:t>
            </a:r>
            <a:r>
              <a:rPr lang="cs-CZ" dirty="0" smtClean="0"/>
              <a:t>ování</a:t>
            </a:r>
            <a:r>
              <a:rPr lang="en-US" dirty="0" smtClean="0"/>
              <a:t>. </a:t>
            </a:r>
            <a:r>
              <a:rPr lang="cs-CZ" dirty="0" smtClean="0"/>
              <a:t>U každého druhého</a:t>
            </a:r>
            <a:r>
              <a:rPr lang="en-US" dirty="0" smtClean="0"/>
              <a:t> </a:t>
            </a:r>
            <a:r>
              <a:rPr lang="cs-CZ" dirty="0" err="1" smtClean="0"/>
              <a:t>reportovacího</a:t>
            </a:r>
            <a:r>
              <a:rPr lang="cs-CZ" dirty="0" smtClean="0"/>
              <a:t> období </a:t>
            </a:r>
            <a:r>
              <a:rPr lang="en-US" dirty="0" smtClean="0"/>
              <a:t>(</a:t>
            </a:r>
            <a:r>
              <a:rPr lang="cs-CZ" dirty="0" err="1" smtClean="0"/>
              <a:t>tj</a:t>
            </a:r>
            <a:r>
              <a:rPr lang="en-US" dirty="0" smtClean="0"/>
              <a:t>. </a:t>
            </a:r>
            <a:r>
              <a:rPr lang="cs-CZ" dirty="0" smtClean="0"/>
              <a:t>např. u PR</a:t>
            </a:r>
            <a:r>
              <a:rPr lang="en-US" dirty="0" smtClean="0"/>
              <a:t> </a:t>
            </a:r>
            <a:r>
              <a:rPr lang="en-US" dirty="0"/>
              <a:t>2 </a:t>
            </a:r>
            <a:r>
              <a:rPr lang="en-US" dirty="0" smtClean="0"/>
              <a:t>a</a:t>
            </a:r>
            <a:r>
              <a:rPr lang="cs-CZ" dirty="0" smtClean="0"/>
              <a:t> PR</a:t>
            </a:r>
            <a:r>
              <a:rPr lang="en-US" dirty="0" smtClean="0"/>
              <a:t> </a:t>
            </a:r>
            <a:r>
              <a:rPr lang="en-US" dirty="0"/>
              <a:t>4 </a:t>
            </a:r>
            <a:r>
              <a:rPr lang="cs-CZ" dirty="0" smtClean="0"/>
              <a:t>u projektu trvajícího</a:t>
            </a:r>
            <a:r>
              <a:rPr lang="en-US" dirty="0" smtClean="0"/>
              <a:t> </a:t>
            </a:r>
            <a:r>
              <a:rPr lang="en-US" dirty="0"/>
              <a:t>6 </a:t>
            </a:r>
            <a:r>
              <a:rPr lang="cs-CZ" dirty="0" smtClean="0"/>
              <a:t>období</a:t>
            </a:r>
            <a:r>
              <a:rPr lang="en-US" dirty="0" smtClean="0"/>
              <a:t>) </a:t>
            </a:r>
            <a:r>
              <a:rPr lang="cs-CZ" dirty="0" smtClean="0"/>
              <a:t>se od </a:t>
            </a:r>
            <a:r>
              <a:rPr lang="en-US" dirty="0" smtClean="0"/>
              <a:t>LP</a:t>
            </a:r>
            <a:r>
              <a:rPr lang="cs-CZ" dirty="0" smtClean="0"/>
              <a:t> vyžaduje, aby odevzdali jen zjednodušené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cs-CZ" dirty="0" err="1" smtClean="0"/>
              <a:t>rze</a:t>
            </a:r>
            <a:r>
              <a:rPr lang="en-US" dirty="0" smtClean="0"/>
              <a:t> </a:t>
            </a:r>
            <a:r>
              <a:rPr lang="cs-CZ" dirty="0"/>
              <a:t>J</a:t>
            </a:r>
            <a:r>
              <a:rPr lang="en-US" dirty="0" err="1" smtClean="0"/>
              <a:t>oint</a:t>
            </a:r>
            <a:r>
              <a:rPr lang="en-US" dirty="0" smtClean="0"/>
              <a:t> </a:t>
            </a:r>
            <a:r>
              <a:rPr lang="en-US" dirty="0"/>
              <a:t>progress </a:t>
            </a:r>
            <a:r>
              <a:rPr lang="en-US" dirty="0" smtClean="0"/>
              <a:t>report</a:t>
            </a:r>
            <a:r>
              <a:rPr lang="cs-CZ" dirty="0" smtClean="0"/>
              <a:t>-u</a:t>
            </a:r>
            <a:r>
              <a:rPr lang="en-US" dirty="0" smtClean="0"/>
              <a:t>. </a:t>
            </a:r>
            <a:r>
              <a:rPr lang="cs-CZ" dirty="0" smtClean="0"/>
              <a:t>V těchto</a:t>
            </a:r>
            <a:r>
              <a:rPr lang="en-US" dirty="0" smtClean="0"/>
              <a:t> </a:t>
            </a:r>
            <a:r>
              <a:rPr lang="en-US" dirty="0"/>
              <a:t>“light” </a:t>
            </a:r>
            <a:r>
              <a:rPr lang="en-US" dirty="0" smtClean="0"/>
              <a:t>report</a:t>
            </a:r>
            <a:r>
              <a:rPr lang="cs-CZ" dirty="0" smtClean="0"/>
              <a:t>ech</a:t>
            </a:r>
            <a:r>
              <a:rPr lang="en-US" dirty="0" smtClean="0"/>
              <a:t> LP</a:t>
            </a:r>
            <a:r>
              <a:rPr lang="cs-CZ" dirty="0" smtClean="0"/>
              <a:t> uvedou jen obecný popis vývoje projektu</a:t>
            </a:r>
            <a:r>
              <a:rPr lang="en-US" dirty="0" smtClean="0"/>
              <a:t> a</a:t>
            </a:r>
            <a:r>
              <a:rPr lang="cs-CZ" dirty="0" smtClean="0"/>
              <a:t> úspěchů</a:t>
            </a:r>
            <a:r>
              <a:rPr lang="en-US" dirty="0" smtClean="0"/>
              <a:t> a </a:t>
            </a:r>
            <a:r>
              <a:rPr lang="en-US" dirty="0" err="1" smtClean="0"/>
              <a:t>poten</a:t>
            </a:r>
            <a:r>
              <a:rPr lang="cs-CZ" dirty="0" err="1" smtClean="0"/>
              <a:t>ciálních</a:t>
            </a:r>
            <a:r>
              <a:rPr lang="en-US" dirty="0" smtClean="0"/>
              <a:t> </a:t>
            </a:r>
            <a:r>
              <a:rPr lang="en-US" dirty="0" err="1" smtClean="0"/>
              <a:t>probl</a:t>
            </a:r>
            <a:r>
              <a:rPr lang="cs-CZ" dirty="0" err="1" smtClean="0"/>
              <a:t>émů</a:t>
            </a:r>
            <a:r>
              <a:rPr lang="cs-CZ" dirty="0" smtClean="0"/>
              <a:t>, </a:t>
            </a:r>
            <a:r>
              <a:rPr lang="cs-CZ" dirty="0" err="1" smtClean="0"/>
              <a:t>kt</a:t>
            </a:r>
            <a:r>
              <a:rPr lang="cs-CZ" dirty="0" smtClean="0"/>
              <a:t>. se objevily</a:t>
            </a:r>
            <a:r>
              <a:rPr lang="en-US" dirty="0" smtClean="0"/>
              <a:t> </a:t>
            </a:r>
            <a:r>
              <a:rPr lang="cs-CZ" dirty="0" smtClean="0"/>
              <a:t>– bez toho, že by museli v reportování zacházet do detailů (</a:t>
            </a:r>
            <a:r>
              <a:rPr lang="en-US" dirty="0" smtClean="0"/>
              <a:t>a</a:t>
            </a:r>
            <a:r>
              <a:rPr lang="cs-CZ" dirty="0" err="1" smtClean="0"/>
              <a:t>ktivit</a:t>
            </a:r>
            <a:r>
              <a:rPr lang="en-US" dirty="0" smtClean="0"/>
              <a:t>, </a:t>
            </a:r>
            <a:r>
              <a:rPr lang="cs-CZ" dirty="0" smtClean="0"/>
              <a:t>výstupů, indikátorů..)</a:t>
            </a:r>
            <a:r>
              <a:rPr lang="en-US" dirty="0" smtClean="0"/>
              <a:t>. </a:t>
            </a:r>
            <a:endParaRPr lang="cs-CZ" dirty="0" smtClean="0"/>
          </a:p>
          <a:p>
            <a:pPr marL="360000" lvl="3" indent="-342900">
              <a:buFont typeface="Wingdings" panose="05000000000000000000" pitchFamily="2" charset="2"/>
              <a:buChar char="§"/>
            </a:pP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rgbClr val="7B7B7B"/>
              </a:solidFill>
              <a:effectLst/>
              <a:uLnTx/>
              <a:uFillTx/>
              <a:latin typeface="Trebuchet MS" pitchFamily="34" charset="0"/>
              <a:ea typeface="+mn-ea"/>
              <a:cs typeface="Raleway"/>
              <a:sym typeface="Wingdings" panose="05000000000000000000" pitchFamily="2" charset="2"/>
            </a:endParaRPr>
          </a:p>
          <a:p>
            <a:pPr marL="360000" lvl="3" indent="-342900">
              <a:buFont typeface="Wingdings" panose="05000000000000000000" pitchFamily="2" charset="2"/>
              <a:buChar char="§"/>
            </a:pPr>
            <a:endParaRPr lang="cs-CZ" sz="1600" dirty="0" smtClean="0">
              <a:solidFill>
                <a:srgbClr val="7B7B7B"/>
              </a:solidFill>
              <a:latin typeface="Trebuchet MS" pitchFamily="34" charset="0"/>
              <a:cs typeface="Raleway"/>
              <a:sym typeface="Wingdings" panose="05000000000000000000" pitchFamily="2" charset="2"/>
            </a:endParaRPr>
          </a:p>
          <a:p>
            <a:pPr marL="360000" lvl="3" indent="-342900">
              <a:buFont typeface="Wingdings" panose="05000000000000000000" pitchFamily="2" charset="2"/>
              <a:buChar char="§"/>
            </a:pPr>
            <a:endParaRPr kumimoji="0" lang="de-AT" sz="1600" b="0" i="0" u="none" strike="noStrike" kern="1200" cap="none" spc="0" normalizeH="0" baseline="0" noProof="0" dirty="0">
              <a:ln>
                <a:noFill/>
              </a:ln>
              <a:solidFill>
                <a:srgbClr val="7B7B7B"/>
              </a:solidFill>
              <a:effectLst/>
              <a:uLnTx/>
              <a:uFillTx/>
              <a:latin typeface="Trebuchet MS" pitchFamily="34" charset="0"/>
              <a:ea typeface="+mn-ea"/>
              <a:cs typeface="Raleway"/>
              <a:sym typeface="Wingdings" panose="05000000000000000000" pitchFamily="2" charset="2"/>
            </a:endParaRPr>
          </a:p>
          <a:p>
            <a:pPr marL="360000" lvl="3" indent="-342900">
              <a:buFont typeface="Wingdings" panose="05000000000000000000" pitchFamily="2" charset="2"/>
              <a:buChar char="§"/>
            </a:pPr>
            <a:endParaRPr lang="cs-CZ" dirty="0"/>
          </a:p>
          <a:p>
            <a:r>
              <a:rPr lang="cs-CZ" sz="1600" dirty="0"/>
              <a:t>	</a:t>
            </a:r>
          </a:p>
          <a:p>
            <a:pPr lvl="3"/>
            <a:endParaRPr lang="cs-CZ" sz="1600" b="1" dirty="0">
              <a:solidFill>
                <a:srgbClr val="7E93A5"/>
              </a:solidFill>
              <a:latin typeface="Trebuchet MS" pitchFamily="34" charset="0"/>
              <a:cs typeface="Raleway"/>
            </a:endParaRPr>
          </a:p>
          <a:p>
            <a:pPr marL="1494813" lvl="3" indent="-342900">
              <a:buFont typeface="Wingdings" panose="05000000000000000000" pitchFamily="2" charset="2"/>
              <a:buChar char="§"/>
            </a:pPr>
            <a:endParaRPr kumimoji="0" lang="de-AT" sz="1600" b="0" i="0" u="none" strike="noStrike" kern="1200" cap="none" spc="0" normalizeH="0" baseline="0" noProof="0" dirty="0" smtClean="0">
              <a:ln>
                <a:noFill/>
              </a:ln>
              <a:solidFill>
                <a:srgbClr val="7B7B7B"/>
              </a:solidFill>
              <a:effectLst/>
              <a:uLnTx/>
              <a:uFillTx/>
              <a:latin typeface="Trebuchet MS" pitchFamily="34" charset="0"/>
              <a:ea typeface="+mn-ea"/>
              <a:cs typeface="Raleway"/>
              <a:sym typeface="Wingdings" panose="05000000000000000000" pitchFamily="2" charset="2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543444"/>
            <a:ext cx="3507447" cy="416923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3429000"/>
            <a:ext cx="5277587" cy="272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170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728" y="260648"/>
            <a:ext cx="5904656" cy="504056"/>
          </a:xfrm>
        </p:spPr>
        <p:txBody>
          <a:bodyPr/>
          <a:lstStyle/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Náklady na zaměstnance</a:t>
            </a:r>
            <a:endParaRPr lang="cs-CZ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251520" y="1268760"/>
            <a:ext cx="8568952" cy="51845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Náklady na zaměstnance pouze pro zaměstnance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subjektu uvedeného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ve schválené projektového žádosti  a pracující na projektu.</a:t>
            </a: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Výdaje:</a:t>
            </a: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rubá mzda (včetně všech povinných odvodů,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teré zaměstnavatel hradí za zaměstnance)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musí být spojené s aktivitami projektu, které by příjemce bez implementace projektu jinak nevykonával  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Ad-hoc navyšování mezd na projekt není způsobilé!!</a:t>
            </a:r>
          </a:p>
          <a:p>
            <a:pPr marL="0" indent="0">
              <a:buNone/>
            </a:pPr>
            <a:endParaRPr lang="cs-CZ" sz="1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sz="1400" dirty="0" smtClean="0">
                <a:solidFill>
                  <a:schemeClr val="tx1"/>
                </a:solidFill>
              </a:rPr>
              <a:t>V ČR mzdové náklady nesmí přesáhnout obvyklou výši platnou v organizaci zaměstnance pro danou pozici. V případě, že se jedná o nově vytvořenou pozici, vychází se z výše mzdových nákladů na obdobnou pracovní pozici v organizaci. Pokud obdobná pozice v organizaci neexistuje, vychází se při stanovení max. mzdových nákladů z obvyklé výše mzdových nákladů v daném oboru, čase a místě. V tomto případě jsou stanoveny max. limity pro základní typové pozice bez ohledu na typ smlouvy</a:t>
            </a:r>
            <a:r>
              <a:rPr lang="cs-CZ" sz="1400" dirty="0">
                <a:solidFill>
                  <a:schemeClr val="tx1"/>
                </a:solidFill>
              </a:rPr>
              <a:t>. </a:t>
            </a:r>
            <a:r>
              <a:rPr lang="cs-CZ" sz="1400" dirty="0" smtClean="0">
                <a:solidFill>
                  <a:schemeClr val="tx1"/>
                </a:solidFill>
                <a:hlinkClick r:id="rId2"/>
              </a:rPr>
              <a:t>Web</a:t>
            </a:r>
            <a:r>
              <a:rPr lang="cs-CZ" sz="1400" dirty="0" smtClean="0">
                <a:solidFill>
                  <a:schemeClr val="tx1"/>
                </a:solidFill>
              </a:rPr>
              <a:t> Centra </a:t>
            </a:r>
            <a:r>
              <a:rPr lang="cs-CZ" sz="1400" dirty="0" smtClean="0">
                <a:solidFill>
                  <a:schemeClr val="tx1"/>
                </a:solidFill>
                <a:hlinkClick r:id="rId2"/>
              </a:rPr>
              <a:t>http</a:t>
            </a:r>
            <a:r>
              <a:rPr lang="cs-CZ" sz="1400" dirty="0">
                <a:solidFill>
                  <a:schemeClr val="tx1"/>
                </a:solidFill>
                <a:hlinkClick r:id="rId2"/>
              </a:rPr>
              <a:t>://www.crr.cz/cs/eus/mzdove-sazby-typovych-pozic</a:t>
            </a:r>
            <a:r>
              <a:rPr lang="cs-CZ" sz="1400" dirty="0" smtClean="0">
                <a:solidFill>
                  <a:schemeClr val="tx1"/>
                </a:solidFill>
                <a:hlinkClick r:id="rId2"/>
              </a:rPr>
              <a:t>/</a:t>
            </a:r>
            <a:r>
              <a:rPr lang="cs-CZ" sz="1400" dirty="0" smtClean="0">
                <a:solidFill>
                  <a:schemeClr val="tx1"/>
                </a:solidFill>
              </a:rPr>
              <a:t>  </a:t>
            </a:r>
            <a:endParaRPr lang="cs-CZ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001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1720" y="260648"/>
            <a:ext cx="5904656" cy="504056"/>
          </a:xfrm>
        </p:spPr>
        <p:txBody>
          <a:bodyPr/>
          <a:lstStyle/>
          <a:p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Náklady na zaměstnance</a:t>
            </a:r>
            <a:endParaRPr lang="cs-CZ" sz="20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628800"/>
            <a:ext cx="8229600" cy="4464496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Metody vykazování mzdových výdajů:</a:t>
            </a: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Na základě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skutečných výdajů</a:t>
            </a:r>
          </a:p>
          <a:p>
            <a:pPr marL="457200" indent="-457200">
              <a:buAutoNum type="arabicPeriod"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Na základě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paušální sazby 20%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 ostatních přímých výdajů (cestovné a ubytování, externí služby, vybavení a infrastruktura a práce)</a:t>
            </a:r>
          </a:p>
          <a:p>
            <a:pPr marL="457200" indent="-457200">
              <a:buAutoNum type="arabicPeriod"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Každý projektový partner si na začátku projektu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(při předložení žádosti) musí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vybrat metodu vykazování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Metoda (1 nebo 2)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nemůže být během realizace projektu měněna a použije se pro všechny zaměstnance partnera v projektu. </a:t>
            </a: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987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4" y="188640"/>
            <a:ext cx="5904656" cy="504056"/>
          </a:xfrm>
        </p:spPr>
        <p:txBody>
          <a:bodyPr/>
          <a:lstStyle/>
          <a:p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Náklady na zaměstnance</a:t>
            </a:r>
            <a:endParaRPr lang="cs-CZ" sz="20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980728"/>
            <a:ext cx="8424936" cy="55446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Metody vykazování mzdových výdajů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základě skutečných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výdajů</a:t>
            </a:r>
          </a:p>
          <a:p>
            <a:pPr marL="457200" indent="-457200">
              <a:buAutoNum type="arabicPeriod"/>
            </a:pP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Plný úvazek na projekt</a:t>
            </a:r>
          </a:p>
          <a:p>
            <a:pPr marL="457200" indent="-457200">
              <a:buFont typeface="+mj-lt"/>
              <a:buAutoNum type="arabicPeriod"/>
            </a:pPr>
            <a:endParaRPr 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Částečný úvazek na projekt </a:t>
            </a:r>
          </a:p>
          <a:p>
            <a:pPr marL="0" indent="0">
              <a:buNone/>
            </a:pPr>
            <a:endParaRPr 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a) s pevně stanoveným procentním podílem odpracované doby za měsíc </a:t>
            </a: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b) s pružným počtem odpracovaných hodin za měsíc – podíl posledních doložených ročních hrubých mzdových nákladů a 1720 hodin pro plný úvazek nebo pro </a:t>
            </a:r>
            <a:r>
              <a:rPr 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rata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u částečného úvazku (výkaz práce/</a:t>
            </a:r>
            <a:r>
              <a:rPr 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timesheet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pokrývající celou pracovní dobu zaměstnance) </a:t>
            </a:r>
          </a:p>
          <a:p>
            <a:pPr marL="0" indent="0">
              <a:buNone/>
            </a:pPr>
            <a:endParaRPr 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 startAt="3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Hodinová sazba uvedená v pracovní smlouvě (výkaz práce/</a:t>
            </a:r>
            <a:r>
              <a:rPr 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timesheet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pokrývající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celou pracovní dobu zaměstnance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Nutno dodat pravidelnou zprávu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za každého zaměstnance na projektu popisující hlavní úkoly a dosažené cíle za dané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reportovací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období.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Předkládá se kontrolorům  za každé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reportovací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období u všech metod vykazování mzdových výdajů.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sz="1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635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1720" y="260648"/>
            <a:ext cx="5904656" cy="504056"/>
          </a:xfrm>
        </p:spPr>
        <p:txBody>
          <a:bodyPr/>
          <a:lstStyle/>
          <a:p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Náklady na zaměstnance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268760"/>
            <a:ext cx="8424936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Metody vykazování mzdových výdajů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 paušální sazba 20%</a:t>
            </a:r>
          </a:p>
          <a:p>
            <a:pPr marL="457200" indent="-457200">
              <a:buAutoNum type="arabicPeriod"/>
            </a:pP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Mzdové výdaje = 20%  z ostatních přímých výdajů vykázaných v daném </a:t>
            </a:r>
            <a:r>
              <a:rPr 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reportovacím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období	</a:t>
            </a: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Cestovné a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ubytování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Externí odborné poradenství a služby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Vybavení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Infrastruktura a práce</a:t>
            </a:r>
          </a:p>
          <a:p>
            <a:pPr marL="0" indent="0">
              <a:buNone/>
            </a:pP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Při kontrole nemusí partner prokazovat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kutečné mzdové výdaje. Bude vypočítáno automaticky. </a:t>
            </a: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Nutno však doložit čestné prohlášení, že v daném </a:t>
            </a:r>
            <a:r>
              <a:rPr 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reportovacím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období alespoň jeden zaměstnanec projektového partnera pracoval na projektu.  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 rot="2629486">
            <a:off x="3493366" y="2309445"/>
            <a:ext cx="265408" cy="9429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3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279552"/>
            <a:ext cx="6264696" cy="504056"/>
          </a:xfrm>
        </p:spPr>
        <p:txBody>
          <a:bodyPr/>
          <a:lstStyle/>
          <a:p>
            <a:r>
              <a:rPr lang="cs-CZ" sz="18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Kancelářské a administrativní výdaje</a:t>
            </a:r>
            <a:endParaRPr lang="cs-CZ" sz="18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268760"/>
            <a:ext cx="8424936" cy="5256584"/>
          </a:xfrm>
        </p:spPr>
        <p:txBody>
          <a:bodyPr/>
          <a:lstStyle/>
          <a:p>
            <a:pPr marL="0" indent="0">
              <a:buNone/>
            </a:pPr>
            <a:endParaRPr lang="cs-CZ" sz="1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1124744"/>
            <a:ext cx="864096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Automaticky paušální sazba 15% z mzdových výdajů</a:t>
            </a:r>
          </a:p>
          <a:p>
            <a:r>
              <a:rPr lang="cs-CZ" sz="1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Zahrnuje výdaje na:</a:t>
            </a:r>
            <a:endParaRPr lang="cs-CZ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nájem kancelářských prostor; </a:t>
            </a:r>
          </a:p>
          <a:p>
            <a:pPr marL="457200" indent="-457200"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pojištění a daně související s budovami, v nichž se nacházejí zaměstnanci, a s vybavením kanceláře (např. pojištění proti požáru, krádeži); </a:t>
            </a:r>
          </a:p>
          <a:p>
            <a:pPr marL="457200" indent="-457200"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výdaje za elektřinu, topení, vodu;</a:t>
            </a:r>
          </a:p>
          <a:p>
            <a:pPr marL="457200" indent="-457200"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kancelářské potřeby; </a:t>
            </a:r>
          </a:p>
          <a:p>
            <a:pPr marL="457200" indent="-457200"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všeobecné účetnictví zajišťované uvnitř organizace příjemce; </a:t>
            </a:r>
          </a:p>
          <a:p>
            <a:pPr marL="457200" indent="-457200"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archivy; </a:t>
            </a:r>
          </a:p>
          <a:p>
            <a:pPr marL="457200" indent="-457200"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údržba, úklid a opravy; </a:t>
            </a:r>
          </a:p>
          <a:p>
            <a:pPr marL="457200" indent="-457200">
              <a:buAutoNum type="alphaLcParenR"/>
            </a:pPr>
            <a:r>
              <a:rPr lang="cs-CZ" sz="16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457200" indent="-457200"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systémy informačních technologií; </a:t>
            </a:r>
          </a:p>
          <a:p>
            <a:pPr marL="457200" indent="-457200"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komunikace (např. telefon, fax, internet, poštovní služby, vizitky); </a:t>
            </a:r>
          </a:p>
          <a:p>
            <a:pPr marL="457200" indent="-457200"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bankovní poplatky za otevření a správu účtu nebo účtů, jestliže provádění operace vyžaduje otevření zvláštního účtu; </a:t>
            </a:r>
          </a:p>
          <a:p>
            <a:pPr marL="457200" indent="-457200"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poplatky za nadnárodní finanční transakce. </a:t>
            </a:r>
          </a:p>
          <a:p>
            <a:pPr marL="457200" indent="-457200">
              <a:buAutoNum type="alphaLcParenR"/>
            </a:pPr>
            <a:endParaRPr lang="cs-CZ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Není možné vykazovat jako přímé výdaje v jiných rozpočtových položkách</a:t>
            </a:r>
            <a:r>
              <a:rPr lang="cs-CZ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175367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628800"/>
            <a:ext cx="8424936" cy="4392488"/>
          </a:xfrm>
        </p:spPr>
        <p:txBody>
          <a:bodyPr/>
          <a:lstStyle/>
          <a:p>
            <a:pPr marL="0" indent="0">
              <a:buNone/>
            </a:pPr>
            <a:endParaRPr lang="cs-CZ" sz="1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1124744"/>
            <a:ext cx="86409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Způsobilými výdaji jsou:</a:t>
            </a:r>
          </a:p>
          <a:p>
            <a:endParaRPr lang="cs-CZ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Náklady na cestování (např. jízdenky, palivo, cestovní pojištění..)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Náklady na stravu/ stravné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Náklady na ubytování (stanoveny max. sazby za noc podle států)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Náklady na víza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Denní příspěvky/diety</a:t>
            </a:r>
          </a:p>
          <a:p>
            <a:pPr marL="457200" indent="-457200">
              <a:buFont typeface="+mj-lt"/>
              <a:buAutoNum type="alphaLcParenR"/>
            </a:pPr>
            <a:endParaRPr lang="cs-CZ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Náklady, uvedené v bodech a) až d), které jsou součástí denního příspěvku/diety není možné vykazovat samostatně. </a:t>
            </a:r>
          </a:p>
          <a:p>
            <a:endParaRPr lang="cs-CZ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cesta musí mít jasnou vazbu na projekt </a:t>
            </a:r>
          </a:p>
          <a:p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trvání cesty + 1 den před a po jednání</a:t>
            </a:r>
          </a:p>
          <a:p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musí být zvolen nejhospodárnější způsob dopravy</a:t>
            </a:r>
          </a:p>
          <a:p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nevyužité letenky, jízdenky jsou nezpůsobilé</a:t>
            </a:r>
          </a:p>
          <a:p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2483768" y="292006"/>
            <a:ext cx="3650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CESTOVNÉ A UBYTOVÁNÍ</a:t>
            </a:r>
            <a:endParaRPr lang="cs-CZ" sz="24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32596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268145"/>
            <a:ext cx="5976664" cy="504056"/>
          </a:xfrm>
        </p:spPr>
        <p:txBody>
          <a:bodyPr/>
          <a:lstStyle/>
          <a:p>
            <a:r>
              <a:rPr lang="cs-CZ" sz="18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Externí odborné poradenství a služby</a:t>
            </a:r>
            <a:endParaRPr lang="cs-CZ" sz="18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268760"/>
            <a:ext cx="8424936" cy="5256584"/>
          </a:xfrm>
        </p:spPr>
        <p:txBody>
          <a:bodyPr/>
          <a:lstStyle/>
          <a:p>
            <a:pPr marL="0" indent="0">
              <a:buNone/>
            </a:pPr>
            <a:endParaRPr lang="cs-CZ" sz="1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9243" y="1124743"/>
            <a:ext cx="864096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Způsobilými výdaji jsou:</a:t>
            </a:r>
          </a:p>
          <a:p>
            <a:pPr marL="457200" indent="-457200">
              <a:buFont typeface="+mj-lt"/>
              <a:buAutoNum type="alphaLcParenR"/>
            </a:pPr>
            <a:endParaRPr lang="cs-CZ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 (např. hodnocení, strategie, koncepční poznámky, konstrukční výkresy, příručky);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odborná příprava/školení (prostory a školitelé);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překlady;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vývoj, úpravy a aktualizace informačních systémů a internetových stránek;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komunikace, propagace nebo informování související s projektem nebo programem jako takovým;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řízení;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služby související s organizováním akcí nebo zasedání (včetně nájmu, stravování nebo tlumočení);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účast na akcích(např. registrační poplatky);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právní poradenství a notářské služby, technické a finanční odborné poradenství, jiné poradenské a účetní služby;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práva duševního vlastnictví;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ověření podle čl. 125 odst. 4 písm. a) nařízení (EU) č. 1303/2013 a čl. 23 odst. 4 nařízení (EU) č. 1299/2013;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poskytnutí záruk bankou nebo jinou finanční institucí, pokud to vyžadují unijní nebo vnitrostátní právní předpisy nebo programový dokument;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cestování a ubytování externích odborníků, přednášejících, osob předsedajících zasedáním a poskytovatelů služeb;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jiné specifické odborné poradenství a služby potřebné pro projekt.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589448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268760"/>
            <a:ext cx="8424936" cy="5256584"/>
          </a:xfrm>
        </p:spPr>
        <p:txBody>
          <a:bodyPr/>
          <a:lstStyle/>
          <a:p>
            <a:pPr marL="0" indent="0">
              <a:buNone/>
            </a:pPr>
            <a:endParaRPr lang="cs-CZ" sz="1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7504" y="1124743"/>
            <a:ext cx="892899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Výdaje v této položce musí prokázat jasnou vazbu na projekt a být nezbytné pro jeho řádnou realizaci</a:t>
            </a:r>
          </a:p>
          <a:p>
            <a:endParaRPr lang="cs-CZ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Všechny externí služby partnerů musí být </a:t>
            </a:r>
            <a:r>
              <a:rPr lang="cs-CZ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uvedeny v projektové žádosti </a:t>
            </a: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nebo musí být odsouhlaseny sekretariátem/řídícím orgánem programu před jejich realizací</a:t>
            </a:r>
          </a:p>
          <a:p>
            <a:endParaRPr lang="cs-CZ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Cestovné výdaje a náklady na ubytování </a:t>
            </a:r>
            <a:r>
              <a:rPr lang="cs-CZ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asociovaných partnerů </a:t>
            </a: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vykazuje v této položce!!  </a:t>
            </a:r>
          </a:p>
          <a:p>
            <a:endParaRPr lang="cs-CZ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Výběr externích služeb musí být v souladu s pravidly pro zadávání veřejných zakázek stanovených na úrovni EU, státu a programu.</a:t>
            </a:r>
          </a:p>
          <a:p>
            <a:endParaRPr lang="cs-CZ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Všechny služby nebo zboží, které příjemce pořizuje přesahující hodnotu 5000 EUR bez DPH  a nepřesahující hodnotu 400 tis. Kč bez DPH musí příjemce realizovat adekvátní </a:t>
            </a:r>
            <a:r>
              <a:rPr lang="cs-CZ" sz="14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průzkum </a:t>
            </a: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trhu (např. prokázat obdržení min. 3 nabídek).</a:t>
            </a:r>
          </a:p>
          <a:p>
            <a:endParaRPr lang="cs-CZ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Postupy pro zadávání veřejných zakázek stanoveny: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 č. </a:t>
            </a:r>
            <a:r>
              <a:rPr lang="cs-CZ" sz="14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134/2016 </a:t>
            </a: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sb. o veřejných zakázkách ve znění pozdějších předpisů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Implementační manuál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Pokyny pro příjemce ke kontrole + přílohy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Metodický pokyn pro oblast zadávání zakázek pro programové  období 2014-2020</a:t>
            </a:r>
          </a:p>
          <a:p>
            <a:endParaRPr lang="cs-CZ" sz="1700" dirty="0"/>
          </a:p>
          <a:p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 stažení zde: </a:t>
            </a:r>
            <a:r>
              <a:rPr lang="cs-CZ" altLang="cs-CZ" sz="1200" dirty="0" smtClean="0">
                <a:hlinkClick r:id="rId2"/>
              </a:rPr>
              <a:t>http</a:t>
            </a:r>
            <a:r>
              <a:rPr lang="cs-CZ" altLang="cs-CZ" sz="1200" dirty="0">
                <a:hlinkClick r:id="rId2"/>
              </a:rPr>
              <a:t>://www.dotaceeu.cz/cs/Fondy-EU/2014-2020/Operacni-programy/OP-nadnarodni-spoluprace</a:t>
            </a:r>
            <a:r>
              <a:rPr lang="cs-CZ" sz="1400" dirty="0" smtClean="0"/>
              <a:t>  </a:t>
            </a:r>
            <a:endParaRPr lang="cs-CZ" sz="1400" dirty="0"/>
          </a:p>
        </p:txBody>
      </p:sp>
      <p:sp>
        <p:nvSpPr>
          <p:cNvPr id="4" name="Obdélník 3"/>
          <p:cNvSpPr/>
          <p:nvPr/>
        </p:nvSpPr>
        <p:spPr>
          <a:xfrm>
            <a:off x="1979712" y="248457"/>
            <a:ext cx="46602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Externí odborné poradenství a služby</a:t>
            </a:r>
          </a:p>
        </p:txBody>
      </p:sp>
    </p:spTree>
    <p:extLst>
      <p:ext uri="{BB962C8B-B14F-4D97-AF65-F5344CB8AC3E}">
        <p14:creationId xmlns:p14="http://schemas.microsoft.com/office/powerpoint/2010/main" val="3646964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979712" y="332656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Výkon kontroly výdajů v ČR</a:t>
            </a:r>
            <a:endParaRPr lang="cs-CZ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472608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2400" b="1" dirty="0"/>
              <a:t>Nařízení EU č. 1299/2013 čl. 23: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2400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2400" dirty="0"/>
              <a:t>		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2400" b="1" dirty="0"/>
              <a:t>Výkon kontroly: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2400" dirty="0"/>
              <a:t>členský stát na jehož území má sídlo příjemce</a:t>
            </a:r>
            <a:br>
              <a:rPr lang="cs-CZ" altLang="cs-CZ" sz="2400" dirty="0"/>
            </a:br>
            <a:r>
              <a:rPr lang="cs-CZ" altLang="cs-CZ" sz="2400" dirty="0"/>
              <a:t/>
            </a:r>
            <a:br>
              <a:rPr lang="cs-CZ" altLang="cs-CZ" sz="2400" dirty="0"/>
            </a:br>
            <a:r>
              <a:rPr lang="cs-CZ" altLang="cs-CZ" sz="2400" b="1" dirty="0"/>
              <a:t>Výkon kontroly v ČR: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2400" dirty="0"/>
              <a:t>na základě rozhodnutí ministryně pro místní rozvoj č. 142/2015 je kontrolou výdajů u programů Evropská územní spolupráce (</a:t>
            </a:r>
            <a:r>
              <a:rPr lang="cs-CZ" altLang="cs-CZ" sz="2400" dirty="0" err="1"/>
              <a:t>Interreg</a:t>
            </a:r>
            <a:r>
              <a:rPr lang="cs-CZ" altLang="cs-CZ" sz="2400" dirty="0"/>
              <a:t>) pověřeno </a:t>
            </a:r>
            <a:r>
              <a:rPr lang="cs-CZ" altLang="cs-CZ" sz="2400" b="1" dirty="0"/>
              <a:t>Centrum pro regionální rozvoj České republiky (Centrum)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2400" b="1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2400" b="1" dirty="0"/>
              <a:t>Jenom Centrum </a:t>
            </a:r>
            <a:r>
              <a:rPr lang="cs-CZ" altLang="cs-CZ" sz="2400" dirty="0"/>
              <a:t>může v ČR vykonávat kontrolu výdajů u programů Evropské územní spolupráce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240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2400" dirty="0"/>
              <a:t>Výkon kontroly je pro české příjemce </a:t>
            </a:r>
            <a:r>
              <a:rPr lang="cs-CZ" altLang="cs-CZ" sz="2400" b="1" u="sng" dirty="0"/>
              <a:t>bezplatný</a:t>
            </a:r>
            <a:r>
              <a:rPr lang="cs-CZ" altLang="cs-CZ" sz="2400" b="1" dirty="0"/>
              <a:t>!!  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076" y="1160839"/>
            <a:ext cx="2232248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60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3768" y="188640"/>
            <a:ext cx="2736304" cy="504056"/>
          </a:xfrm>
        </p:spPr>
        <p:txBody>
          <a:bodyPr/>
          <a:lstStyle/>
          <a:p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Vybavení</a:t>
            </a:r>
            <a:endParaRPr lang="cs-CZ" sz="24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124743"/>
            <a:ext cx="8424936" cy="4968554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cs-CZ" sz="1800" dirty="0"/>
              <a:t>Jedná se o koupi, pronájem nebo leasing vybavení příjemce:</a:t>
            </a:r>
          </a:p>
          <a:p>
            <a:pPr marL="0" indent="0">
              <a:buNone/>
            </a:pPr>
            <a:endParaRPr lang="cs-CZ" sz="700" dirty="0"/>
          </a:p>
          <a:p>
            <a:pPr marL="457200" indent="-457200">
              <a:buAutoNum type="alphaLcParenR"/>
            </a:pPr>
            <a:r>
              <a:rPr lang="cs-CZ" sz="1600" dirty="0"/>
              <a:t>kancelářské vybavení; </a:t>
            </a:r>
          </a:p>
          <a:p>
            <a:pPr marL="457200" indent="-457200">
              <a:buAutoNum type="alphaLcParenR"/>
            </a:pPr>
            <a:r>
              <a:rPr lang="cs-CZ" sz="1600" dirty="0" smtClean="0"/>
              <a:t>IT hardware </a:t>
            </a:r>
            <a:r>
              <a:rPr lang="cs-CZ" sz="1600" dirty="0"/>
              <a:t>a </a:t>
            </a:r>
            <a:r>
              <a:rPr lang="cs-CZ" sz="1600" dirty="0" smtClean="0"/>
              <a:t>software; </a:t>
            </a:r>
            <a:endParaRPr lang="cs-CZ" sz="1600" dirty="0"/>
          </a:p>
          <a:p>
            <a:pPr marL="457200" indent="-457200">
              <a:buAutoNum type="alphaLcParenR"/>
            </a:pPr>
            <a:r>
              <a:rPr lang="cs-CZ" sz="1600" dirty="0" smtClean="0"/>
              <a:t>nábytek; </a:t>
            </a:r>
            <a:endParaRPr lang="cs-CZ" sz="1600" dirty="0"/>
          </a:p>
          <a:p>
            <a:pPr marL="457200" indent="-457200">
              <a:buAutoNum type="alphaLcParenR"/>
            </a:pPr>
            <a:r>
              <a:rPr lang="cs-CZ" sz="1600" dirty="0"/>
              <a:t>laboratorní vybavení; </a:t>
            </a:r>
          </a:p>
          <a:p>
            <a:pPr marL="457200" indent="-457200">
              <a:buAutoNum type="alphaLcParenR"/>
            </a:pPr>
            <a:r>
              <a:rPr lang="cs-CZ" sz="1600" dirty="0"/>
              <a:t>stroje a </a:t>
            </a:r>
            <a:r>
              <a:rPr lang="cs-CZ" sz="1600" dirty="0" smtClean="0"/>
              <a:t>nástroje; </a:t>
            </a:r>
            <a:endParaRPr lang="cs-CZ" sz="1600" dirty="0"/>
          </a:p>
          <a:p>
            <a:pPr marL="457200" indent="-457200">
              <a:buAutoNum type="alphaLcParenR"/>
            </a:pPr>
            <a:r>
              <a:rPr lang="cs-CZ" sz="1600" dirty="0" smtClean="0"/>
              <a:t>nářadí </a:t>
            </a:r>
            <a:r>
              <a:rPr lang="cs-CZ" sz="1600" dirty="0"/>
              <a:t>nebo </a:t>
            </a:r>
            <a:r>
              <a:rPr lang="cs-CZ" sz="1600" dirty="0" smtClean="0"/>
              <a:t>přístroje; </a:t>
            </a:r>
            <a:endParaRPr lang="cs-CZ" sz="1600" dirty="0"/>
          </a:p>
          <a:p>
            <a:pPr marL="457200" indent="-457200">
              <a:buAutoNum type="alphaLcParenR"/>
            </a:pPr>
            <a:r>
              <a:rPr lang="cs-CZ" sz="1600" dirty="0"/>
              <a:t>vozidla; </a:t>
            </a:r>
          </a:p>
          <a:p>
            <a:pPr marL="457200" indent="-457200">
              <a:buAutoNum type="alphaLcParenR"/>
            </a:pPr>
            <a:r>
              <a:rPr lang="cs-CZ" sz="1600" dirty="0"/>
              <a:t>jiné specifické vybavení potřebné pro </a:t>
            </a:r>
            <a:r>
              <a:rPr lang="cs-CZ" sz="1600" dirty="0" smtClean="0"/>
              <a:t>projekt.</a:t>
            </a:r>
          </a:p>
          <a:p>
            <a:pPr marL="133350" lvl="1" indent="0">
              <a:spcBef>
                <a:spcPts val="400"/>
              </a:spcBef>
              <a:buNone/>
            </a:pPr>
            <a:endParaRPr lang="cs-CZ" sz="700" dirty="0"/>
          </a:p>
          <a:p>
            <a:pPr marL="133350" lvl="1" indent="0">
              <a:spcBef>
                <a:spcPts val="400"/>
              </a:spcBef>
              <a:buNone/>
            </a:pPr>
            <a:r>
              <a:rPr lang="cs-CZ" sz="1600" u="sng" dirty="0">
                <a:solidFill>
                  <a:schemeClr val="accent1"/>
                </a:solidFill>
              </a:rPr>
              <a:t>Všeobecné vybavení </a:t>
            </a:r>
            <a:r>
              <a:rPr lang="cs-CZ" sz="1600" dirty="0">
                <a:solidFill>
                  <a:schemeClr val="accent1"/>
                </a:solidFill>
              </a:rPr>
              <a:t>nezbytné pro denní implementaci projektu – plná kupní cena způsobilá pouze v případě, kdy je období realizace projektu delší než doba odepisování, musí být 100% využíváno na projekt   - např. notebook</a:t>
            </a:r>
          </a:p>
          <a:p>
            <a:pPr marL="133350" lvl="1" indent="0">
              <a:spcBef>
                <a:spcPts val="400"/>
              </a:spcBef>
              <a:buNone/>
            </a:pPr>
            <a:endParaRPr lang="cs-CZ" sz="1600" dirty="0">
              <a:solidFill>
                <a:schemeClr val="accent1"/>
              </a:solidFill>
            </a:endParaRPr>
          </a:p>
          <a:p>
            <a:pPr marL="133350" lvl="1" indent="0">
              <a:spcBef>
                <a:spcPts val="400"/>
              </a:spcBef>
              <a:buNone/>
            </a:pPr>
            <a:r>
              <a:rPr lang="cs-CZ" sz="1600" u="sng" dirty="0">
                <a:solidFill>
                  <a:schemeClr val="accent1"/>
                </a:solidFill>
              </a:rPr>
              <a:t>Tematické vybavení  </a:t>
            </a:r>
            <a:r>
              <a:rPr lang="cs-CZ" sz="1600" dirty="0">
                <a:solidFill>
                  <a:schemeClr val="accent1"/>
                </a:solidFill>
              </a:rPr>
              <a:t>pro realizaci konkrétních aktivit, způsobilá kupní cena / alikvotní část dle poměru využití pro projekt –  např. </a:t>
            </a:r>
            <a:r>
              <a:rPr lang="cs-CZ" sz="1600" dirty="0" err="1">
                <a:solidFill>
                  <a:schemeClr val="accent1"/>
                </a:solidFill>
              </a:rPr>
              <a:t>termokamera</a:t>
            </a:r>
            <a:endParaRPr lang="cs-CZ" sz="1600" dirty="0">
              <a:solidFill>
                <a:schemeClr val="accent1"/>
              </a:solidFill>
            </a:endParaRPr>
          </a:p>
          <a:p>
            <a:endParaRPr lang="cs-CZ" sz="1800" dirty="0"/>
          </a:p>
          <a:p>
            <a:pPr marL="0" indent="0">
              <a:buNone/>
            </a:pPr>
            <a:endParaRPr lang="cs-CZ" sz="1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7504" y="1124743"/>
            <a:ext cx="89289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7697878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31840" y="188640"/>
            <a:ext cx="2016224" cy="504056"/>
          </a:xfrm>
        </p:spPr>
        <p:txBody>
          <a:bodyPr/>
          <a:lstStyle/>
          <a:p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Vybavení</a:t>
            </a:r>
            <a:endParaRPr lang="cs-CZ" sz="24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268760"/>
            <a:ext cx="8424936" cy="5256584"/>
          </a:xfrm>
          <a:solidFill>
            <a:schemeClr val="bg1"/>
          </a:solidFill>
        </p:spPr>
        <p:txBody>
          <a:bodyPr/>
          <a:lstStyle/>
          <a:p>
            <a:pPr marL="133350" lvl="1" indent="0">
              <a:spcBef>
                <a:spcPts val="400"/>
              </a:spcBef>
              <a:buNone/>
            </a:pPr>
            <a:r>
              <a:rPr lang="cs-CZ" b="1" dirty="0">
                <a:solidFill>
                  <a:schemeClr val="accent1"/>
                </a:solidFill>
              </a:rPr>
              <a:t>Typy vybavení:</a:t>
            </a:r>
          </a:p>
          <a:p>
            <a:pPr marL="133350" lvl="1" indent="0">
              <a:spcBef>
                <a:spcPts val="400"/>
              </a:spcBef>
              <a:buNone/>
            </a:pPr>
            <a:endParaRPr lang="cs-CZ" sz="2000" u="sng" dirty="0" smtClean="0"/>
          </a:p>
          <a:p>
            <a:pPr marL="133350" lvl="1" indent="0">
              <a:spcBef>
                <a:spcPts val="400"/>
              </a:spcBef>
              <a:buNone/>
            </a:pPr>
            <a:endParaRPr lang="cs-CZ" sz="2000" u="sng" dirty="0" smtClean="0"/>
          </a:p>
          <a:p>
            <a:r>
              <a:rPr lang="cs-CZ" sz="2000" dirty="0"/>
              <a:t>Výdaje v této položce musí prokázat jasnou vazbu na projekt a být nezbytné pro jeho řádnou </a:t>
            </a:r>
            <a:r>
              <a:rPr lang="cs-CZ" sz="2000" dirty="0" smtClean="0"/>
              <a:t>realizaci</a:t>
            </a:r>
          </a:p>
          <a:p>
            <a:r>
              <a:rPr lang="cs-CZ" sz="2000" dirty="0" smtClean="0"/>
              <a:t>Všechno vybavení musí být uvedeno v projektové žádosti nebo být předem odsouhlaseno sekretariátem/řídícím orgánem programu </a:t>
            </a:r>
            <a:endParaRPr lang="cs-CZ" sz="2000" dirty="0"/>
          </a:p>
          <a:p>
            <a:r>
              <a:rPr lang="cs-CZ" sz="2000" dirty="0"/>
              <a:t>Pořízení vybavení musí být v souladu s pravidly pro zadávání veřejných zakázek stanovených na úrovni EU, státu a </a:t>
            </a:r>
            <a:r>
              <a:rPr lang="cs-CZ" sz="2000" dirty="0" smtClean="0"/>
              <a:t>programu</a:t>
            </a:r>
          </a:p>
          <a:p>
            <a:r>
              <a:rPr lang="cs-CZ" sz="2000" dirty="0" smtClean="0"/>
              <a:t>Vybavení nesmí být již financováno z jiných EU zdrojů nebo jiných veřejných dotací </a:t>
            </a:r>
            <a:endParaRPr lang="cs-CZ" sz="2000" dirty="0"/>
          </a:p>
          <a:p>
            <a:pPr marL="0" indent="0">
              <a:buNone/>
            </a:pPr>
            <a:endParaRPr lang="cs-CZ" sz="1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7504" y="1124743"/>
            <a:ext cx="89289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8658628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1720" y="183311"/>
            <a:ext cx="4104456" cy="504056"/>
          </a:xfrm>
        </p:spPr>
        <p:txBody>
          <a:bodyPr/>
          <a:lstStyle/>
          <a:p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Infrastruktura a práce</a:t>
            </a:r>
            <a:endParaRPr lang="cs-CZ" sz="20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59532" y="1772816"/>
            <a:ext cx="8424936" cy="4464496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 pouze pilotního charakteru !!!!</a:t>
            </a:r>
          </a:p>
          <a:p>
            <a:pPr marL="0" indent="0">
              <a:buNone/>
            </a:pPr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Může jít o stavbu nové infrastruktury (např. budovy) nebo úpravu již stávající infrastruktury – pilotní charakter, který by měl následně vést k rozsáhlejší investici</a:t>
            </a:r>
          </a:p>
          <a:p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Musí být detailně popsáno v projektové žádosti nebo musí být předem schváleny sekretariátem/ŘO </a:t>
            </a:r>
          </a:p>
          <a:p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Musí dodržet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postupy pro zadávání veřejných zakázek 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Způsobilé investice pouze v programovém území, dříve nedotované jiným evropským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grantem nebo národními/krajskými dotacemi</a:t>
            </a:r>
          </a:p>
          <a:p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Pozemek nebo budova, kde probíhá investice musí být ve vlastnictví projektového partnera nebo musí být dlouhodobá smlouva o pronájmu umožňující dodržet pravidla na udržitelnost projektu (více </a:t>
            </a:r>
            <a:r>
              <a:rPr 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Manual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Pokud relevantní, je třeba mít všechna potřebná povolení pro investici 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7504" y="1124743"/>
            <a:ext cx="89289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5610246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190931"/>
            <a:ext cx="4104456" cy="504056"/>
          </a:xfrm>
        </p:spPr>
        <p:txBody>
          <a:bodyPr/>
          <a:lstStyle/>
          <a:p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Veřejná podpora</a:t>
            </a:r>
            <a:endParaRPr lang="cs-CZ" sz="24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59532" y="1772816"/>
            <a:ext cx="8424936" cy="4464496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rojekty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nesmí získat nedovolenou veřejnou podporu </a:t>
            </a: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status příjemce není podstatný, důležité jsou aktivity v rámci projektu</a:t>
            </a: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 případě, že bude příjemce v rámci projektu realizovat aktivity, které budou považovány za nedovolenou veřejnou podporu – podpora v rámci režimu de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minimis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(max. 200tis EUR za poslední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3 účetní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roky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projektovou žádostí musí každý žadatel dodat i „Project/</a:t>
            </a:r>
            <a:r>
              <a:rPr 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Lead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partner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eclaration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Aid </a:t>
            </a:r>
            <a:r>
              <a:rPr 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declaration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07504" y="1124743"/>
            <a:ext cx="89289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0962017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23528" y="2564904"/>
            <a:ext cx="5040560" cy="3744415"/>
          </a:xfrm>
        </p:spPr>
        <p:txBody>
          <a:bodyPr/>
          <a:lstStyle/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Pavel Lukeš, Stella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Horváthová</a:t>
            </a: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Ministerstvo pro místní rozvoj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51, Odbor Evropské územní spolupráce.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Staroměstské nám. 6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110 15 Praha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kancelář: Letenská 119/3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tel: +420 224 862 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213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mob: +420 731 628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385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cs-CZ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horste</a:t>
            </a:r>
            <a:r>
              <a:rPr lang="cs-CZ" sz="2000" u="sng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@mmr.cz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843808" y="1268760"/>
            <a:ext cx="33441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Děkuji za pozornost</a:t>
            </a:r>
            <a:endParaRPr lang="cs-CZ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78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60648"/>
            <a:ext cx="5976664" cy="504056"/>
          </a:xfrm>
        </p:spPr>
        <p:txBody>
          <a:bodyPr/>
          <a:lstStyle/>
          <a:p>
            <a:r>
              <a:rPr lang="cs-CZ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Obecná pravidla způsobilosti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179512" y="1268760"/>
            <a:ext cx="8568952" cy="5112569"/>
          </a:xfrm>
        </p:spPr>
        <p:txBody>
          <a:bodyPr>
            <a:normAutofit/>
          </a:bodyPr>
          <a:lstStyle/>
          <a:p>
            <a:r>
              <a:rPr lang="cs-CZ" sz="1600" dirty="0" smtClean="0"/>
              <a:t>Dodržení </a:t>
            </a:r>
            <a:r>
              <a:rPr lang="cs-CZ" sz="1600" dirty="0" smtClean="0"/>
              <a:t>pravidel způsobilosti na úrovni každého CZ příjemce je kontrolováno Centrem pro regionální rozvoj České republiky (Centrum), které plní roli kontrolora podle čl. 23 Nařízení EP a Rady EU č. </a:t>
            </a:r>
            <a:r>
              <a:rPr lang="cs-CZ" sz="1600" dirty="0" smtClean="0"/>
              <a:t>1299/2013</a:t>
            </a:r>
            <a:endParaRPr lang="cs-CZ" sz="1600" dirty="0" smtClean="0"/>
          </a:p>
          <a:p>
            <a:r>
              <a:rPr lang="cs-CZ" sz="1600" dirty="0" smtClean="0"/>
              <a:t>Kontrola je prováděna zpravidla v 6 měsíčních lhůtách (</a:t>
            </a:r>
            <a:r>
              <a:rPr lang="cs-CZ" sz="1600" dirty="0" err="1" smtClean="0"/>
              <a:t>reportovacích</a:t>
            </a:r>
            <a:r>
              <a:rPr lang="cs-CZ" sz="1600" dirty="0" smtClean="0"/>
              <a:t> obdobích) </a:t>
            </a:r>
            <a:endParaRPr lang="cs-CZ" sz="1600" dirty="0"/>
          </a:p>
          <a:p>
            <a:r>
              <a:rPr lang="cs-CZ" sz="1600" dirty="0" smtClean="0"/>
              <a:t>Všechny výdaje příjemců musí být </a:t>
            </a:r>
            <a:r>
              <a:rPr lang="cs-CZ" sz="1600" dirty="0"/>
              <a:t>z</a:t>
            </a:r>
            <a:r>
              <a:rPr lang="cs-CZ" sz="1600" dirty="0" smtClean="0"/>
              <a:t>kontrolovány Centrem a následně mohou být </a:t>
            </a:r>
            <a:r>
              <a:rPr lang="cs-CZ" sz="1600" dirty="0" smtClean="0"/>
              <a:t>proplaceny</a:t>
            </a:r>
          </a:p>
          <a:p>
            <a:endParaRPr lang="cs-CZ" sz="2000" dirty="0" smtClean="0"/>
          </a:p>
          <a:p>
            <a:r>
              <a:rPr lang="cs-CZ" sz="1600" dirty="0" smtClean="0">
                <a:latin typeface="+mn-lt"/>
              </a:rPr>
              <a:t>Základní </a:t>
            </a:r>
            <a:r>
              <a:rPr lang="cs-CZ" sz="1600" u="sng" dirty="0" smtClean="0">
                <a:latin typeface="+mn-lt"/>
              </a:rPr>
              <a:t>DOKUMENTACE</a:t>
            </a:r>
            <a:r>
              <a:rPr lang="cs-CZ" sz="1600" dirty="0" smtClean="0">
                <a:latin typeface="+mn-lt"/>
              </a:rPr>
              <a:t> pro příjemce:</a:t>
            </a:r>
          </a:p>
          <a:p>
            <a:pPr marL="0" indent="0">
              <a:buNone/>
            </a:pPr>
            <a:r>
              <a:rPr lang="cs-CZ" sz="1600" dirty="0" smtClean="0">
                <a:latin typeface="+mn-lt"/>
                <a:cs typeface="Arial" panose="020B0604020202020204" pitchFamily="34" charset="0"/>
              </a:rPr>
              <a:t>→→ </a:t>
            </a:r>
            <a:r>
              <a:rPr lang="cs-CZ" sz="1600" b="1" dirty="0" smtClean="0">
                <a:latin typeface="+mn-lt"/>
              </a:rPr>
              <a:t>Pokyny pro příjemce a přílohy </a:t>
            </a:r>
            <a:r>
              <a:rPr lang="cs-CZ" sz="1600" dirty="0" smtClean="0">
                <a:latin typeface="+mn-lt"/>
              </a:rPr>
              <a:t>(na </a:t>
            </a:r>
            <a:r>
              <a:rPr lang="cs-CZ" sz="1600" dirty="0" err="1" smtClean="0">
                <a:latin typeface="+mn-lt"/>
              </a:rPr>
              <a:t>webstránce</a:t>
            </a:r>
            <a:r>
              <a:rPr lang="cs-CZ" sz="1600" dirty="0" smtClean="0">
                <a:latin typeface="+mn-lt"/>
              </a:rPr>
              <a:t> </a:t>
            </a:r>
            <a:r>
              <a:rPr lang="cs-CZ" sz="1600" dirty="0" smtClean="0">
                <a:latin typeface="+mn-lt"/>
                <a:hlinkClick r:id="rId2"/>
              </a:rPr>
              <a:t>www.dotaceeu.cz</a:t>
            </a:r>
            <a:r>
              <a:rPr lang="cs-CZ" sz="1600" dirty="0" smtClean="0">
                <a:latin typeface="+mn-lt"/>
              </a:rPr>
              <a:t>, viz Dokumenty):</a:t>
            </a:r>
          </a:p>
          <a:p>
            <a:pPr marL="0" indent="0">
              <a:buNone/>
            </a:pPr>
            <a:r>
              <a:rPr lang="cs-CZ" sz="1600" dirty="0" smtClean="0">
                <a:latin typeface="+mn-lt"/>
                <a:cs typeface="Arial" panose="020B0604020202020204" pitchFamily="34" charset="0"/>
                <a:hlinkClick r:id="rId3"/>
              </a:rPr>
              <a:t>https://www.dotaceeu.cz/cs/Fondy-EU/Kohezni-politika-EU/Operacni-programy/OP-nadnarodni-spoluprace</a:t>
            </a:r>
            <a:endParaRPr lang="cs-CZ" sz="1600" dirty="0" smtClean="0">
              <a:latin typeface="+mn-l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600" dirty="0" smtClean="0">
                <a:latin typeface="+mn-lt"/>
                <a:cs typeface="Arial" panose="020B0604020202020204" pitchFamily="34" charset="0"/>
              </a:rPr>
              <a:t>→→ </a:t>
            </a:r>
            <a:r>
              <a:rPr lang="cs-CZ" sz="1600" b="1" dirty="0" err="1" smtClean="0">
                <a:latin typeface="+mn-lt"/>
              </a:rPr>
              <a:t>Implementation</a:t>
            </a:r>
            <a:r>
              <a:rPr lang="cs-CZ" sz="1600" b="1" dirty="0" smtClean="0">
                <a:latin typeface="+mn-lt"/>
              </a:rPr>
              <a:t> </a:t>
            </a:r>
            <a:r>
              <a:rPr lang="cs-CZ" sz="1600" b="1" dirty="0" err="1" smtClean="0">
                <a:latin typeface="+mn-lt"/>
              </a:rPr>
              <a:t>manual</a:t>
            </a:r>
            <a:r>
              <a:rPr lang="cs-CZ" sz="1600" b="1" dirty="0" smtClean="0">
                <a:latin typeface="+mn-lt"/>
              </a:rPr>
              <a:t> vč. dalších ´</a:t>
            </a:r>
            <a:r>
              <a:rPr lang="cs-CZ" sz="1600" b="1" dirty="0" err="1" smtClean="0">
                <a:latin typeface="+mn-lt"/>
              </a:rPr>
              <a:t>implementation</a:t>
            </a:r>
            <a:r>
              <a:rPr lang="cs-CZ" sz="1600" b="1" dirty="0" smtClean="0">
                <a:latin typeface="+mn-lt"/>
              </a:rPr>
              <a:t> </a:t>
            </a:r>
            <a:r>
              <a:rPr lang="cs-CZ" sz="1600" b="1" dirty="0" err="1" smtClean="0">
                <a:latin typeface="+mn-lt"/>
              </a:rPr>
              <a:t>documents</a:t>
            </a:r>
            <a:r>
              <a:rPr lang="cs-CZ" sz="1600" b="1" dirty="0" smtClean="0">
                <a:latin typeface="+mn-lt"/>
              </a:rPr>
              <a:t>´ </a:t>
            </a:r>
            <a:r>
              <a:rPr lang="cs-CZ" sz="1600" dirty="0" smtClean="0">
                <a:latin typeface="+mn-lt"/>
              </a:rPr>
              <a:t>(na </a:t>
            </a:r>
            <a:r>
              <a:rPr lang="cs-CZ" sz="1600" dirty="0" err="1" smtClean="0">
                <a:latin typeface="+mn-lt"/>
              </a:rPr>
              <a:t>webstránce</a:t>
            </a:r>
            <a:r>
              <a:rPr lang="cs-CZ" sz="1600" dirty="0" smtClean="0">
                <a:latin typeface="+mn-lt"/>
              </a:rPr>
              <a:t> www.interreg-central.eu):</a:t>
            </a:r>
          </a:p>
          <a:p>
            <a:pPr marL="0" indent="0">
              <a:buNone/>
            </a:pPr>
            <a:r>
              <a:rPr lang="cs-CZ" sz="1600" dirty="0" smtClean="0">
                <a:latin typeface="+mn-lt"/>
                <a:hlinkClick r:id="rId4"/>
              </a:rPr>
              <a:t>https://www.interreg-central.eu/Content.Node/documents/documents.html</a:t>
            </a:r>
            <a:endParaRPr lang="cs-CZ" sz="1600" dirty="0" smtClean="0">
              <a:latin typeface="+mn-lt"/>
            </a:endParaRPr>
          </a:p>
          <a:p>
            <a:pPr marL="0" indent="0">
              <a:buNone/>
            </a:pPr>
            <a:r>
              <a:rPr lang="cs-CZ" sz="1600" dirty="0" smtClean="0">
                <a:cs typeface="Arial" panose="020B0604020202020204" pitchFamily="34" charset="0"/>
              </a:rPr>
              <a:t>→→Náležitosti dokladování a Mzdové sazby typových pozic (na </a:t>
            </a:r>
            <a:r>
              <a:rPr lang="cs-CZ" sz="1600" dirty="0" err="1" smtClean="0">
                <a:cs typeface="Arial" panose="020B0604020202020204" pitchFamily="34" charset="0"/>
              </a:rPr>
              <a:t>webstránce</a:t>
            </a:r>
            <a:r>
              <a:rPr lang="cs-CZ" sz="1600" dirty="0" smtClean="0">
                <a:cs typeface="Arial" panose="020B0604020202020204" pitchFamily="34" charset="0"/>
              </a:rPr>
              <a:t> www.crr.cz)</a:t>
            </a:r>
            <a:endParaRPr lang="cs-CZ" sz="1600" dirty="0" smtClean="0">
              <a:latin typeface="+mn-lt"/>
            </a:endParaRPr>
          </a:p>
          <a:p>
            <a:pPr marL="0" indent="0">
              <a:buNone/>
            </a:pPr>
            <a:r>
              <a:rPr lang="cs-CZ" sz="1600" dirty="0" smtClean="0"/>
              <a:t> </a:t>
            </a:r>
            <a:r>
              <a:rPr lang="cs-CZ" sz="1600" u="sng" dirty="0" smtClean="0">
                <a:hlinkClick r:id="rId5"/>
              </a:rPr>
              <a:t>http://www.crr.cz/cs/eus/nalezitosti-dokladovani/</a:t>
            </a:r>
            <a:endParaRPr lang="cs-CZ" sz="1600" u="sng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22513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7704" y="260648"/>
            <a:ext cx="5904656" cy="504056"/>
          </a:xfrm>
        </p:spPr>
        <p:txBody>
          <a:bodyPr/>
          <a:lstStyle/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Obecná pravidla způsobilosti</a:t>
            </a:r>
            <a:endParaRPr lang="cs-CZ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1268760"/>
            <a:ext cx="8229600" cy="4896544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Způsobilé výdaje:</a:t>
            </a:r>
          </a:p>
          <a:p>
            <a:pPr marL="0" indent="0">
              <a:buNone/>
            </a:pPr>
            <a:endParaRPr lang="cs-CZ" alt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musí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souviset s přípravou a implementací projektu schváleného MV a být nezbytné pro naplnění schválených projektových aktivit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musí být v souladu s principy hospodárnosti, účelnosti a efektivnosti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musí být vykazovány jako skutečné výdaje s výjimkami výdajů vykazované paušálem a jednorázovou částkou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musí být uhrazeny příjemcem uvedeným v projektové žádosti a během trvání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projektu a jsou nezbytné pro dosažení cílů projektu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nesmí být již financovány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 jiných veřejných zdrojů (EU, národní) přesahující podíl 15% spolufinancování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musí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být podloženy fakturami nebo jinými obdobnými dokumenty, které prokáží souvislost s projektem a projektovým partnerem, s výjimkou výdajů vykazovaných paušálem a  jednorázovou částkou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jsou v souladu s pravidly EU, programovými  a národními pravidly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170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188640"/>
            <a:ext cx="5904656" cy="504056"/>
          </a:xfrm>
        </p:spPr>
        <p:txBody>
          <a:bodyPr/>
          <a:lstStyle/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Obecná pravidla způsobilosti</a:t>
            </a:r>
            <a:endParaRPr lang="cs-CZ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124744"/>
            <a:ext cx="8229600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Nezpůsobilé výdaje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In-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kind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contributions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(např. dobrovolná práce, čl. 69 Obecného nařízení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Pokuty, finanční postihy a výdaje spojené s právními spory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Výdaje na dary, kromě těch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nepřevyšujících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hodnotu 50 EUR/dar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spojených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 propagací a publicitou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projektu (Pozor! Hodnota darů max. 500 EUR na celý projekt)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Výdaje spojené s kolísáním směnných kurzů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Ú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roky z dluhů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Nákup pozemků</a:t>
            </a: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DPH v případě, že příjemce má nárok na jeho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odpočet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Poplatky spojené s národními finančními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transakcemi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Alkohol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Spropitné 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ozdělování nákladů mezi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projektové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partnery - &gt; Sdílení výdajů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Poplatky/honoráře mezi příjemci toho samého projektu za služby, vybavení, infrastrukturu a práce provedené v rámci projektu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84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736" y="188640"/>
            <a:ext cx="5904656" cy="504056"/>
          </a:xfrm>
        </p:spPr>
        <p:txBody>
          <a:bodyPr/>
          <a:lstStyle/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Rozpočtové položky</a:t>
            </a:r>
            <a:endParaRPr lang="cs-CZ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1412776"/>
            <a:ext cx="8229600" cy="4896544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Přípravné výdaje </a:t>
            </a: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výdaje spojené s přípravou žádosti  - 15 tis. EUR na schválený projekt (buď pro LP anebo i rozdělené v rámci partnerství dle domluvy)</a:t>
            </a: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Rozpočtové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položky</a:t>
            </a:r>
          </a:p>
          <a:p>
            <a:pPr marL="0" indent="0">
              <a:buNone/>
            </a:pP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Náklady na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zaměstnance</a:t>
            </a:r>
          </a:p>
          <a:p>
            <a:pPr>
              <a:buFont typeface="+mj-lt"/>
              <a:buAutoNum type="arabicPeriod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Kancelářské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 administrativní výdaje</a:t>
            </a:r>
          </a:p>
          <a:p>
            <a:pPr>
              <a:buFont typeface="+mj-lt"/>
              <a:buAutoNum type="arabicPeriod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Cestovné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 ubytování</a:t>
            </a:r>
          </a:p>
          <a:p>
            <a:pPr>
              <a:buFont typeface="+mj-lt"/>
              <a:buAutoNum type="arabicPeriod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Externí odborné poradenství a služby</a:t>
            </a:r>
          </a:p>
          <a:p>
            <a:pPr>
              <a:buFont typeface="+mj-lt"/>
              <a:buAutoNum type="arabicPeriod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Vybavení</a:t>
            </a:r>
          </a:p>
          <a:p>
            <a:pPr>
              <a:buFont typeface="+mj-lt"/>
              <a:buAutoNum type="arabicPeriod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Infrastruktura a práce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129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title"/>
          </p:nvPr>
        </p:nvSpPr>
        <p:spPr>
          <a:xfrm>
            <a:off x="179511" y="116632"/>
            <a:ext cx="3096345" cy="803646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0000"/>
                </a:solidFill>
              </a:rPr>
              <a:t>Zjednodušení i. </a:t>
            </a:r>
            <a:endParaRPr lang="de-AT" cap="none" dirty="0">
              <a:solidFill>
                <a:srgbClr val="000000"/>
              </a:solidFill>
            </a:endParaRPr>
          </a:p>
        </p:txBody>
      </p:sp>
      <p:sp>
        <p:nvSpPr>
          <p:cNvPr id="4" name="TextBox 10"/>
          <p:cNvSpPr txBox="1"/>
          <p:nvPr/>
        </p:nvSpPr>
        <p:spPr>
          <a:xfrm>
            <a:off x="179511" y="980728"/>
            <a:ext cx="8964489" cy="5063524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>
            <a:defPPr>
              <a:defRPr lang="en-US"/>
            </a:defPPr>
            <a:lvl1pPr marL="0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3971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7942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1913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35885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19856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03827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7798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71770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3" algn="l" defTabSz="7679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de-AT" sz="1600" b="0" i="0" u="none" strike="noStrike" kern="1200" cap="none" spc="0" normalizeH="0" baseline="0" noProof="0" dirty="0">
              <a:ln>
                <a:noFill/>
              </a:ln>
              <a:solidFill>
                <a:srgbClr val="7B7B7B"/>
              </a:solidFill>
              <a:effectLst/>
              <a:uLnTx/>
              <a:uFillTx/>
              <a:latin typeface="Trebuchet MS" pitchFamily="34" charset="0"/>
              <a:ea typeface="+mn-ea"/>
              <a:cs typeface="Raleway"/>
              <a:sym typeface="Wingdings" panose="05000000000000000000" pitchFamily="2" charset="2"/>
            </a:endParaRPr>
          </a:p>
          <a:p>
            <a:pPr lvl="3">
              <a:defRPr/>
            </a:pPr>
            <a:r>
              <a:rPr lang="cs-CZ" sz="1600" b="1" u="sng" dirty="0">
                <a:solidFill>
                  <a:srgbClr val="7E93A5"/>
                </a:solidFill>
                <a:latin typeface="Trebuchet MS" pitchFamily="34" charset="0"/>
                <a:cs typeface="Raleway"/>
              </a:rPr>
              <a:t>IMPLEMENTAČNÍ MANUÁL – ZMĚNOVÉ VERZE</a:t>
            </a:r>
          </a:p>
          <a:p>
            <a:pPr marL="1494813" lvl="3" indent="-342900">
              <a:buFont typeface="Wingdings" panose="05000000000000000000" pitchFamily="2" charset="2"/>
              <a:buChar char="§"/>
              <a:defRPr/>
            </a:pPr>
            <a:r>
              <a:rPr lang="cs-CZ" sz="1600" b="1" dirty="0">
                <a:solidFill>
                  <a:srgbClr val="7E93A5"/>
                </a:solidFill>
                <a:latin typeface="Trebuchet MS" pitchFamily="34" charset="0"/>
                <a:cs typeface="Raleway"/>
              </a:rPr>
              <a:t>IM VERZE 1</a:t>
            </a:r>
            <a:r>
              <a:rPr lang="de-AT" sz="1600" b="1" dirty="0">
                <a:solidFill>
                  <a:srgbClr val="7E93A5"/>
                </a:solidFill>
                <a:latin typeface="Trebuchet MS" pitchFamily="34" charset="0"/>
                <a:cs typeface="Raleway"/>
              </a:rPr>
              <a:t> </a:t>
            </a:r>
            <a:r>
              <a:rPr lang="cs-CZ" sz="1600" b="1" dirty="0">
                <a:solidFill>
                  <a:srgbClr val="7E93A5"/>
                </a:solidFill>
                <a:latin typeface="Trebuchet MS" pitchFamily="34" charset="0"/>
                <a:cs typeface="Raleway"/>
              </a:rPr>
              <a:t>A 1.1 </a:t>
            </a:r>
            <a:r>
              <a:rPr lang="de-AT" sz="1600" b="1" dirty="0">
                <a:solidFill>
                  <a:srgbClr val="7E93A5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</a:t>
            </a:r>
            <a:r>
              <a:rPr lang="de-AT" sz="1600" b="1" dirty="0">
                <a:solidFill>
                  <a:srgbClr val="7E93A5"/>
                </a:solidFill>
                <a:latin typeface="Trebuchet MS" pitchFamily="34" charset="0"/>
                <a:cs typeface="Raleway"/>
              </a:rPr>
              <a:t> </a:t>
            </a:r>
            <a:r>
              <a:rPr lang="cs-CZ" sz="1600" b="1" dirty="0">
                <a:solidFill>
                  <a:srgbClr val="7E93A5"/>
                </a:solidFill>
                <a:latin typeface="Trebuchet MS" pitchFamily="34" charset="0"/>
                <a:cs typeface="Raleway"/>
              </a:rPr>
              <a:t>ZÁŘÍ </a:t>
            </a:r>
            <a:r>
              <a:rPr lang="cs-CZ" sz="1600" dirty="0">
                <a:solidFill>
                  <a:srgbClr val="7B7B7B"/>
                </a:solidFill>
                <a:latin typeface="Trebuchet MS" pitchFamily="34" charset="0"/>
                <a:cs typeface="Raleway"/>
              </a:rPr>
              <a:t>2015</a:t>
            </a:r>
            <a:endParaRPr lang="de-AT" sz="1600" dirty="0">
              <a:solidFill>
                <a:srgbClr val="7B7B7B"/>
              </a:solidFill>
              <a:latin typeface="Trebuchet MS" pitchFamily="34" charset="0"/>
              <a:cs typeface="Raleway"/>
            </a:endParaRPr>
          </a:p>
          <a:p>
            <a:pPr marL="1494813" lvl="3" indent="-342900">
              <a:buFont typeface="Wingdings" panose="05000000000000000000" pitchFamily="2" charset="2"/>
              <a:buChar char="§"/>
            </a:pPr>
            <a:r>
              <a:rPr lang="cs-CZ" sz="1600" b="1" dirty="0">
                <a:solidFill>
                  <a:srgbClr val="7E93A5"/>
                </a:solidFill>
                <a:latin typeface="Trebuchet MS" pitchFamily="34" charset="0"/>
                <a:cs typeface="Raleway"/>
              </a:rPr>
              <a:t>IM VERZE 2</a:t>
            </a:r>
            <a:r>
              <a:rPr lang="de-AT" sz="1600" b="1" dirty="0">
                <a:solidFill>
                  <a:srgbClr val="7E93A5"/>
                </a:solidFill>
                <a:latin typeface="Trebuchet MS" pitchFamily="34" charset="0"/>
                <a:cs typeface="Raleway"/>
              </a:rPr>
              <a:t> </a:t>
            </a:r>
            <a:r>
              <a:rPr lang="de-AT" sz="1600" b="1" dirty="0">
                <a:solidFill>
                  <a:srgbClr val="7E93A5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 </a:t>
            </a:r>
            <a:r>
              <a:rPr lang="cs-CZ" sz="1600" b="1" dirty="0">
                <a:solidFill>
                  <a:srgbClr val="7E93A5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ČERVENEC </a:t>
            </a:r>
            <a:r>
              <a:rPr lang="cs-CZ" sz="1600" dirty="0">
                <a:solidFill>
                  <a:srgbClr val="7B7B7B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2016</a:t>
            </a:r>
          </a:p>
          <a:p>
            <a:pPr marL="1494813" lvl="3" indent="-342900">
              <a:buFont typeface="Wingdings" panose="05000000000000000000" pitchFamily="2" charset="2"/>
              <a:buChar char="§"/>
            </a:pPr>
            <a:r>
              <a:rPr lang="cs-CZ" sz="1600" b="1" dirty="0">
                <a:solidFill>
                  <a:srgbClr val="7E93A5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IM VERZE 2.1 </a:t>
            </a:r>
            <a:r>
              <a:rPr lang="de-AT" sz="1600" b="1" dirty="0">
                <a:solidFill>
                  <a:srgbClr val="7E93A5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 </a:t>
            </a:r>
            <a:r>
              <a:rPr lang="cs-CZ" sz="1600" b="1" dirty="0">
                <a:solidFill>
                  <a:srgbClr val="7E93A5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PROSINEC </a:t>
            </a:r>
            <a:r>
              <a:rPr lang="cs-CZ" sz="1600" dirty="0">
                <a:solidFill>
                  <a:srgbClr val="7B7B7B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2016</a:t>
            </a:r>
          </a:p>
          <a:p>
            <a:pPr marL="1494813" lvl="3" indent="-342900">
              <a:buFont typeface="Wingdings" panose="05000000000000000000" pitchFamily="2" charset="2"/>
              <a:buChar char="§"/>
            </a:pPr>
            <a:r>
              <a:rPr lang="cs-CZ" sz="1600" b="1" dirty="0">
                <a:solidFill>
                  <a:srgbClr val="7E93A5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IM VERZE 3 (S VYZNAČENÍM PŘÍŠTÍCH ZMĚN V 3.1) </a:t>
            </a:r>
            <a:r>
              <a:rPr lang="de-AT" sz="1600" b="1" dirty="0">
                <a:solidFill>
                  <a:srgbClr val="7E93A5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 </a:t>
            </a:r>
            <a:r>
              <a:rPr lang="cs-CZ" sz="1600" b="1" dirty="0">
                <a:solidFill>
                  <a:srgbClr val="7E93A5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KVĚTEN </a:t>
            </a:r>
            <a:r>
              <a:rPr lang="cs-CZ" sz="1600" dirty="0">
                <a:solidFill>
                  <a:srgbClr val="7B7B7B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2018</a:t>
            </a:r>
            <a:endParaRPr lang="cs-CZ" sz="1600" b="1" dirty="0">
              <a:solidFill>
                <a:srgbClr val="7E93A5"/>
              </a:solidFill>
              <a:latin typeface="Trebuchet MS" pitchFamily="34" charset="0"/>
              <a:cs typeface="Raleway"/>
              <a:sym typeface="Wingdings" panose="05000000000000000000" pitchFamily="2" charset="2"/>
            </a:endParaRPr>
          </a:p>
          <a:p>
            <a:pPr marL="1494813" lvl="3" indent="-342900">
              <a:buFont typeface="Wingdings" panose="05000000000000000000" pitchFamily="2" charset="2"/>
              <a:buChar char="§"/>
            </a:pPr>
            <a:r>
              <a:rPr lang="cs-CZ" sz="1600" b="1" dirty="0">
                <a:solidFill>
                  <a:srgbClr val="FF0000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IM VERZE 3.1</a:t>
            </a:r>
            <a:r>
              <a:rPr lang="de-AT" sz="1600" b="1" dirty="0">
                <a:solidFill>
                  <a:srgbClr val="FF0000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  </a:t>
            </a:r>
            <a:r>
              <a:rPr lang="cs-CZ" sz="1600" b="1" dirty="0">
                <a:solidFill>
                  <a:srgbClr val="FF0000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PLATNÁ OD 2. SRPNA </a:t>
            </a:r>
            <a:r>
              <a:rPr lang="cs-CZ" sz="1600" dirty="0">
                <a:solidFill>
                  <a:srgbClr val="FF0000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2018 </a:t>
            </a:r>
            <a:r>
              <a:rPr lang="de-AT" sz="1600" b="1" dirty="0">
                <a:solidFill>
                  <a:srgbClr val="7E93A5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</a:t>
            </a:r>
            <a:r>
              <a:rPr lang="cs-CZ" sz="1600" b="1" dirty="0">
                <a:solidFill>
                  <a:srgbClr val="7E93A5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 od účinnosti nařízení EP a Rady EU „Omnibus </a:t>
            </a:r>
            <a:r>
              <a:rPr lang="cs-CZ" sz="1600" b="1" dirty="0" err="1">
                <a:solidFill>
                  <a:srgbClr val="7E93A5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Regulation</a:t>
            </a:r>
            <a:r>
              <a:rPr lang="cs-CZ" sz="1600" b="1" dirty="0">
                <a:solidFill>
                  <a:srgbClr val="7E93A5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“ ke zjednodušení </a:t>
            </a:r>
            <a:r>
              <a:rPr lang="cs-CZ" sz="1600" b="1" dirty="0" err="1">
                <a:solidFill>
                  <a:srgbClr val="7E93A5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fin</a:t>
            </a:r>
            <a:r>
              <a:rPr lang="cs-CZ" sz="1600" b="1" dirty="0">
                <a:solidFill>
                  <a:srgbClr val="7E93A5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. </a:t>
            </a:r>
            <a:r>
              <a:rPr lang="cs-CZ" sz="1600" b="1" dirty="0" smtClean="0">
                <a:solidFill>
                  <a:srgbClr val="7E93A5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pravidel</a:t>
            </a:r>
            <a:endParaRPr kumimoji="0" lang="cs-CZ" sz="1600" b="0" i="0" u="none" strike="noStrike" kern="1200" cap="none" spc="0" normalizeH="0" baseline="0" noProof="0" dirty="0" smtClean="0">
              <a:ln>
                <a:noFill/>
              </a:ln>
              <a:solidFill>
                <a:srgbClr val="7B7B7B"/>
              </a:solidFill>
              <a:effectLst/>
              <a:uLnTx/>
              <a:uFillTx/>
              <a:latin typeface="Trebuchet MS" pitchFamily="34" charset="0"/>
              <a:ea typeface="+mn-ea"/>
              <a:cs typeface="Raleway"/>
              <a:sym typeface="Wingdings" panose="05000000000000000000" pitchFamily="2" charset="2"/>
            </a:endParaRPr>
          </a:p>
          <a:p>
            <a:pPr marL="360000" lvl="3" indent="-342900">
              <a:buFont typeface="Wingdings" panose="05000000000000000000" pitchFamily="2" charset="2"/>
              <a:buChar char="§"/>
            </a:pPr>
            <a:endParaRPr kumimoji="0" lang="cs-CZ" sz="1600" b="0" i="0" u="none" strike="noStrike" kern="1200" cap="none" spc="0" normalizeH="0" baseline="0" noProof="0" dirty="0" smtClean="0">
              <a:ln>
                <a:noFill/>
              </a:ln>
              <a:solidFill>
                <a:srgbClr val="7B7B7B"/>
              </a:solidFill>
              <a:effectLst/>
              <a:uLnTx/>
              <a:uFillTx/>
              <a:latin typeface="Trebuchet MS" pitchFamily="34" charset="0"/>
              <a:ea typeface="+mn-ea"/>
              <a:cs typeface="Raleway"/>
              <a:sym typeface="Wingdings" panose="05000000000000000000" pitchFamily="2" charset="2"/>
            </a:endParaRPr>
          </a:p>
          <a:p>
            <a:pPr marL="360000" lvl="3" indent="-342900">
              <a:buFont typeface="Wingdings" panose="05000000000000000000" pitchFamily="2" charset="2"/>
              <a:buChar char="§"/>
            </a:pPr>
            <a:r>
              <a:rPr lang="cs-CZ" sz="1800" b="1" dirty="0">
                <a:solidFill>
                  <a:srgbClr val="7E93A5"/>
                </a:solidFill>
                <a:latin typeface="+mj-lt"/>
                <a:cs typeface="Raleway"/>
                <a:sym typeface="Wingdings" panose="05000000000000000000" pitchFamily="2" charset="2"/>
              </a:rPr>
              <a:t>DIGITALIZACE DOKUMENTŮ</a:t>
            </a:r>
            <a:r>
              <a:rPr lang="de-AT" sz="1800" b="1" dirty="0">
                <a:solidFill>
                  <a:srgbClr val="7E93A5"/>
                </a:solidFill>
                <a:latin typeface="+mj-lt"/>
                <a:cs typeface="Raleway"/>
                <a:sym typeface="Wingdings" panose="05000000000000000000" pitchFamily="2" charset="2"/>
              </a:rPr>
              <a:t>  </a:t>
            </a:r>
            <a:r>
              <a:rPr lang="cs-CZ" sz="1800" dirty="0">
                <a:latin typeface="+mj-lt"/>
                <a:sym typeface="Wingdings" panose="05000000000000000000" pitchFamily="2" charset="2"/>
              </a:rPr>
              <a:t>od prosince</a:t>
            </a:r>
            <a:r>
              <a:rPr lang="en-US" sz="1800" dirty="0">
                <a:latin typeface="+mj-lt"/>
              </a:rPr>
              <a:t> 2017, </a:t>
            </a:r>
            <a:r>
              <a:rPr lang="cs-CZ" sz="1800" dirty="0">
                <a:latin typeface="+mj-lt"/>
              </a:rPr>
              <a:t>s cílem omezit nutnost používaní originálů odevzdávaných společně s </a:t>
            </a:r>
            <a:r>
              <a:rPr lang="cs-CZ" sz="1800" dirty="0" err="1">
                <a:latin typeface="+mj-lt"/>
              </a:rPr>
              <a:t>Progress</a:t>
            </a:r>
            <a:r>
              <a:rPr lang="cs-CZ" sz="1800" dirty="0">
                <a:latin typeface="+mj-lt"/>
              </a:rPr>
              <a:t> report (žádost o platbu a dokumenty o provedené kontrole). Nyní LP zasílá přes </a:t>
            </a:r>
            <a:r>
              <a:rPr lang="cs-CZ" sz="1800" dirty="0" err="1">
                <a:latin typeface="+mj-lt"/>
              </a:rPr>
              <a:t>eMS</a:t>
            </a:r>
            <a:r>
              <a:rPr lang="cs-CZ" sz="1800" dirty="0">
                <a:latin typeface="+mj-lt"/>
              </a:rPr>
              <a:t> jen naskenované verze těchto dokumentů; </a:t>
            </a:r>
            <a:r>
              <a:rPr lang="en-US" sz="1800" dirty="0">
                <a:latin typeface="+mj-lt"/>
              </a:rPr>
              <a:t>PP </a:t>
            </a:r>
            <a:r>
              <a:rPr lang="cs-CZ" sz="1800" dirty="0">
                <a:latin typeface="+mj-lt"/>
              </a:rPr>
              <a:t>odevzdávají </a:t>
            </a:r>
            <a:r>
              <a:rPr lang="en-US" sz="1800" dirty="0">
                <a:latin typeface="+mj-lt"/>
              </a:rPr>
              <a:t> </a:t>
            </a:r>
            <a:r>
              <a:rPr lang="cs-CZ" sz="1800" dirty="0" err="1">
                <a:latin typeface="+mj-lt"/>
              </a:rPr>
              <a:t>skeny</a:t>
            </a:r>
            <a:r>
              <a:rPr lang="cs-CZ" sz="1800" dirty="0">
                <a:latin typeface="+mj-lt"/>
              </a:rPr>
              <a:t> dokumentů svému LP.</a:t>
            </a:r>
          </a:p>
          <a:p>
            <a:pPr marL="360000" lvl="3" indent="-342900">
              <a:buFont typeface="Wingdings" panose="05000000000000000000" pitchFamily="2" charset="2"/>
              <a:buChar char="§"/>
            </a:pPr>
            <a:endParaRPr kumimoji="0" lang="de-AT" sz="1800" b="0" i="0" u="none" strike="noStrike" kern="1200" cap="none" spc="0" normalizeH="0" baseline="0" noProof="0" dirty="0">
              <a:ln>
                <a:noFill/>
              </a:ln>
              <a:solidFill>
                <a:srgbClr val="7B7B7B"/>
              </a:solidFill>
              <a:effectLst/>
              <a:uLnTx/>
              <a:uFillTx/>
              <a:latin typeface="+mj-lt"/>
              <a:cs typeface="Raleway"/>
              <a:sym typeface="Wingdings" panose="05000000000000000000" pitchFamily="2" charset="2"/>
            </a:endParaRPr>
          </a:p>
          <a:p>
            <a:pPr marL="360000" lvl="3" indent="-342900">
              <a:buFont typeface="Wingdings" panose="05000000000000000000" pitchFamily="2" charset="2"/>
              <a:buChar char="§"/>
            </a:pPr>
            <a:r>
              <a:rPr lang="cs-CZ" sz="1800" b="1" dirty="0" err="1">
                <a:solidFill>
                  <a:srgbClr val="7E93A5"/>
                </a:solidFill>
                <a:latin typeface="+mj-lt"/>
                <a:cs typeface="Raleway"/>
                <a:sym typeface="Wingdings" panose="05000000000000000000" pitchFamily="2" charset="2"/>
              </a:rPr>
              <a:t>Mid</a:t>
            </a:r>
            <a:r>
              <a:rPr lang="cs-CZ" sz="1800" b="1" dirty="0">
                <a:solidFill>
                  <a:srgbClr val="7E93A5"/>
                </a:solidFill>
                <a:latin typeface="+mj-lt"/>
                <a:cs typeface="Raleway"/>
                <a:sym typeface="Wingdings" panose="05000000000000000000" pitchFamily="2" charset="2"/>
              </a:rPr>
              <a:t>-term </a:t>
            </a:r>
            <a:r>
              <a:rPr lang="cs-CZ" sz="1800" b="1" dirty="0" err="1">
                <a:solidFill>
                  <a:srgbClr val="7E93A5"/>
                </a:solidFill>
                <a:latin typeface="+mj-lt"/>
                <a:cs typeface="Raleway"/>
                <a:sym typeface="Wingdings" panose="05000000000000000000" pitchFamily="2" charset="2"/>
              </a:rPr>
              <a:t>reviews</a:t>
            </a:r>
            <a:r>
              <a:rPr lang="cs-CZ" sz="1800" b="1" dirty="0">
                <a:solidFill>
                  <a:srgbClr val="7E93A5"/>
                </a:solidFill>
                <a:latin typeface="+mj-lt"/>
                <a:cs typeface="Raleway"/>
                <a:sym typeface="Wingdings" panose="05000000000000000000" pitchFamily="2" charset="2"/>
              </a:rPr>
              <a:t> </a:t>
            </a:r>
            <a:r>
              <a:rPr lang="cs-CZ" sz="1800" b="1" dirty="0" smtClean="0">
                <a:solidFill>
                  <a:srgbClr val="7E93A5"/>
                </a:solidFill>
                <a:latin typeface="+mj-lt"/>
                <a:cs typeface="Raleway"/>
                <a:sym typeface="Wingdings" panose="05000000000000000000" pitchFamily="2" charset="2"/>
              </a:rPr>
              <a:t>„</a:t>
            </a:r>
            <a:r>
              <a:rPr lang="cs-CZ" sz="1800" b="1" dirty="0" err="1" smtClean="0">
                <a:solidFill>
                  <a:srgbClr val="7E93A5"/>
                </a:solidFill>
                <a:latin typeface="+mj-lt"/>
                <a:cs typeface="Raleway"/>
                <a:sym typeface="Wingdings" panose="05000000000000000000" pitchFamily="2" charset="2"/>
              </a:rPr>
              <a:t>desk-based</a:t>
            </a:r>
            <a:r>
              <a:rPr lang="cs-CZ" sz="1800" b="1" dirty="0" smtClean="0">
                <a:solidFill>
                  <a:srgbClr val="7E93A5"/>
                </a:solidFill>
                <a:latin typeface="+mj-lt"/>
                <a:cs typeface="Raleway"/>
                <a:sym typeface="Wingdings" panose="05000000000000000000" pitchFamily="2" charset="2"/>
              </a:rPr>
              <a:t>“</a:t>
            </a:r>
            <a:r>
              <a:rPr lang="de-AT" sz="1800" b="1" dirty="0" smtClean="0">
                <a:solidFill>
                  <a:srgbClr val="7E93A5"/>
                </a:solidFill>
                <a:latin typeface="+mj-lt"/>
                <a:cs typeface="Raleway"/>
                <a:sym typeface="Wingdings" panose="05000000000000000000" pitchFamily="2" charset="2"/>
              </a:rPr>
              <a:t> </a:t>
            </a:r>
            <a:r>
              <a:rPr lang="cs-CZ" sz="1800" b="1" dirty="0">
                <a:solidFill>
                  <a:srgbClr val="7E93A5"/>
                </a:solidFill>
                <a:latin typeface="+mj-lt"/>
                <a:cs typeface="Raleway"/>
                <a:sym typeface="Wingdings" panose="05000000000000000000" pitchFamily="2" charset="2"/>
              </a:rPr>
              <a:t> </a:t>
            </a:r>
            <a:r>
              <a:rPr lang="cs-CZ" sz="1800" b="1" dirty="0" smtClean="0">
                <a:solidFill>
                  <a:srgbClr val="7E93A5"/>
                </a:solidFill>
                <a:latin typeface="+mj-lt"/>
                <a:cs typeface="Raleway"/>
                <a:sym typeface="Wingdings" panose="05000000000000000000" pitchFamily="2" charset="2"/>
              </a:rPr>
              <a:t>počínaje 2. výzvou</a:t>
            </a:r>
            <a:r>
              <a:rPr lang="en-US" sz="1800" dirty="0" smtClean="0">
                <a:latin typeface="+mj-lt"/>
              </a:rPr>
              <a:t> </a:t>
            </a:r>
            <a:r>
              <a:rPr lang="cs-CZ" sz="1800" dirty="0" smtClean="0">
                <a:latin typeface="+mj-lt"/>
              </a:rPr>
              <a:t>existuje možnost provádět </a:t>
            </a:r>
            <a:r>
              <a:rPr lang="cs-CZ" sz="1800" dirty="0" err="1" smtClean="0">
                <a:latin typeface="+mj-lt"/>
              </a:rPr>
              <a:t>mid</a:t>
            </a:r>
            <a:r>
              <a:rPr lang="cs-CZ" sz="1800" dirty="0" smtClean="0">
                <a:latin typeface="+mj-lt"/>
              </a:rPr>
              <a:t>-term </a:t>
            </a:r>
            <a:r>
              <a:rPr lang="cs-CZ" sz="1800" dirty="0" err="1" smtClean="0">
                <a:latin typeface="+mj-lt"/>
              </a:rPr>
              <a:t>reviews</a:t>
            </a:r>
            <a:r>
              <a:rPr lang="cs-CZ" sz="1800" dirty="0" smtClean="0">
                <a:latin typeface="+mj-lt"/>
              </a:rPr>
              <a:t> bez osobního setkání. Z praktického hlediska</a:t>
            </a:r>
            <a:r>
              <a:rPr lang="en-US" sz="1800" dirty="0" smtClean="0">
                <a:latin typeface="+mj-lt"/>
              </a:rPr>
              <a:t> </a:t>
            </a:r>
            <a:r>
              <a:rPr lang="cs-CZ" sz="1800" dirty="0" smtClean="0">
                <a:latin typeface="+mj-lt"/>
              </a:rPr>
              <a:t>se </a:t>
            </a:r>
            <a:r>
              <a:rPr lang="en-US" sz="1800" dirty="0" smtClean="0">
                <a:latin typeface="+mj-lt"/>
              </a:rPr>
              <a:t>mid-term </a:t>
            </a:r>
            <a:r>
              <a:rPr lang="en-US" sz="1800" dirty="0">
                <a:latin typeface="+mj-lt"/>
              </a:rPr>
              <a:t>review </a:t>
            </a:r>
            <a:r>
              <a:rPr lang="cs-CZ" sz="1800" dirty="0" smtClean="0">
                <a:latin typeface="+mj-lt"/>
              </a:rPr>
              <a:t>jednání uskuteční jen tam, kde je to „potřebné“. U projektů s kvalitní a bezproblémovou implementací se uskuteční zejména </a:t>
            </a:r>
            <a:r>
              <a:rPr lang="en-US" sz="1800" dirty="0" smtClean="0">
                <a:latin typeface="+mj-lt"/>
              </a:rPr>
              <a:t>mid-term review</a:t>
            </a:r>
            <a:r>
              <a:rPr lang="cs-CZ" sz="1800" dirty="0" smtClean="0">
                <a:latin typeface="+mj-lt"/>
              </a:rPr>
              <a:t> </a:t>
            </a:r>
            <a:r>
              <a:rPr lang="en-US" sz="1800" i="1" dirty="0" smtClean="0">
                <a:latin typeface="+mj-lt"/>
              </a:rPr>
              <a:t> </a:t>
            </a:r>
            <a:r>
              <a:rPr lang="cs-CZ" sz="1800" i="1" dirty="0" err="1" smtClean="0">
                <a:latin typeface="+mj-lt"/>
              </a:rPr>
              <a:t>desk-based</a:t>
            </a:r>
            <a:r>
              <a:rPr lang="cs-CZ" sz="1800" i="1" dirty="0" smtClean="0">
                <a:latin typeface="+mj-lt"/>
              </a:rPr>
              <a:t> </a:t>
            </a:r>
            <a:r>
              <a:rPr lang="en-US" sz="1800" dirty="0" smtClean="0">
                <a:latin typeface="+mj-lt"/>
              </a:rPr>
              <a:t>(</a:t>
            </a:r>
            <a:r>
              <a:rPr lang="cs-CZ" sz="1800" dirty="0" smtClean="0">
                <a:latin typeface="+mj-lt"/>
              </a:rPr>
              <a:t>mohou se uskutečnit také jako telefonické</a:t>
            </a:r>
            <a:r>
              <a:rPr lang="en-US" sz="1800" dirty="0" smtClean="0">
                <a:latin typeface="+mj-lt"/>
              </a:rPr>
              <a:t> </a:t>
            </a:r>
            <a:r>
              <a:rPr lang="cs-CZ" sz="1800" dirty="0" smtClean="0">
                <a:latin typeface="+mj-lt"/>
              </a:rPr>
              <a:t>anebo </a:t>
            </a:r>
            <a:r>
              <a:rPr lang="en-US" sz="1800" dirty="0" smtClean="0">
                <a:latin typeface="+mj-lt"/>
              </a:rPr>
              <a:t>Skype </a:t>
            </a:r>
            <a:r>
              <a:rPr lang="cs-CZ" sz="1800" dirty="0" smtClean="0">
                <a:latin typeface="+mj-lt"/>
              </a:rPr>
              <a:t>konference</a:t>
            </a:r>
            <a:r>
              <a:rPr lang="en-US" sz="1800" dirty="0" smtClean="0">
                <a:latin typeface="+mj-lt"/>
              </a:rPr>
              <a:t>) </a:t>
            </a:r>
            <a:endParaRPr lang="cs-CZ" sz="1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37841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title"/>
          </p:nvPr>
        </p:nvSpPr>
        <p:spPr>
          <a:xfrm>
            <a:off x="179511" y="116632"/>
            <a:ext cx="3744417" cy="80364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000000"/>
                </a:solidFill>
              </a:rPr>
              <a:t>Zjednodušení  </a:t>
            </a:r>
            <a:r>
              <a:rPr lang="cs-CZ" dirty="0" err="1" smtClean="0">
                <a:solidFill>
                  <a:srgbClr val="000000"/>
                </a:solidFill>
              </a:rPr>
              <a:t>iI</a:t>
            </a:r>
            <a:r>
              <a:rPr lang="cs-CZ" dirty="0" smtClean="0">
                <a:solidFill>
                  <a:srgbClr val="000000"/>
                </a:solidFill>
              </a:rPr>
              <a:t>.</a:t>
            </a:r>
            <a:endParaRPr lang="de-AT" cap="none" dirty="0">
              <a:solidFill>
                <a:srgbClr val="000000"/>
              </a:solidFill>
            </a:endParaRPr>
          </a:p>
        </p:txBody>
      </p:sp>
      <p:sp>
        <p:nvSpPr>
          <p:cNvPr id="4" name="TextBox 10"/>
          <p:cNvSpPr txBox="1"/>
          <p:nvPr/>
        </p:nvSpPr>
        <p:spPr>
          <a:xfrm>
            <a:off x="56221" y="836712"/>
            <a:ext cx="8712969" cy="4509526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>
            <a:defPPr>
              <a:defRPr lang="en-US"/>
            </a:defPPr>
            <a:lvl1pPr marL="0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3971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7942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1913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35885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19856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03827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7798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71770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94813" lvl="3" indent="-342900">
              <a:buFont typeface="Wingdings" panose="05000000000000000000" pitchFamily="2" charset="2"/>
              <a:buChar char="§"/>
            </a:pPr>
            <a:endParaRPr lang="cs-CZ" sz="1600" dirty="0">
              <a:solidFill>
                <a:srgbClr val="7B7B7B"/>
              </a:solidFill>
              <a:latin typeface="Trebuchet MS" pitchFamily="34" charset="0"/>
              <a:cs typeface="Raleway"/>
              <a:sym typeface="Wingdings" panose="05000000000000000000" pitchFamily="2" charset="2"/>
            </a:endParaRPr>
          </a:p>
          <a:p>
            <a:pPr marL="0" marR="0" lvl="0" indent="0" algn="l" defTabSz="7679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000" b="1" u="sng" dirty="0" smtClean="0">
                <a:solidFill>
                  <a:srgbClr val="7E93A5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OPATŘENÍ PRO ZJEDNODUŠENÍ</a:t>
            </a:r>
            <a:endParaRPr lang="cs-CZ" sz="1600" dirty="0">
              <a:solidFill>
                <a:srgbClr val="7B7B7B"/>
              </a:solidFill>
              <a:latin typeface="Trebuchet MS" pitchFamily="34" charset="0"/>
              <a:cs typeface="Raleway"/>
              <a:sym typeface="Wingdings" panose="05000000000000000000" pitchFamily="2" charset="2"/>
            </a:endParaRPr>
          </a:p>
          <a:p>
            <a:pPr marL="17100" lvl="3"/>
            <a:endParaRPr kumimoji="0" lang="de-AT" sz="1800" b="0" i="0" u="none" strike="noStrike" kern="1200" cap="none" spc="0" normalizeH="0" baseline="0" noProof="0" dirty="0">
              <a:ln>
                <a:noFill/>
              </a:ln>
              <a:solidFill>
                <a:srgbClr val="7B7B7B"/>
              </a:solidFill>
              <a:effectLst/>
              <a:uLnTx/>
              <a:uFillTx/>
              <a:cs typeface="Raleway"/>
              <a:sym typeface="Wingdings" panose="05000000000000000000" pitchFamily="2" charset="2"/>
            </a:endParaRPr>
          </a:p>
          <a:p>
            <a:pPr marL="360000" lvl="3" indent="-342900">
              <a:buFont typeface="Wingdings" panose="05000000000000000000" pitchFamily="2" charset="2"/>
              <a:buChar char="§"/>
            </a:pPr>
            <a:r>
              <a:rPr lang="cs-CZ" sz="1800" b="1" dirty="0" smtClean="0">
                <a:solidFill>
                  <a:srgbClr val="7E93A5"/>
                </a:solidFill>
                <a:cs typeface="Raleway"/>
                <a:sym typeface="Wingdings" panose="05000000000000000000" pitchFamily="2" charset="2"/>
              </a:rPr>
              <a:t>„TENČÍ“ PROGRESS REPORTY</a:t>
            </a:r>
            <a:r>
              <a:rPr kumimoji="0" lang="de-AT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E93A5"/>
                </a:solidFill>
                <a:effectLst/>
                <a:uLnTx/>
                <a:uFillTx/>
                <a:cs typeface="Raleway"/>
                <a:sym typeface="Wingdings" panose="05000000000000000000" pitchFamily="2" charset="2"/>
              </a:rPr>
              <a:t> </a:t>
            </a: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E93A5"/>
                </a:solidFill>
                <a:effectLst/>
                <a:uLnTx/>
                <a:uFillTx/>
                <a:cs typeface="Raleway"/>
                <a:sym typeface="Wingdings" panose="05000000000000000000" pitchFamily="2" charset="2"/>
              </a:rPr>
              <a:t> </a:t>
            </a:r>
            <a:r>
              <a:rPr lang="cs-CZ" sz="1800" noProof="0" dirty="0" smtClean="0">
                <a:sym typeface="Wingdings" panose="05000000000000000000" pitchFamily="2" charset="2"/>
              </a:rPr>
              <a:t>od března</a:t>
            </a:r>
            <a:r>
              <a:rPr lang="en-US" sz="1800" dirty="0" smtClean="0"/>
              <a:t> </a:t>
            </a:r>
            <a:r>
              <a:rPr lang="en-US" sz="1800" dirty="0"/>
              <a:t>2018 </a:t>
            </a:r>
            <a:r>
              <a:rPr lang="en-US" sz="1800" dirty="0" smtClean="0"/>
              <a:t>MA/JS </a:t>
            </a:r>
            <a:r>
              <a:rPr lang="cs-CZ" sz="1800" dirty="0" smtClean="0"/>
              <a:t>rozhodlo o odebrání některých částí formuláře J</a:t>
            </a:r>
            <a:r>
              <a:rPr lang="en-US" sz="1800" dirty="0" err="1" smtClean="0"/>
              <a:t>oint</a:t>
            </a:r>
            <a:r>
              <a:rPr lang="en-US" sz="1800" dirty="0" smtClean="0"/>
              <a:t> </a:t>
            </a:r>
            <a:r>
              <a:rPr lang="en-US" sz="1800" dirty="0"/>
              <a:t>progress </a:t>
            </a:r>
            <a:r>
              <a:rPr lang="en-US" sz="1800" dirty="0" smtClean="0"/>
              <a:t>report</a:t>
            </a:r>
            <a:r>
              <a:rPr lang="cs-CZ" sz="1800" dirty="0" smtClean="0"/>
              <a:t>, u </a:t>
            </a:r>
            <a:r>
              <a:rPr lang="cs-CZ" sz="1800" dirty="0" err="1" smtClean="0"/>
              <a:t>kt</a:t>
            </a:r>
            <a:r>
              <a:rPr lang="cs-CZ" sz="1800" dirty="0" smtClean="0"/>
              <a:t>. se ukázalo, že nepřispívají k </a:t>
            </a:r>
            <a:r>
              <a:rPr lang="en-US" sz="1800" dirty="0" smtClean="0"/>
              <a:t>monitor</a:t>
            </a:r>
            <a:r>
              <a:rPr lang="cs-CZ" sz="1800" dirty="0" smtClean="0"/>
              <a:t>ování vývoje projektu</a:t>
            </a:r>
            <a:r>
              <a:rPr lang="en-US" sz="1800" dirty="0" smtClean="0"/>
              <a:t>. </a:t>
            </a:r>
            <a:r>
              <a:rPr lang="cs-CZ" sz="1800" dirty="0" smtClean="0"/>
              <a:t>Je to případ těch sekcí </a:t>
            </a:r>
            <a:r>
              <a:rPr lang="en-US" sz="1800" dirty="0" smtClean="0"/>
              <a:t>report</a:t>
            </a:r>
            <a:r>
              <a:rPr lang="cs-CZ" sz="1800" dirty="0" smtClean="0"/>
              <a:t>u, </a:t>
            </a:r>
            <a:r>
              <a:rPr lang="cs-CZ" sz="1800" dirty="0" err="1" smtClean="0"/>
              <a:t>kt</a:t>
            </a:r>
            <a:r>
              <a:rPr lang="cs-CZ" sz="1800" dirty="0" smtClean="0"/>
              <a:t>. se týkají dosažení cílů a výsledkových ukazatelů </a:t>
            </a:r>
            <a:r>
              <a:rPr lang="cs-CZ" sz="1800" dirty="0"/>
              <a:t>v oblasti </a:t>
            </a:r>
            <a:r>
              <a:rPr lang="cs-CZ" sz="1800" dirty="0" smtClean="0"/>
              <a:t>komunikace, stejně tak částí, </a:t>
            </a:r>
            <a:r>
              <a:rPr lang="cs-CZ" sz="1800" dirty="0" err="1" smtClean="0"/>
              <a:t>kt</a:t>
            </a:r>
            <a:r>
              <a:rPr lang="cs-CZ" sz="1800" dirty="0" smtClean="0"/>
              <a:t>. souvisely se získáním cílových skupin – teď už nejsou vyžadovány v </a:t>
            </a:r>
            <a:r>
              <a:rPr lang="cs-CZ" sz="1800" dirty="0" err="1" smtClean="0"/>
              <a:t>intermediate</a:t>
            </a:r>
            <a:r>
              <a:rPr lang="cs-CZ" sz="1800" dirty="0" smtClean="0"/>
              <a:t> reportech</a:t>
            </a:r>
            <a:r>
              <a:rPr lang="en-US" sz="1800" dirty="0" smtClean="0"/>
              <a:t>. </a:t>
            </a:r>
            <a:r>
              <a:rPr lang="cs-CZ" sz="1800" dirty="0"/>
              <a:t>U</a:t>
            </a:r>
            <a:r>
              <a:rPr lang="cs-CZ" sz="1800" dirty="0" smtClean="0"/>
              <a:t>vedené informace jsou reportovány jen na konci realizace projektu</a:t>
            </a:r>
            <a:r>
              <a:rPr lang="en-US" sz="1800" dirty="0" smtClean="0"/>
              <a:t>, </a:t>
            </a:r>
            <a:r>
              <a:rPr lang="cs-CZ" sz="1800" dirty="0" smtClean="0"/>
              <a:t>tj. kumulativně v</a:t>
            </a:r>
            <a:r>
              <a:rPr lang="en-US" sz="1800" dirty="0" smtClean="0"/>
              <a:t> </a:t>
            </a:r>
            <a:r>
              <a:rPr lang="cs-CZ" sz="1800" dirty="0" smtClean="0"/>
              <a:t>posledním</a:t>
            </a:r>
            <a:r>
              <a:rPr lang="en-US" sz="1800" dirty="0" smtClean="0"/>
              <a:t> </a:t>
            </a:r>
            <a:r>
              <a:rPr lang="cs-CZ" sz="1800" dirty="0"/>
              <a:t>J</a:t>
            </a:r>
            <a:r>
              <a:rPr lang="en-US" sz="1800" dirty="0" err="1" smtClean="0"/>
              <a:t>oint</a:t>
            </a:r>
            <a:r>
              <a:rPr lang="en-US" sz="1800" dirty="0" smtClean="0"/>
              <a:t> </a:t>
            </a:r>
            <a:r>
              <a:rPr lang="en-US" sz="1800" dirty="0"/>
              <a:t>progress </a:t>
            </a:r>
            <a:r>
              <a:rPr lang="en-US" sz="1800" dirty="0" smtClean="0"/>
              <a:t>report</a:t>
            </a:r>
            <a:endParaRPr lang="cs-CZ" sz="1800" dirty="0" smtClean="0"/>
          </a:p>
          <a:p>
            <a:pPr marL="360000" lvl="3" indent="-342900"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360000" lvl="3" indent="-342900">
              <a:buFont typeface="Wingdings" panose="05000000000000000000" pitchFamily="2" charset="2"/>
              <a:buChar char="§"/>
            </a:pPr>
            <a:r>
              <a:rPr lang="cs-CZ" sz="1800" b="1" dirty="0" smtClean="0">
                <a:solidFill>
                  <a:srgbClr val="7E93A5"/>
                </a:solidFill>
                <a:cs typeface="Raleway"/>
              </a:rPr>
              <a:t>Zvýhodněné </a:t>
            </a:r>
            <a:r>
              <a:rPr lang="cs-CZ" sz="1800" b="1" dirty="0">
                <a:solidFill>
                  <a:srgbClr val="7E93A5"/>
                </a:solidFill>
                <a:cs typeface="Raleway"/>
              </a:rPr>
              <a:t>využití metody 1720 </a:t>
            </a:r>
            <a:r>
              <a:rPr lang="de-AT" sz="1800" b="1" dirty="0">
                <a:solidFill>
                  <a:srgbClr val="7E93A5"/>
                </a:solidFill>
                <a:cs typeface="Raleway"/>
                <a:sym typeface="Wingdings" panose="05000000000000000000" pitchFamily="2" charset="2"/>
              </a:rPr>
              <a:t></a:t>
            </a:r>
            <a:r>
              <a:rPr lang="cs-CZ" sz="1800" b="1" dirty="0">
                <a:solidFill>
                  <a:srgbClr val="7E93A5"/>
                </a:solidFill>
                <a:cs typeface="Raleway"/>
                <a:sym typeface="Wingdings" panose="05000000000000000000" pitchFamily="2" charset="2"/>
              </a:rPr>
              <a:t> </a:t>
            </a:r>
            <a:r>
              <a:rPr lang="en-GB" sz="1800" dirty="0"/>
              <a:t>“Omnibus </a:t>
            </a:r>
            <a:r>
              <a:rPr lang="cs-CZ" sz="1800" dirty="0"/>
              <a:t>nařízení</a:t>
            </a:r>
            <a:r>
              <a:rPr lang="en-GB" sz="1800" dirty="0"/>
              <a:t>” [</a:t>
            </a:r>
            <a:r>
              <a:rPr lang="cs-CZ" sz="1800" dirty="0"/>
              <a:t>Nařízení</a:t>
            </a:r>
            <a:r>
              <a:rPr lang="en-GB" sz="1800" dirty="0"/>
              <a:t> (EU, </a:t>
            </a:r>
            <a:r>
              <a:rPr lang="en-GB" sz="1800" dirty="0" err="1"/>
              <a:t>Euratom</a:t>
            </a:r>
            <a:r>
              <a:rPr lang="en-GB" sz="1800" dirty="0"/>
              <a:t>) No 2018/1046] </a:t>
            </a:r>
            <a:r>
              <a:rPr lang="cs-CZ" sz="1800" dirty="0"/>
              <a:t>zveřejněné v</a:t>
            </a:r>
            <a:r>
              <a:rPr lang="en-GB" sz="1800" dirty="0"/>
              <a:t> Official Journal of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en-GB" sz="1800" dirty="0"/>
              <a:t>EU</a:t>
            </a:r>
            <a:r>
              <a:rPr lang="cs-CZ" sz="1800" dirty="0"/>
              <a:t>; vstoupilo v platnost </a:t>
            </a:r>
            <a:r>
              <a:rPr lang="en-GB" sz="1800" dirty="0"/>
              <a:t>2</a:t>
            </a:r>
            <a:r>
              <a:rPr lang="cs-CZ" sz="1800" dirty="0"/>
              <a:t>.</a:t>
            </a:r>
            <a:r>
              <a:rPr lang="en-GB" sz="1800" dirty="0"/>
              <a:t> </a:t>
            </a:r>
            <a:r>
              <a:rPr lang="cs-CZ" sz="1800" dirty="0"/>
              <a:t>srpna</a:t>
            </a:r>
            <a:r>
              <a:rPr lang="en-GB" sz="1800" dirty="0"/>
              <a:t> 2018</a:t>
            </a:r>
            <a:r>
              <a:rPr lang="cs-CZ" sz="1800" dirty="0"/>
              <a:t>. Týká se výpočtu mzdových výdajů, a to na </a:t>
            </a:r>
            <a:r>
              <a:rPr lang="cs-CZ" sz="1800" dirty="0" smtClean="0"/>
              <a:t>základě </a:t>
            </a:r>
            <a:r>
              <a:rPr lang="cs-CZ" sz="1800" dirty="0"/>
              <a:t>nového přístupu, díky kterému je</a:t>
            </a:r>
            <a:r>
              <a:rPr lang="en-US" sz="1800" dirty="0"/>
              <a:t> “</a:t>
            </a:r>
            <a:r>
              <a:rPr lang="cs-CZ" sz="1800" dirty="0"/>
              <a:t>metoda </a:t>
            </a:r>
            <a:r>
              <a:rPr lang="en-US" sz="1800" dirty="0"/>
              <a:t>172</a:t>
            </a:r>
            <a:r>
              <a:rPr lang="cs-CZ" sz="1800" dirty="0"/>
              <a:t>0</a:t>
            </a:r>
            <a:r>
              <a:rPr lang="en-US" sz="1800" dirty="0"/>
              <a:t>” </a:t>
            </a:r>
            <a:r>
              <a:rPr lang="cs-CZ" sz="1800" dirty="0"/>
              <a:t>zajímavější a výhodnější pro </a:t>
            </a:r>
            <a:r>
              <a:rPr lang="cs-CZ" sz="1800" dirty="0" smtClean="0"/>
              <a:t>příjemce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8044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title"/>
          </p:nvPr>
        </p:nvSpPr>
        <p:spPr>
          <a:xfrm>
            <a:off x="179511" y="116632"/>
            <a:ext cx="4001659" cy="80364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000000"/>
                </a:solidFill>
              </a:rPr>
              <a:t>Zjednodušení IV. </a:t>
            </a:r>
            <a:endParaRPr lang="de-AT" cap="none" dirty="0">
              <a:solidFill>
                <a:srgbClr val="000000"/>
              </a:solidFill>
            </a:endParaRPr>
          </a:p>
        </p:txBody>
      </p:sp>
      <p:sp>
        <p:nvSpPr>
          <p:cNvPr id="4" name="TextBox 10"/>
          <p:cNvSpPr txBox="1"/>
          <p:nvPr/>
        </p:nvSpPr>
        <p:spPr>
          <a:xfrm>
            <a:off x="179511" y="836712"/>
            <a:ext cx="8712969" cy="5340523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>
            <a:defPPr>
              <a:defRPr lang="en-US"/>
            </a:defPPr>
            <a:lvl1pPr marL="0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3971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7942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1913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35885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19856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03827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7798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71770" algn="l" defTabSz="76794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3" algn="l" defTabSz="7679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de-AT" sz="1600" b="0" i="0" u="none" strike="noStrike" kern="1200" cap="none" spc="0" normalizeH="0" baseline="0" noProof="0" dirty="0">
              <a:ln>
                <a:noFill/>
              </a:ln>
              <a:solidFill>
                <a:srgbClr val="7B7B7B"/>
              </a:solidFill>
              <a:effectLst/>
              <a:uLnTx/>
              <a:uFillTx/>
              <a:latin typeface="Trebuchet MS" pitchFamily="34" charset="0"/>
              <a:ea typeface="+mn-ea"/>
              <a:cs typeface="Raleway"/>
              <a:sym typeface="Wingdings" panose="05000000000000000000" pitchFamily="2" charset="2"/>
            </a:endParaRPr>
          </a:p>
          <a:p>
            <a:pPr marL="360000" lvl="3" indent="-342900">
              <a:buFont typeface="Wingdings" panose="05000000000000000000" pitchFamily="2" charset="2"/>
              <a:buChar char="§"/>
            </a:pPr>
            <a:r>
              <a:rPr lang="cs-CZ" dirty="0" smtClean="0"/>
              <a:t>V čem </a:t>
            </a:r>
            <a:r>
              <a:rPr lang="cs-CZ" dirty="0" smtClean="0"/>
              <a:t>spočívá měna </a:t>
            </a:r>
            <a:r>
              <a:rPr lang="cs-CZ" dirty="0" smtClean="0"/>
              <a:t>podle Omnibus:</a:t>
            </a:r>
            <a:endParaRPr lang="cs-CZ" dirty="0"/>
          </a:p>
          <a:p>
            <a:r>
              <a:rPr lang="cs-CZ" sz="1600" dirty="0" smtClean="0"/>
              <a:t>Personál pracující na částeční úvazek s </a:t>
            </a:r>
            <a:r>
              <a:rPr lang="cs-CZ" sz="1600" i="1" dirty="0" err="1" smtClean="0"/>
              <a:t>flexible</a:t>
            </a:r>
            <a:r>
              <a:rPr lang="cs-CZ" sz="1600" dirty="0" smtClean="0"/>
              <a:t> (tj. pružným) počtem odpracovaných hodin za měsíc</a:t>
            </a:r>
            <a:r>
              <a:rPr lang="en-US" sz="1600" dirty="0" smtClean="0"/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→→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/>
              <a:t>K</a:t>
            </a:r>
            <a:r>
              <a:rPr lang="cs-CZ" sz="1600" dirty="0" smtClean="0"/>
              <a:t>apitola byla změněna tak, aby zahrnovala možnost</a:t>
            </a:r>
            <a:r>
              <a:rPr lang="en-US" sz="1600" dirty="0" smtClean="0"/>
              <a:t>: 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1) Uplatnit</a:t>
            </a:r>
            <a:r>
              <a:rPr lang="en-US" sz="1600" dirty="0" smtClean="0"/>
              <a:t> </a:t>
            </a:r>
            <a:r>
              <a:rPr lang="cs-CZ" sz="1600" dirty="0" smtClean="0"/>
              <a:t>odpovídající</a:t>
            </a:r>
            <a:r>
              <a:rPr lang="en-US" sz="1600" dirty="0" smtClean="0"/>
              <a:t> </a:t>
            </a:r>
            <a:r>
              <a:rPr lang="en-US" sz="1600" i="1" dirty="0" smtClean="0"/>
              <a:t>pro-rata</a:t>
            </a:r>
            <a:r>
              <a:rPr lang="en-US" sz="1600" dirty="0" smtClean="0"/>
              <a:t> </a:t>
            </a:r>
            <a:r>
              <a:rPr lang="cs-CZ" sz="1600" dirty="0" smtClean="0"/>
              <a:t>(poměrným dílem) z objemu </a:t>
            </a:r>
            <a:r>
              <a:rPr lang="en-US" sz="1600" dirty="0" smtClean="0"/>
              <a:t>1.720 </a:t>
            </a:r>
            <a:r>
              <a:rPr lang="cs-CZ" sz="1600" dirty="0" smtClean="0"/>
              <a:t>hodin</a:t>
            </a:r>
            <a:r>
              <a:rPr lang="en-US" sz="1600" dirty="0" smtClean="0"/>
              <a:t> </a:t>
            </a:r>
            <a:r>
              <a:rPr lang="cs-CZ" sz="1600" dirty="0" smtClean="0"/>
              <a:t>pro jednotlivce zaměstnaného příjemcem na bázi částečného úvazku anebo omezeného počtu hodin </a:t>
            </a:r>
            <a:r>
              <a:rPr lang="en-US" sz="1600" dirty="0" smtClean="0"/>
              <a:t>a </a:t>
            </a:r>
            <a:r>
              <a:rPr lang="cs-CZ" sz="1600" dirty="0" smtClean="0"/>
              <a:t>pracujícího na částeční úvazek pro projekt 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2) Vypočítat hodinovou sazbu i v případě, že </a:t>
            </a:r>
            <a:r>
              <a:rPr lang="en-US" sz="1600" dirty="0" smtClean="0"/>
              <a:t>data </a:t>
            </a:r>
            <a:r>
              <a:rPr lang="cs-CZ" sz="1600" dirty="0" smtClean="0"/>
              <a:t>z posledních dokumentovaných ročních výdajů na příslušného zaměstnance nejsou dostupné </a:t>
            </a:r>
            <a:r>
              <a:rPr lang="en-US" sz="1600" dirty="0" smtClean="0"/>
              <a:t>(</a:t>
            </a:r>
            <a:r>
              <a:rPr lang="cs-CZ" sz="1600" dirty="0" err="1" smtClean="0"/>
              <a:t>tj</a:t>
            </a:r>
            <a:r>
              <a:rPr lang="en-US" sz="1600" dirty="0" smtClean="0"/>
              <a:t>. </a:t>
            </a:r>
            <a:r>
              <a:rPr lang="cs-CZ" sz="1600" dirty="0" smtClean="0"/>
              <a:t>pro zaměstnance pracující pro příjemce míň než rok</a:t>
            </a:r>
            <a:r>
              <a:rPr lang="en-US" sz="1600" dirty="0" smtClean="0"/>
              <a:t>). </a:t>
            </a:r>
            <a:r>
              <a:rPr lang="cs-CZ" sz="1600" dirty="0" smtClean="0"/>
              <a:t>V takovém případě mohou být výdaje odvozeny (</a:t>
            </a:r>
            <a:r>
              <a:rPr lang="cs-CZ" sz="1600" i="1" dirty="0" smtClean="0"/>
              <a:t>extrapolovány</a:t>
            </a:r>
            <a:r>
              <a:rPr lang="cs-CZ" sz="1600" dirty="0" smtClean="0"/>
              <a:t>) z dostupných </a:t>
            </a:r>
            <a:r>
              <a:rPr lang="cs-CZ" sz="1600" dirty="0"/>
              <a:t>dokumentovaných </a:t>
            </a:r>
            <a:r>
              <a:rPr lang="cs-CZ" sz="1600" dirty="0" smtClean="0"/>
              <a:t>výdajů za období nejméně </a:t>
            </a:r>
            <a:r>
              <a:rPr lang="en-US" sz="1600" dirty="0" smtClean="0"/>
              <a:t>3 m</a:t>
            </a:r>
            <a:r>
              <a:rPr lang="cs-CZ" sz="1600" dirty="0" err="1" smtClean="0"/>
              <a:t>ěsíců</a:t>
            </a:r>
            <a:r>
              <a:rPr lang="en-US" sz="1600" dirty="0" smtClean="0"/>
              <a:t> </a:t>
            </a:r>
            <a:r>
              <a:rPr lang="cs-CZ" sz="1600" dirty="0" smtClean="0"/>
              <a:t>anebo</a:t>
            </a:r>
            <a:r>
              <a:rPr lang="en-US" sz="1600" dirty="0" smtClean="0"/>
              <a:t> </a:t>
            </a:r>
            <a:r>
              <a:rPr lang="cs-CZ" sz="1600" dirty="0" smtClean="0"/>
              <a:t>na základě</a:t>
            </a:r>
            <a:r>
              <a:rPr lang="en-US" sz="1600" dirty="0" smtClean="0"/>
              <a:t> </a:t>
            </a:r>
            <a:r>
              <a:rPr lang="cs-CZ" sz="1600" dirty="0" smtClean="0"/>
              <a:t>pracovní smlouvy</a:t>
            </a:r>
            <a:r>
              <a:rPr lang="en-US" sz="1600" dirty="0" smtClean="0"/>
              <a:t> </a:t>
            </a:r>
            <a:r>
              <a:rPr lang="cs-CZ" sz="1600" dirty="0" smtClean="0"/>
              <a:t>přizpůsobené na</a:t>
            </a:r>
            <a:r>
              <a:rPr lang="en-US" sz="1600" dirty="0" smtClean="0"/>
              <a:t> 12-</a:t>
            </a:r>
            <a:r>
              <a:rPr lang="cs-CZ" sz="1600" dirty="0" smtClean="0"/>
              <a:t>měsíční</a:t>
            </a:r>
            <a:r>
              <a:rPr lang="en-US" sz="1600" dirty="0" smtClean="0"/>
              <a:t> </a:t>
            </a:r>
            <a:r>
              <a:rPr lang="cs-CZ" sz="1600" dirty="0" smtClean="0"/>
              <a:t>období</a:t>
            </a:r>
            <a:r>
              <a:rPr lang="en-US" sz="1600" dirty="0" smtClean="0"/>
              <a:t> </a:t>
            </a:r>
          </a:p>
          <a:p>
            <a:r>
              <a:rPr lang="cs-CZ" sz="1600" dirty="0"/>
              <a:t>	</a:t>
            </a:r>
            <a:endParaRPr lang="cs-CZ" sz="1600" dirty="0" smtClean="0"/>
          </a:p>
          <a:p>
            <a:endParaRPr lang="cs-CZ" u="sng" dirty="0" smtClean="0"/>
          </a:p>
          <a:p>
            <a:r>
              <a:rPr lang="cs-CZ" u="sng" dirty="0" smtClean="0"/>
              <a:t>Příklad ad 1) </a:t>
            </a:r>
            <a:r>
              <a:rPr lang="en-GB" dirty="0" smtClean="0"/>
              <a:t>:</a:t>
            </a:r>
            <a:endParaRPr lang="cs-CZ" dirty="0"/>
          </a:p>
          <a:p>
            <a:r>
              <a:rPr lang="cs-CZ" dirty="0" smtClean="0"/>
              <a:t>Univerzita zapojená do CE projektu přijala </a:t>
            </a:r>
            <a:r>
              <a:rPr lang="cs-CZ" dirty="0"/>
              <a:t>v</a:t>
            </a:r>
            <a:r>
              <a:rPr lang="cs-CZ" dirty="0" smtClean="0"/>
              <a:t>ýzkumného pracovníka pracujícího</a:t>
            </a:r>
            <a:r>
              <a:rPr lang="en-GB" dirty="0" smtClean="0"/>
              <a:t> </a:t>
            </a:r>
            <a:r>
              <a:rPr lang="cs-CZ" dirty="0" smtClean="0"/>
              <a:t>na omezené množství hodin pro projekt</a:t>
            </a:r>
            <a:r>
              <a:rPr lang="en-GB" dirty="0" smtClean="0"/>
              <a:t>. </a:t>
            </a:r>
            <a:r>
              <a:rPr lang="cs-CZ" dirty="0" smtClean="0"/>
              <a:t>Smluvní podmínky</a:t>
            </a:r>
            <a:r>
              <a:rPr lang="en-GB" dirty="0" smtClean="0"/>
              <a:t>: </a:t>
            </a:r>
            <a:endParaRPr lang="cs-CZ" dirty="0"/>
          </a:p>
          <a:p>
            <a:pPr lvl="0"/>
            <a:r>
              <a:rPr lang="cs-CZ" dirty="0" smtClean="0"/>
              <a:t>- Pracuje na zkrácený úvazek</a:t>
            </a:r>
            <a:r>
              <a:rPr lang="en-GB" dirty="0" smtClean="0"/>
              <a:t> </a:t>
            </a:r>
            <a:r>
              <a:rPr lang="cs-CZ" dirty="0" smtClean="0"/>
              <a:t>svými </a:t>
            </a:r>
            <a:r>
              <a:rPr lang="en-GB" dirty="0" smtClean="0"/>
              <a:t>20 </a:t>
            </a:r>
            <a:r>
              <a:rPr lang="en-GB" dirty="0" err="1" smtClean="0"/>
              <a:t>ho</a:t>
            </a:r>
            <a:r>
              <a:rPr lang="cs-CZ" dirty="0" err="1" smtClean="0"/>
              <a:t>dinami</a:t>
            </a:r>
            <a:r>
              <a:rPr lang="cs-CZ" dirty="0" smtClean="0"/>
              <a:t> týdně</a:t>
            </a:r>
            <a:r>
              <a:rPr lang="en-GB" dirty="0" smtClean="0"/>
              <a:t> (</a:t>
            </a:r>
            <a:r>
              <a:rPr lang="cs-CZ" dirty="0" smtClean="0"/>
              <a:t>místo </a:t>
            </a:r>
            <a:r>
              <a:rPr lang="en-GB" dirty="0" smtClean="0"/>
              <a:t>40</a:t>
            </a:r>
            <a:r>
              <a:rPr lang="cs-CZ" dirty="0" smtClean="0"/>
              <a:t>hod. týdně</a:t>
            </a:r>
            <a:r>
              <a:rPr lang="en-GB" dirty="0" smtClean="0"/>
              <a:t>);</a:t>
            </a:r>
            <a:endParaRPr lang="cs-CZ" dirty="0"/>
          </a:p>
          <a:p>
            <a:pPr lvl="0"/>
            <a:r>
              <a:rPr lang="cs-CZ" dirty="0" smtClean="0"/>
              <a:t>- Roční výdaje zaměstnavatele = </a:t>
            </a:r>
            <a:r>
              <a:rPr lang="en-GB" dirty="0" smtClean="0"/>
              <a:t>36.000</a:t>
            </a:r>
            <a:r>
              <a:rPr lang="cs-CZ" dirty="0" smtClean="0"/>
              <a:t> EUR</a:t>
            </a:r>
            <a:endParaRPr lang="cs-CZ" dirty="0"/>
          </a:p>
          <a:p>
            <a:r>
              <a:rPr lang="cs-CZ" dirty="0" smtClean="0"/>
              <a:t>Vzhledem k tomu, že výzkumný pracovník pracuje na zkrácený úvazek </a:t>
            </a:r>
            <a:r>
              <a:rPr lang="cs-CZ" dirty="0" err="1" smtClean="0"/>
              <a:t>kt</a:t>
            </a:r>
            <a:r>
              <a:rPr lang="cs-CZ" dirty="0" smtClean="0"/>
              <a:t>. představují ekvivalent</a:t>
            </a:r>
            <a:r>
              <a:rPr lang="en-GB" dirty="0" smtClean="0"/>
              <a:t> 50% </a:t>
            </a:r>
            <a:r>
              <a:rPr lang="cs-CZ" dirty="0" smtClean="0"/>
              <a:t>ze zaměstnání na plný úvazek</a:t>
            </a:r>
            <a:r>
              <a:rPr lang="en-GB" dirty="0" smtClean="0"/>
              <a:t>, </a:t>
            </a:r>
            <a:r>
              <a:rPr lang="cs-CZ" b="1" dirty="0" smtClean="0"/>
              <a:t>hodinová sazba se vypočte tímto způsobem</a:t>
            </a:r>
            <a:r>
              <a:rPr lang="en-GB" dirty="0" smtClean="0"/>
              <a:t>:</a:t>
            </a:r>
            <a:endParaRPr lang="cs-CZ" dirty="0"/>
          </a:p>
          <a:p>
            <a:r>
              <a:rPr lang="en-GB" dirty="0" smtClean="0"/>
              <a:t>36.000 </a:t>
            </a:r>
            <a:r>
              <a:rPr lang="cs-CZ" dirty="0" smtClean="0"/>
              <a:t>EUR </a:t>
            </a:r>
            <a:r>
              <a:rPr lang="en-GB" dirty="0" smtClean="0"/>
              <a:t>/860 </a:t>
            </a:r>
            <a:r>
              <a:rPr lang="en-GB" dirty="0"/>
              <a:t>hours </a:t>
            </a:r>
            <a:r>
              <a:rPr lang="en-GB" dirty="0" smtClean="0"/>
              <a:t>(</a:t>
            </a:r>
            <a:r>
              <a:rPr lang="cs-CZ" dirty="0" err="1" smtClean="0"/>
              <a:t>tj</a:t>
            </a:r>
            <a:r>
              <a:rPr lang="en-GB" dirty="0" smtClean="0"/>
              <a:t>. </a:t>
            </a:r>
            <a:r>
              <a:rPr lang="en-GB" dirty="0"/>
              <a:t>50 % of 1.720 hours) </a:t>
            </a:r>
            <a:r>
              <a:rPr lang="en-GB" dirty="0" smtClean="0"/>
              <a:t>=</a:t>
            </a:r>
            <a:r>
              <a:rPr lang="cs-CZ" dirty="0" smtClean="0"/>
              <a:t>&gt;</a:t>
            </a:r>
            <a:r>
              <a:rPr lang="en-GB" dirty="0" smtClean="0"/>
              <a:t> </a:t>
            </a:r>
            <a:r>
              <a:rPr lang="en-GB" dirty="0"/>
              <a:t>EUR </a:t>
            </a:r>
            <a:r>
              <a:rPr lang="en-GB" dirty="0" smtClean="0"/>
              <a:t>41,86</a:t>
            </a:r>
            <a:endParaRPr lang="cs-CZ" sz="1600" b="1" dirty="0">
              <a:solidFill>
                <a:srgbClr val="7E93A5"/>
              </a:solidFill>
              <a:latin typeface="Trebuchet MS" pitchFamily="34" charset="0"/>
              <a:cs typeface="Raleway"/>
            </a:endParaRPr>
          </a:p>
        </p:txBody>
      </p:sp>
      <p:grpSp>
        <p:nvGrpSpPr>
          <p:cNvPr id="5" name="Group 11"/>
          <p:cNvGrpSpPr/>
          <p:nvPr/>
        </p:nvGrpSpPr>
        <p:grpSpPr>
          <a:xfrm>
            <a:off x="3275856" y="3789040"/>
            <a:ext cx="4972819" cy="645886"/>
            <a:chOff x="0" y="0"/>
            <a:chExt cx="5476875" cy="809625"/>
          </a:xfrm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1475117" y="155276"/>
              <a:ext cx="3533775" cy="2571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Trebuchet MS" panose="020B0603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Latest documented annual gross employment costs</a:t>
              </a:r>
              <a:endPara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1475117" y="431321"/>
              <a:ext cx="3533775" cy="2571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>
                  <a:effectLst/>
                  <a:latin typeface="Trebuchet MS" panose="020B0603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1.720 hours</a:t>
              </a:r>
              <a:endParaRPr lang="cs-CZ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AutoShape 6"/>
            <p:cNvCxnSpPr>
              <a:cxnSpLocks noChangeShapeType="1"/>
            </p:cNvCxnSpPr>
            <p:nvPr/>
          </p:nvCxnSpPr>
          <p:spPr bwMode="auto">
            <a:xfrm>
              <a:off x="1656271" y="439948"/>
              <a:ext cx="328612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" name="Rounded Rectangle 19"/>
            <p:cNvSpPr/>
            <p:nvPr/>
          </p:nvSpPr>
          <p:spPr>
            <a:xfrm>
              <a:off x="0" y="0"/>
              <a:ext cx="5476875" cy="809625"/>
            </a:xfrm>
            <a:prstGeom prst="roundRect">
              <a:avLst/>
            </a:prstGeom>
            <a:noFill/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Text Box 4"/>
            <p:cNvSpPr txBox="1">
              <a:spLocks noChangeArrowheads="1"/>
            </p:cNvSpPr>
            <p:nvPr/>
          </p:nvSpPr>
          <p:spPr bwMode="auto">
            <a:xfrm>
              <a:off x="198407" y="310551"/>
              <a:ext cx="1353820" cy="256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Trebuchet MS" panose="020B0603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Hourly rate    =  </a:t>
              </a:r>
              <a:endPara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6219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1">
  <a:themeElements>
    <a:clrScheme name="Central Europe">
      <a:dk1>
        <a:srgbClr val="4D4D4E"/>
      </a:dk1>
      <a:lt1>
        <a:sysClr val="window" lastClr="FFFFFF"/>
      </a:lt1>
      <a:dk2>
        <a:srgbClr val="7B7B7B"/>
      </a:dk2>
      <a:lt2>
        <a:srgbClr val="A6A6A6"/>
      </a:lt2>
      <a:accent1>
        <a:srgbClr val="7E93A5"/>
      </a:accent1>
      <a:accent2>
        <a:srgbClr val="7D8B8A"/>
      </a:accent2>
      <a:accent3>
        <a:srgbClr val="8A8A8A"/>
      </a:accent3>
      <a:accent4>
        <a:srgbClr val="90ABAB"/>
      </a:accent4>
      <a:accent5>
        <a:srgbClr val="C8D3D8"/>
      </a:accent5>
      <a:accent6>
        <a:srgbClr val="4D4933"/>
      </a:accent6>
      <a:hlink>
        <a:srgbClr val="7E93A5"/>
      </a:hlink>
      <a:folHlink>
        <a:srgbClr val="7E93A5"/>
      </a:folHlink>
    </a:clrScheme>
    <a:fontScheme name="Central Europ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76794" tIns="38397" rIns="76794" bIns="38397" rtlCol="0">
        <a:spAutoFit/>
      </a:bodyPr>
      <a:lstStyle>
        <a:defPPr>
          <a:defRPr sz="2200" b="1" dirty="0" smtClean="0">
            <a:solidFill>
              <a:schemeClr val="accent1"/>
            </a:solidFill>
            <a:latin typeface="Trebuchet MS" pitchFamily="34" charset="0"/>
            <a:cs typeface="Raleway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otiv1" id="{B8BE8B23-93EC-427C-A931-4FF113275A5E}" vid="{974C4E40-CE73-4ED9-A51B-C2AD49BB48D0}"/>
    </a:ext>
  </a:extLst>
</a:theme>
</file>

<file path=ppt/theme/theme2.xml><?xml version="1.0" encoding="utf-8"?>
<a:theme xmlns:a="http://schemas.openxmlformats.org/drawingml/2006/main" name="CentralEurope_iService">
  <a:themeElements>
    <a:clrScheme name="Central Europe">
      <a:dk1>
        <a:srgbClr val="4D4D4E"/>
      </a:dk1>
      <a:lt1>
        <a:sysClr val="window" lastClr="FFFFFF"/>
      </a:lt1>
      <a:dk2>
        <a:srgbClr val="7B7B7B"/>
      </a:dk2>
      <a:lt2>
        <a:srgbClr val="A6A6A6"/>
      </a:lt2>
      <a:accent1>
        <a:srgbClr val="7E93A5"/>
      </a:accent1>
      <a:accent2>
        <a:srgbClr val="7D8B8A"/>
      </a:accent2>
      <a:accent3>
        <a:srgbClr val="8A8A8A"/>
      </a:accent3>
      <a:accent4>
        <a:srgbClr val="90ABAB"/>
      </a:accent4>
      <a:accent5>
        <a:srgbClr val="C8D3D8"/>
      </a:accent5>
      <a:accent6>
        <a:srgbClr val="4D4933"/>
      </a:accent6>
      <a:hlink>
        <a:srgbClr val="7E93A5"/>
      </a:hlink>
      <a:folHlink>
        <a:srgbClr val="7E93A5"/>
      </a:folHlink>
    </a:clrScheme>
    <a:fontScheme name="Central Europ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76794" tIns="38397" rIns="76794" bIns="38397" rtlCol="0">
        <a:spAutoFit/>
      </a:bodyPr>
      <a:lstStyle>
        <a:defPPr>
          <a:defRPr sz="2200" b="1" dirty="0" smtClean="0">
            <a:solidFill>
              <a:schemeClr val="accent1"/>
            </a:solidFill>
            <a:latin typeface="Trebuchet MS" pitchFamily="34" charset="0"/>
            <a:cs typeface="Raleway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1344</TotalTime>
  <Words>2511</Words>
  <Application>Microsoft Office PowerPoint</Application>
  <PresentationFormat>Předvádění na obrazovce (4:3)</PresentationFormat>
  <Paragraphs>296</Paragraphs>
  <Slides>24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11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24</vt:i4>
      </vt:variant>
    </vt:vector>
  </HeadingPairs>
  <TitlesOfParts>
    <vt:vector size="37" baseType="lpstr">
      <vt:lpstr>Arial</vt:lpstr>
      <vt:lpstr>Calibri</vt:lpstr>
      <vt:lpstr>Cambria</vt:lpstr>
      <vt:lpstr>Gill Sans</vt:lpstr>
      <vt:lpstr>Lato Light</vt:lpstr>
      <vt:lpstr>Raleway</vt:lpstr>
      <vt:lpstr>Raleway Light</vt:lpstr>
      <vt:lpstr>Times New Roman</vt:lpstr>
      <vt:lpstr>Trebuchet MS</vt:lpstr>
      <vt:lpstr>Wingdings</vt:lpstr>
      <vt:lpstr>Wingdings 2</vt:lpstr>
      <vt:lpstr>Motiv1</vt:lpstr>
      <vt:lpstr>CentralEurope_iService</vt:lpstr>
      <vt:lpstr>Způsobilé výdaje Interreg Central Europe</vt:lpstr>
      <vt:lpstr>Prezentace aplikace PowerPoint</vt:lpstr>
      <vt:lpstr>Obecná pravidla způsobilosti</vt:lpstr>
      <vt:lpstr>Obecná pravidla způsobilosti</vt:lpstr>
      <vt:lpstr>Obecná pravidla způsobilosti</vt:lpstr>
      <vt:lpstr>Rozpočtové položky</vt:lpstr>
      <vt:lpstr>Zjednodušení i. </vt:lpstr>
      <vt:lpstr>Zjednodušení  iI.</vt:lpstr>
      <vt:lpstr>Zjednodušení IV. </vt:lpstr>
      <vt:lpstr>Zjednodušení V. </vt:lpstr>
      <vt:lpstr>Zjednodušení III. </vt:lpstr>
      <vt:lpstr>Náklady na zaměstnance</vt:lpstr>
      <vt:lpstr>Náklady na zaměstnance</vt:lpstr>
      <vt:lpstr>Náklady na zaměstnance</vt:lpstr>
      <vt:lpstr>Náklady na zaměstnance</vt:lpstr>
      <vt:lpstr>Kancelářské a administrativní výdaje</vt:lpstr>
      <vt:lpstr>Prezentace aplikace PowerPoint</vt:lpstr>
      <vt:lpstr>Externí odborné poradenství a služby</vt:lpstr>
      <vt:lpstr>Prezentace aplikace PowerPoint</vt:lpstr>
      <vt:lpstr>Vybavení</vt:lpstr>
      <vt:lpstr>Vybavení</vt:lpstr>
      <vt:lpstr>Infrastruktura a práce</vt:lpstr>
      <vt:lpstr>Veřejná podpora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Horváthová Stella</cp:lastModifiedBy>
  <cp:revision>170</cp:revision>
  <cp:lastPrinted>2018-11-26T15:24:35Z</cp:lastPrinted>
  <dcterms:created xsi:type="dcterms:W3CDTF">2014-02-26T13:05:03Z</dcterms:created>
  <dcterms:modified xsi:type="dcterms:W3CDTF">2018-11-28T10:12:58Z</dcterms:modified>
</cp:coreProperties>
</file>