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73" r:id="rId4"/>
    <p:sldId id="266" r:id="rId5"/>
    <p:sldId id="263" r:id="rId6"/>
    <p:sldId id="284" r:id="rId7"/>
    <p:sldId id="258" r:id="rId8"/>
    <p:sldId id="279" r:id="rId9"/>
    <p:sldId id="282" r:id="rId10"/>
    <p:sldId id="283" r:id="rId11"/>
    <p:sldId id="26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ähsová Claudia" initials="KC" lastIdx="1" clrIdx="0">
    <p:extLst>
      <p:ext uri="{19B8F6BF-5375-455C-9EA6-DF929625EA0E}">
        <p15:presenceInfo xmlns:p15="http://schemas.microsoft.com/office/powerpoint/2012/main" userId="S::claudia.kahsova@mmr.cz::cfa0f03b-e4ca-4d96-b924-3df69d6f9c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2D1"/>
    <a:srgbClr val="1A438F"/>
    <a:srgbClr val="FDC240"/>
    <a:srgbClr val="878787"/>
    <a:srgbClr val="F6F6F6"/>
    <a:srgbClr val="80377C"/>
    <a:srgbClr val="E6D8E5"/>
    <a:srgbClr val="F2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6416" autoAdjust="0"/>
  </p:normalViewPr>
  <p:slideViewPr>
    <p:cSldViewPr snapToGrid="0" snapToObjects="1">
      <p:cViewPr varScale="1">
        <p:scale>
          <a:sx n="84" d="100"/>
          <a:sy n="84" d="100"/>
        </p:scale>
        <p:origin x="15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B1B398F-05CA-564C-93A4-D449DFC2D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855A8E-7CD3-D848-9D3E-D255CFCC6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9A1D-25E6-9640-9113-9F87922C4476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F608E5-D025-3D41-AB34-0889C53BD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61CE16-C28C-E94F-9A94-B9C25F5AFF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9C5D-E498-0840-AED6-EEE95C71A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18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04D7-6AC5-9348-94E8-D6103739BFD5}" type="datetimeFigureOut">
              <a:rPr lang="cs-CZ" smtClean="0"/>
              <a:t>05.08.2022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77B8-BC51-E440-A381-18311A432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48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09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40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8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6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76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09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5EDD7657-991D-194C-B862-89A4E615D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898D8-88DB-B940-9EFA-DEEF42799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822" b="14586"/>
          <a:stretch/>
        </p:blipFill>
        <p:spPr>
          <a:xfrm rot="10800000">
            <a:off x="0" y="1166326"/>
            <a:ext cx="12201304" cy="45253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004641-2C47-CD45-9A0F-053D76126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6368" y="2258008"/>
            <a:ext cx="7086600" cy="1736999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8C5AB9-CB21-1A48-BC38-3E0D745A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67" y="4256264"/>
            <a:ext cx="7086600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12C053CD-79A2-5148-A7EC-1AFF71147C6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66" y="5955869"/>
            <a:ext cx="472694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231905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3529BD16-03E7-324A-B791-7D5DD18EB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A8B9F-DB2F-8743-B116-E703AC7F5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822"/>
          <a:stretch/>
        </p:blipFill>
        <p:spPr>
          <a:xfrm rot="10800000">
            <a:off x="0" y="-1"/>
            <a:ext cx="12201304" cy="5691673"/>
          </a:xfrm>
          <a:prstGeom prst="rect">
            <a:avLst/>
          </a:prstGeom>
        </p:spPr>
      </p:pic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5AC1D35A-396D-4D44-A371-3828ECF6E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7142" y="2160776"/>
            <a:ext cx="9167021" cy="1370119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1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THANK YOU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AA8C7B05-BADD-284E-97FF-AC788CF84CB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66" y="5955869"/>
            <a:ext cx="472694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87DB4B9-EB9F-5347-A149-B1594DC7A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7B0D8-C475-2842-831F-B94B98778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822"/>
          <a:stretch/>
        </p:blipFill>
        <p:spPr>
          <a:xfrm rot="10800000">
            <a:off x="0" y="-1"/>
            <a:ext cx="12201304" cy="56916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7AECBB-9E2C-AC4F-9802-BE5331D20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68" y="2066402"/>
            <a:ext cx="10129312" cy="1928605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PŘEDĚLOVACÍ</a:t>
            </a:r>
            <a:br>
              <a:rPr lang="cs-CZ" dirty="0"/>
            </a:br>
            <a:r>
              <a:rPr lang="cs-CZ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0664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81" y="687795"/>
            <a:ext cx="10991461" cy="680223"/>
          </a:xfrm>
        </p:spPr>
        <p:txBody>
          <a:bodyPr lIns="90000" anchor="t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481" y="1828801"/>
            <a:ext cx="10991461" cy="3900196"/>
          </a:xfrm>
        </p:spPr>
        <p:txBody>
          <a:bodyPr lIns="90000">
            <a:no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 lIns="90000">
            <a:noAutofit/>
          </a:bodyPr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214858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81" y="687795"/>
            <a:ext cx="10991461" cy="680223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</p:spTree>
    <p:extLst>
      <p:ext uri="{BB962C8B-B14F-4D97-AF65-F5344CB8AC3E}">
        <p14:creationId xmlns:p14="http://schemas.microsoft.com/office/powerpoint/2010/main" val="127485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81" y="687795"/>
            <a:ext cx="11073592" cy="680223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482" y="1828801"/>
            <a:ext cx="5212138" cy="3900196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>
            <a:noAutofit/>
          </a:bodyPr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7315FC4-EE40-1C4C-8940-7AC35359E39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45381" y="1828801"/>
            <a:ext cx="5361709" cy="3900196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413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81" y="687795"/>
            <a:ext cx="11073592" cy="680223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482" y="1828801"/>
            <a:ext cx="6576392" cy="3900196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>
            <a:noAutofit/>
          </a:bodyPr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C81C53-D6D1-6440-B277-D16F08EC5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0974" y="1828800"/>
            <a:ext cx="4247099" cy="3578087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81" y="687795"/>
            <a:ext cx="11073592" cy="680223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482" y="1828801"/>
            <a:ext cx="4609322" cy="3900196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>
            <a:noAutofit/>
          </a:bodyPr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C81C53-D6D1-6440-B277-D16F08EC5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49078" y="1828800"/>
            <a:ext cx="6258995" cy="3578087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0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81" y="687795"/>
            <a:ext cx="11073592" cy="680223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2617" y="1828801"/>
            <a:ext cx="4609322" cy="3900196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>
            <a:noAutofit/>
          </a:bodyPr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C81C53-D6D1-6440-B277-D16F08EC5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948" y="1828800"/>
            <a:ext cx="6258995" cy="3578087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7" t="89026" r="547" b="2"/>
          <a:stretch/>
        </p:blipFill>
        <p:spPr>
          <a:xfrm>
            <a:off x="0" y="6162675"/>
            <a:ext cx="12192000" cy="752474"/>
          </a:xfrm>
          <a:prstGeom prst="rect">
            <a:avLst/>
          </a:prstGeom>
          <a:solidFill>
            <a:srgbClr val="F6F6F6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481" y="687795"/>
            <a:ext cx="11073592" cy="680223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2480" y="1828801"/>
            <a:ext cx="6576392" cy="3900196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482" y="6356350"/>
            <a:ext cx="6576391" cy="365125"/>
          </a:xfrm>
        </p:spPr>
        <p:txBody>
          <a:bodyPr>
            <a:noAutofit/>
          </a:bodyPr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C81C53-D6D1-6440-B277-D16F08EC5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481" y="1828800"/>
            <a:ext cx="4247099" cy="3578087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ABB72-27EC-1D42-A110-EDC7D45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E339A-34C2-E348-802D-89519516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60124-CD8B-A54F-8D0E-9DCC0430C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83494-C262-6745-A064-293D7DA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41405-0E4A-9541-B389-FC612CF29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9" r:id="rId5"/>
    <p:sldLayoutId id="2147483665" r:id="rId6"/>
    <p:sldLayoutId id="2147483666" r:id="rId7"/>
    <p:sldLayoutId id="2147483667" r:id="rId8"/>
    <p:sldLayoutId id="2147483668" r:id="rId9"/>
    <p:sldLayoutId id="2147483664" r:id="rId10"/>
    <p:sldLayoutId id="21474836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2F3E4-156E-0045-911B-1B54C82DB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/>
              <a:t>IROP 2021-2027 STARTUJE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0EB2BE-A47F-6743-A95B-DD2D721E2B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cs-CZ" dirty="0"/>
              <a:t>Pro lepší život v regionech</a:t>
            </a:r>
          </a:p>
        </p:txBody>
      </p:sp>
    </p:spTree>
    <p:extLst>
      <p:ext uri="{BB962C8B-B14F-4D97-AF65-F5344CB8AC3E}">
        <p14:creationId xmlns:p14="http://schemas.microsoft.com/office/powerpoint/2010/main" val="32904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podpoře z IROP je v plánu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79579-2AFF-F04E-888C-AF158705058B}"/>
              </a:ext>
            </a:extLst>
          </p:cNvPr>
          <p:cNvSpPr txBox="1"/>
          <p:nvPr/>
        </p:nvSpPr>
        <p:spPr>
          <a:xfrm>
            <a:off x="1051790" y="3270801"/>
            <a:ext cx="206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20</a:t>
            </a:r>
            <a:r>
              <a:rPr lang="cs-CZ" sz="2800" b="1" dirty="0">
                <a:solidFill>
                  <a:schemeClr val="accent1"/>
                </a:solidFill>
              </a:rPr>
              <a:t>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C2DEB-AEE2-6E42-840A-8E37102240F6}"/>
              </a:ext>
            </a:extLst>
          </p:cNvPr>
          <p:cNvSpPr txBox="1"/>
          <p:nvPr/>
        </p:nvSpPr>
        <p:spPr>
          <a:xfrm>
            <a:off x="835210" y="3855575"/>
            <a:ext cx="2495827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podpořených lokalit v oblasti kultury</a:t>
            </a:r>
            <a:br>
              <a:rPr lang="cs-CZ" sz="1600" dirty="0">
                <a:solidFill>
                  <a:srgbClr val="878787"/>
                </a:solidFill>
              </a:rPr>
            </a:br>
            <a:r>
              <a:rPr lang="cs-CZ" sz="1600" dirty="0">
                <a:solidFill>
                  <a:srgbClr val="878787"/>
                </a:solidFill>
              </a:rPr>
              <a:t>a cestovního ruchu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9497020" y="3021291"/>
            <a:ext cx="181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pro </a:t>
            </a:r>
            <a:r>
              <a:rPr lang="cs-CZ" sz="1600" b="1" dirty="0">
                <a:solidFill>
                  <a:schemeClr val="accent1"/>
                </a:solidFill>
              </a:rPr>
              <a:t>více než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200DCD-B8FD-924F-81A0-D86B16109C7A}"/>
              </a:ext>
            </a:extLst>
          </p:cNvPr>
          <p:cNvSpPr txBox="1"/>
          <p:nvPr/>
        </p:nvSpPr>
        <p:spPr>
          <a:xfrm>
            <a:off x="3853862" y="3270801"/>
            <a:ext cx="226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9 000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E4F55F-B612-0B41-9EB5-BBD0143864D3}"/>
              </a:ext>
            </a:extLst>
          </p:cNvPr>
          <p:cNvSpPr txBox="1"/>
          <p:nvPr/>
        </p:nvSpPr>
        <p:spPr>
          <a:xfrm>
            <a:off x="3756977" y="3855575"/>
            <a:ext cx="2477690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osob nové nebo modernizované kapacity sociálních služeb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EAEAFD-656D-E14A-80ED-7BA2BC34FA0E}"/>
              </a:ext>
            </a:extLst>
          </p:cNvPr>
          <p:cNvSpPr txBox="1"/>
          <p:nvPr/>
        </p:nvSpPr>
        <p:spPr>
          <a:xfrm>
            <a:off x="6643566" y="3270801"/>
            <a:ext cx="204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4</a:t>
            </a:r>
            <a:r>
              <a:rPr lang="cs-CZ" sz="2800" b="1" dirty="0">
                <a:solidFill>
                  <a:schemeClr val="accent1"/>
                </a:solidFill>
              </a:rPr>
              <a:t>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914621-5B75-864A-B88F-158A0F3B7379}"/>
              </a:ext>
            </a:extLst>
          </p:cNvPr>
          <p:cNvSpPr txBox="1"/>
          <p:nvPr/>
        </p:nvSpPr>
        <p:spPr>
          <a:xfrm>
            <a:off x="6541182" y="3855575"/>
            <a:ext cx="2252445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nových </a:t>
            </a:r>
            <a:br>
              <a:rPr lang="cs-CZ" sz="1600" dirty="0">
                <a:solidFill>
                  <a:srgbClr val="878787"/>
                </a:solidFill>
              </a:rPr>
            </a:br>
            <a:r>
              <a:rPr lang="cs-CZ" sz="1600" dirty="0">
                <a:solidFill>
                  <a:srgbClr val="878787"/>
                </a:solidFill>
              </a:rPr>
              <a:t>a modernizovaných turistických infocenter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F5326F-A848-CF4A-AFAF-E043C5E83DE2}"/>
              </a:ext>
            </a:extLst>
          </p:cNvPr>
          <p:cNvSpPr txBox="1"/>
          <p:nvPr/>
        </p:nvSpPr>
        <p:spPr>
          <a:xfrm>
            <a:off x="9241913" y="3270801"/>
            <a:ext cx="187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900 000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D447D-EAFA-2A48-96A7-946DC5687071}"/>
              </a:ext>
            </a:extLst>
          </p:cNvPr>
          <p:cNvSpPr txBox="1"/>
          <p:nvPr/>
        </p:nvSpPr>
        <p:spPr>
          <a:xfrm>
            <a:off x="9060078" y="3855575"/>
            <a:ext cx="2252446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pacientů nová </a:t>
            </a:r>
            <a:br>
              <a:rPr lang="cs-CZ" sz="1600" dirty="0">
                <a:solidFill>
                  <a:srgbClr val="878787"/>
                </a:solidFill>
              </a:rPr>
            </a:br>
            <a:r>
              <a:rPr lang="cs-CZ" sz="1600" dirty="0">
                <a:solidFill>
                  <a:srgbClr val="878787"/>
                </a:solidFill>
              </a:rPr>
              <a:t>a zmodernizovaná zdravotnická zařízení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800357-2D2D-9A49-9A6F-491A214EB263}"/>
              </a:ext>
            </a:extLst>
          </p:cNvPr>
          <p:cNvSpPr txBox="1"/>
          <p:nvPr/>
        </p:nvSpPr>
        <p:spPr>
          <a:xfrm>
            <a:off x="4277392" y="3014123"/>
            <a:ext cx="181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pro </a:t>
            </a:r>
            <a:r>
              <a:rPr lang="cs-CZ" sz="1600" b="1" dirty="0">
                <a:solidFill>
                  <a:schemeClr val="accent1"/>
                </a:solidFill>
              </a:rPr>
              <a:t>více než 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9C7FACB7-1108-CE49-A73E-40316DDD0B12}"/>
              </a:ext>
            </a:extLst>
          </p:cNvPr>
          <p:cNvSpPr/>
          <p:nvPr/>
        </p:nvSpPr>
        <p:spPr>
          <a:xfrm rot="5400000">
            <a:off x="1641727" y="2029889"/>
            <a:ext cx="882793" cy="785659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Hexagon 68">
            <a:extLst>
              <a:ext uri="{FF2B5EF4-FFF2-40B4-BE49-F238E27FC236}">
                <a16:creationId xmlns:a16="http://schemas.microsoft.com/office/drawing/2014/main" id="{7B5FE94D-F100-974B-AC6C-7AC731598AE0}"/>
              </a:ext>
            </a:extLst>
          </p:cNvPr>
          <p:cNvSpPr/>
          <p:nvPr/>
        </p:nvSpPr>
        <p:spPr>
          <a:xfrm rot="5400000">
            <a:off x="9744904" y="2022739"/>
            <a:ext cx="882793" cy="785659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55DBCFAA-5A4E-8A41-8815-C7AD1330EDBA}"/>
              </a:ext>
            </a:extLst>
          </p:cNvPr>
          <p:cNvSpPr/>
          <p:nvPr/>
        </p:nvSpPr>
        <p:spPr>
          <a:xfrm rot="5400000">
            <a:off x="7226008" y="2022739"/>
            <a:ext cx="882793" cy="785659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C9A7D1C2-4F6F-C74F-8C29-82E3AC19A71F}"/>
              </a:ext>
            </a:extLst>
          </p:cNvPr>
          <p:cNvSpPr/>
          <p:nvPr/>
        </p:nvSpPr>
        <p:spPr>
          <a:xfrm rot="5400000">
            <a:off x="4554425" y="2020780"/>
            <a:ext cx="882793" cy="785659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9E6D02-37D8-0B44-A363-87CE0BEB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625" y="2204884"/>
            <a:ext cx="450109" cy="450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ADE694-715A-D346-8DA6-9B8421A20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739" y="2132031"/>
            <a:ext cx="495120" cy="495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18274-8BFE-9A4A-80B5-6F6486ABA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041" y="2182378"/>
            <a:ext cx="495120" cy="4951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9C705D-590A-2044-915A-1CF1D33AAF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57017" y="2175643"/>
            <a:ext cx="450109" cy="450109"/>
          </a:xfrm>
          <a:prstGeom prst="rect">
            <a:avLst/>
          </a:prstGeom>
        </p:spPr>
      </p:pic>
      <p:sp>
        <p:nvSpPr>
          <p:cNvPr id="22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7110917" y="3021291"/>
            <a:ext cx="106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přibližně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1626076" y="2986611"/>
            <a:ext cx="1002220" cy="34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více než</a:t>
            </a:r>
          </a:p>
        </p:txBody>
      </p:sp>
    </p:spTree>
    <p:extLst>
      <p:ext uri="{BB962C8B-B14F-4D97-AF65-F5344CB8AC3E}">
        <p14:creationId xmlns:p14="http://schemas.microsoft.com/office/powerpoint/2010/main" val="138641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C620F829-39BF-5B4D-A842-6AA658CAE051}"/>
              </a:ext>
            </a:extLst>
          </p:cNvPr>
          <p:cNvSpPr txBox="1">
            <a:spLocks/>
          </p:cNvSpPr>
          <p:nvPr/>
        </p:nvSpPr>
        <p:spPr>
          <a:xfrm>
            <a:off x="2137189" y="2300308"/>
            <a:ext cx="8011284" cy="436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6E2BC1-7588-9F40-8667-298350672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4800" dirty="0"/>
              <a:t>Více informací</a:t>
            </a:r>
          </a:p>
          <a:p>
            <a:endParaRPr lang="en-GB" dirty="0"/>
          </a:p>
        </p:txBody>
      </p:sp>
      <p:pic>
        <p:nvPicPr>
          <p:cNvPr id="4" name="Grafický objekt 12" descr="Internet">
            <a:extLst>
              <a:ext uri="{FF2B5EF4-FFF2-40B4-BE49-F238E27FC236}">
                <a16:creationId xmlns:a16="http://schemas.microsoft.com/office/drawing/2014/main" id="{248CD4F9-4D0A-4DD6-8E8F-B37F9488A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18708" y="3022535"/>
            <a:ext cx="1016719" cy="101671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251939" y="3301095"/>
            <a:ext cx="575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www.irop.mmr.cz</a:t>
            </a:r>
          </a:p>
        </p:txBody>
      </p:sp>
      <p:pic>
        <p:nvPicPr>
          <p:cNvPr id="6" name="Grafický objekt 12" descr="Internet">
            <a:extLst>
              <a:ext uri="{FF2B5EF4-FFF2-40B4-BE49-F238E27FC236}">
                <a16:creationId xmlns:a16="http://schemas.microsoft.com/office/drawing/2014/main" id="{248CD4F9-4D0A-4DD6-8E8F-B37F9488A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18708" y="4039254"/>
            <a:ext cx="1016719" cy="101671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251939" y="4316780"/>
            <a:ext cx="575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www.ks.crr.cz</a:t>
            </a:r>
          </a:p>
        </p:txBody>
      </p:sp>
    </p:spTree>
    <p:extLst>
      <p:ext uri="{BB962C8B-B14F-4D97-AF65-F5344CB8AC3E}">
        <p14:creationId xmlns:p14="http://schemas.microsoft.com/office/powerpoint/2010/main" val="148639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se představuje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566" y="1918903"/>
            <a:ext cx="5194433" cy="2393215"/>
          </a:xfrm>
        </p:spPr>
        <p:txBody>
          <a:bodyPr/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1"/>
                </a:solidFill>
              </a:rPr>
              <a:t>IROP </a:t>
            </a:r>
            <a:r>
              <a:rPr lang="cs-CZ" sz="1800" dirty="0">
                <a:solidFill>
                  <a:schemeClr val="accent1"/>
                </a:solidFill>
              </a:rPr>
              <a:t>= </a:t>
            </a:r>
            <a:r>
              <a:rPr lang="ru-RU" sz="1800" dirty="0">
                <a:solidFill>
                  <a:schemeClr val="accent1"/>
                </a:solidFill>
              </a:rPr>
              <a:t/>
            </a:r>
            <a:br>
              <a:rPr lang="ru-RU" sz="1800" dirty="0">
                <a:solidFill>
                  <a:schemeClr val="accent1"/>
                </a:solidFill>
              </a:rPr>
            </a:br>
            <a:r>
              <a:rPr lang="cs-CZ" sz="1800" b="1" dirty="0">
                <a:solidFill>
                  <a:schemeClr val="accent1"/>
                </a:solidFill>
              </a:rPr>
              <a:t>I</a:t>
            </a:r>
            <a:r>
              <a:rPr lang="cs-CZ" sz="1800" dirty="0"/>
              <a:t>ntegrovaný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b="1" dirty="0">
                <a:solidFill>
                  <a:schemeClr val="accent1"/>
                </a:solidFill>
              </a:rPr>
              <a:t>r</a:t>
            </a:r>
            <a:r>
              <a:rPr lang="cs-CZ" sz="1800" dirty="0"/>
              <a:t>egionální </a:t>
            </a:r>
            <a:r>
              <a:rPr lang="cs-CZ" sz="1800" b="1" dirty="0">
                <a:solidFill>
                  <a:schemeClr val="accent1"/>
                </a:solidFill>
              </a:rPr>
              <a:t>o</a:t>
            </a:r>
            <a:r>
              <a:rPr lang="cs-CZ" sz="1800" dirty="0"/>
              <a:t>perační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b="1" dirty="0">
                <a:solidFill>
                  <a:schemeClr val="accent1"/>
                </a:solidFill>
              </a:rPr>
              <a:t>p</a:t>
            </a:r>
            <a:r>
              <a:rPr lang="cs-CZ" sz="1800" dirty="0"/>
              <a:t>rogram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navazuje na období 2014-2020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/>
                </a:solidFill>
              </a:rPr>
              <a:t>Evoluce, nikoliv revoluce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na roky 2021-2027 vyčlenila Evropská unie pro IROP </a:t>
            </a:r>
            <a:br>
              <a:rPr lang="cs-CZ" sz="1800" dirty="0"/>
            </a:br>
            <a:r>
              <a:rPr lang="cs-CZ" sz="1800" b="1" dirty="0">
                <a:solidFill>
                  <a:schemeClr val="accent1"/>
                </a:solidFill>
              </a:rPr>
              <a:t>4,8 mld. EUR</a:t>
            </a:r>
            <a:r>
              <a:rPr lang="cs-CZ" sz="1800" dirty="0"/>
              <a:t>, tj. </a:t>
            </a:r>
            <a:r>
              <a:rPr lang="cs-CZ" sz="1800" b="1" dirty="0">
                <a:solidFill>
                  <a:schemeClr val="accent1"/>
                </a:solidFill>
              </a:rPr>
              <a:t>117 mld. Kč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01B261F-FADE-534D-A712-869D505375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7127"/>
          <a:stretch>
            <a:fillRect/>
          </a:stretch>
        </p:blipFill>
        <p:spPr/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F6C7A0C-4F0A-EB48-A574-A6A6061E5CDE}"/>
              </a:ext>
            </a:extLst>
          </p:cNvPr>
          <p:cNvSpPr txBox="1"/>
          <p:nvPr/>
        </p:nvSpPr>
        <p:spPr>
          <a:xfrm>
            <a:off x="638701" y="5486540"/>
            <a:ext cx="2643362" cy="31892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>
            <a:defPPr>
              <a:defRPr lang="cs-CZ"/>
            </a:defPPr>
          </a:lstStyle>
          <a:p>
            <a:r>
              <a:rPr lang="cs-CZ" sz="1000" b="1" dirty="0">
                <a:solidFill>
                  <a:schemeClr val="accent1"/>
                </a:solidFill>
              </a:rPr>
              <a:t>MŠ Nová Ruda, Liberec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05E8769E-4E49-474B-B6FF-F6788FE6CB52}"/>
              </a:ext>
            </a:extLst>
          </p:cNvPr>
          <p:cNvSpPr txBox="1"/>
          <p:nvPr/>
        </p:nvSpPr>
        <p:spPr>
          <a:xfrm>
            <a:off x="4250581" y="5486541"/>
            <a:ext cx="264336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>
            <a:defPPr>
              <a:defRPr lang="cs-CZ"/>
            </a:defPPr>
          </a:lstStyle>
          <a:p>
            <a:pPr algn="r"/>
            <a:r>
              <a:rPr lang="cs-CZ" sz="800" dirty="0">
                <a:solidFill>
                  <a:schemeClr val="accent1"/>
                </a:solidFill>
              </a:rPr>
              <a:t>Dotace EU: 27,7 mil. Kč</a:t>
            </a:r>
          </a:p>
          <a:p>
            <a:pPr algn="r"/>
            <a:r>
              <a:rPr lang="cs-CZ" sz="800" dirty="0">
                <a:solidFill>
                  <a:schemeClr val="accent1"/>
                </a:solidFill>
              </a:rPr>
              <a:t>IROP 2014-2020</a:t>
            </a:r>
          </a:p>
        </p:txBody>
      </p:sp>
    </p:spTree>
    <p:extLst>
      <p:ext uri="{BB962C8B-B14F-4D97-AF65-F5344CB8AC3E}">
        <p14:creationId xmlns:p14="http://schemas.microsoft.com/office/powerpoint/2010/main" val="170865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IROP se představuje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481" y="1828800"/>
            <a:ext cx="7087119" cy="3651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chemeClr val="accent1"/>
                </a:solidFill>
              </a:rPr>
              <a:t>IROP podporuje 10 oblastí, tzv. specifických cílů:</a:t>
            </a:r>
            <a:endParaRPr lang="cs-CZ" sz="1800" dirty="0">
              <a:solidFill>
                <a:srgbClr val="878787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AD787115-460F-E145-BB1C-CAE9AD49219A}"/>
              </a:ext>
            </a:extLst>
          </p:cNvPr>
          <p:cNvSpPr txBox="1">
            <a:spLocks/>
          </p:cNvSpPr>
          <p:nvPr/>
        </p:nvSpPr>
        <p:spPr>
          <a:xfrm>
            <a:off x="1442930" y="25061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 err="1">
                <a:solidFill>
                  <a:srgbClr val="878787"/>
                </a:solidFill>
              </a:rPr>
              <a:t>eGovernment</a:t>
            </a:r>
            <a:r>
              <a:rPr lang="cs-CZ" sz="1800" dirty="0">
                <a:solidFill>
                  <a:srgbClr val="878787"/>
                </a:solidFill>
              </a:rPr>
              <a:t> a </a:t>
            </a:r>
            <a:r>
              <a:rPr lang="cs-CZ" sz="1800" dirty="0" err="1">
                <a:solidFill>
                  <a:srgbClr val="878787"/>
                </a:solidFill>
              </a:rPr>
              <a:t>kyberbezpečnost</a:t>
            </a:r>
            <a:r>
              <a:rPr lang="cs-CZ" sz="1800" dirty="0">
                <a:solidFill>
                  <a:srgbClr val="878787"/>
                </a:solidFill>
              </a:rPr>
              <a:t> 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2AC1A038-A6A1-2548-AE0E-229FE1D2736D}"/>
              </a:ext>
            </a:extLst>
          </p:cNvPr>
          <p:cNvSpPr txBox="1">
            <a:spLocks/>
          </p:cNvSpPr>
          <p:nvPr/>
        </p:nvSpPr>
        <p:spPr>
          <a:xfrm>
            <a:off x="1442930" y="32046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Integrovaný záchranný systém </a:t>
            </a: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74ADBAD5-47E1-8B4E-B922-F94F498A083E}"/>
              </a:ext>
            </a:extLst>
          </p:cNvPr>
          <p:cNvSpPr txBox="1">
            <a:spLocks/>
          </p:cNvSpPr>
          <p:nvPr/>
        </p:nvSpPr>
        <p:spPr>
          <a:xfrm>
            <a:off x="1442930" y="39031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Zelená infrastruktura měst a obcí </a:t>
            </a:r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3FCD9A79-4CAA-D74C-A103-821F4074D315}"/>
              </a:ext>
            </a:extLst>
          </p:cNvPr>
          <p:cNvSpPr txBox="1">
            <a:spLocks/>
          </p:cNvSpPr>
          <p:nvPr/>
        </p:nvSpPr>
        <p:spPr>
          <a:xfrm>
            <a:off x="1442930" y="46016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Silnice II. </a:t>
            </a:r>
            <a:r>
              <a:rPr lang="cs-CZ" sz="1800" dirty="0" smtClean="0">
                <a:solidFill>
                  <a:srgbClr val="878787"/>
                </a:solidFill>
              </a:rPr>
              <a:t>třídy</a:t>
            </a:r>
            <a:r>
              <a:rPr lang="cs-CZ" sz="1800" dirty="0">
                <a:solidFill>
                  <a:srgbClr val="878787"/>
                </a:solidFill>
              </a:rPr>
              <a:t> </a:t>
            </a:r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E53D76F6-E1EC-1045-A5FD-D01069CDFBBA}"/>
              </a:ext>
            </a:extLst>
          </p:cNvPr>
          <p:cNvSpPr txBox="1">
            <a:spLocks/>
          </p:cNvSpPr>
          <p:nvPr/>
        </p:nvSpPr>
        <p:spPr>
          <a:xfrm>
            <a:off x="1442930" y="5300135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Vzdělávací infrastruktura </a:t>
            </a:r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D6155439-5A0C-564D-9DD2-C2541C63CE3E}"/>
              </a:ext>
            </a:extLst>
          </p:cNvPr>
          <p:cNvSpPr txBox="1">
            <a:spLocks/>
          </p:cNvSpPr>
          <p:nvPr/>
        </p:nvSpPr>
        <p:spPr>
          <a:xfrm>
            <a:off x="6705601" y="25061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Sociální infrastruktura </a:t>
            </a:r>
          </a:p>
        </p:txBody>
      </p:sp>
      <p:sp>
        <p:nvSpPr>
          <p:cNvPr id="29" name="Zástupný obsah 2">
            <a:extLst>
              <a:ext uri="{FF2B5EF4-FFF2-40B4-BE49-F238E27FC236}">
                <a16:creationId xmlns:a16="http://schemas.microsoft.com/office/drawing/2014/main" id="{F4E428DE-3DBF-BA4A-80E4-89AD9544C702}"/>
              </a:ext>
            </a:extLst>
          </p:cNvPr>
          <p:cNvSpPr txBox="1">
            <a:spLocks/>
          </p:cNvSpPr>
          <p:nvPr/>
        </p:nvSpPr>
        <p:spPr>
          <a:xfrm>
            <a:off x="6705601" y="32046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Infrastruktura ve zdravotnictví</a:t>
            </a:r>
          </a:p>
        </p:txBody>
      </p:sp>
      <p:sp>
        <p:nvSpPr>
          <p:cNvPr id="32" name="Zástupný obsah 2">
            <a:extLst>
              <a:ext uri="{FF2B5EF4-FFF2-40B4-BE49-F238E27FC236}">
                <a16:creationId xmlns:a16="http://schemas.microsoft.com/office/drawing/2014/main" id="{D0F238AA-E124-6348-8053-5DC9BF00B094}"/>
              </a:ext>
            </a:extLst>
          </p:cNvPr>
          <p:cNvSpPr txBox="1">
            <a:spLocks/>
          </p:cNvSpPr>
          <p:nvPr/>
        </p:nvSpPr>
        <p:spPr>
          <a:xfrm>
            <a:off x="6705601" y="39031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Kulturní dědictví a cestovní ruch</a:t>
            </a:r>
          </a:p>
        </p:txBody>
      </p:sp>
      <p:sp>
        <p:nvSpPr>
          <p:cNvPr id="35" name="Zástupný obsah 2">
            <a:extLst>
              <a:ext uri="{FF2B5EF4-FFF2-40B4-BE49-F238E27FC236}">
                <a16:creationId xmlns:a16="http://schemas.microsoft.com/office/drawing/2014/main" id="{3B192722-C389-4A4F-92FE-DC167933EB00}"/>
              </a:ext>
            </a:extLst>
          </p:cNvPr>
          <p:cNvSpPr txBox="1">
            <a:spLocks/>
          </p:cNvSpPr>
          <p:nvPr/>
        </p:nvSpPr>
        <p:spPr>
          <a:xfrm>
            <a:off x="6705601" y="4601634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Komunitně vedený místní rozvoj (CLLD) </a:t>
            </a:r>
          </a:p>
        </p:txBody>
      </p:sp>
      <p:sp>
        <p:nvSpPr>
          <p:cNvPr id="38" name="Zástupný obsah 2">
            <a:extLst>
              <a:ext uri="{FF2B5EF4-FFF2-40B4-BE49-F238E27FC236}">
                <a16:creationId xmlns:a16="http://schemas.microsoft.com/office/drawing/2014/main" id="{EC2A8B06-E8B3-904E-9B2F-29E721AE05B9}"/>
              </a:ext>
            </a:extLst>
          </p:cNvPr>
          <p:cNvSpPr txBox="1">
            <a:spLocks/>
          </p:cNvSpPr>
          <p:nvPr/>
        </p:nvSpPr>
        <p:spPr>
          <a:xfrm>
            <a:off x="6705601" y="5300135"/>
            <a:ext cx="464871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878787"/>
                </a:solidFill>
              </a:rPr>
              <a:t>Čistá a aktivní mobilita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4D49C6EF-3F05-7545-856A-81FF2FB716BD}"/>
              </a:ext>
            </a:extLst>
          </p:cNvPr>
          <p:cNvSpPr/>
          <p:nvPr/>
        </p:nvSpPr>
        <p:spPr>
          <a:xfrm rot="5400000">
            <a:off x="760892" y="2536406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06A58538-549B-0F42-817A-24E87AD3D1AB}"/>
              </a:ext>
            </a:extLst>
          </p:cNvPr>
          <p:cNvSpPr/>
          <p:nvPr/>
        </p:nvSpPr>
        <p:spPr>
          <a:xfrm rot="5400000">
            <a:off x="760892" y="3232598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1CDCF959-8BE6-5A47-B4C4-B2B030FA4159}"/>
              </a:ext>
            </a:extLst>
          </p:cNvPr>
          <p:cNvSpPr/>
          <p:nvPr/>
        </p:nvSpPr>
        <p:spPr>
          <a:xfrm rot="5400000">
            <a:off x="760892" y="3928790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C6FA4299-31E9-CB4E-A5CE-D5C33878438D}"/>
              </a:ext>
            </a:extLst>
          </p:cNvPr>
          <p:cNvSpPr/>
          <p:nvPr/>
        </p:nvSpPr>
        <p:spPr>
          <a:xfrm rot="5400000">
            <a:off x="760892" y="4624982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4C451693-116C-D64E-893C-0DCD9ACF72AC}"/>
              </a:ext>
            </a:extLst>
          </p:cNvPr>
          <p:cNvSpPr/>
          <p:nvPr/>
        </p:nvSpPr>
        <p:spPr>
          <a:xfrm rot="5400000">
            <a:off x="760892" y="5321174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A5297C6D-D166-F249-9A2E-DAE519E677A1}"/>
              </a:ext>
            </a:extLst>
          </p:cNvPr>
          <p:cNvSpPr/>
          <p:nvPr/>
        </p:nvSpPr>
        <p:spPr>
          <a:xfrm rot="5400000">
            <a:off x="6048445" y="2536406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524B044E-386F-9046-B70B-98E3DE127BA3}"/>
              </a:ext>
            </a:extLst>
          </p:cNvPr>
          <p:cNvSpPr/>
          <p:nvPr/>
        </p:nvSpPr>
        <p:spPr>
          <a:xfrm rot="5400000">
            <a:off x="6048445" y="3232598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4C0A4FF8-A5C4-384D-845F-6FD752FEAB79}"/>
              </a:ext>
            </a:extLst>
          </p:cNvPr>
          <p:cNvSpPr/>
          <p:nvPr/>
        </p:nvSpPr>
        <p:spPr>
          <a:xfrm rot="5400000">
            <a:off x="6048445" y="3928790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F02C618A-DAA9-294E-A4C7-DBF2700FCCBF}"/>
              </a:ext>
            </a:extLst>
          </p:cNvPr>
          <p:cNvSpPr/>
          <p:nvPr/>
        </p:nvSpPr>
        <p:spPr>
          <a:xfrm rot="5400000">
            <a:off x="6048445" y="4624982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83AA4D95-1E3F-9549-9FDA-BDCA2B8790E4}"/>
              </a:ext>
            </a:extLst>
          </p:cNvPr>
          <p:cNvSpPr/>
          <p:nvPr/>
        </p:nvSpPr>
        <p:spPr>
          <a:xfrm rot="5400000">
            <a:off x="6048445" y="5321174"/>
            <a:ext cx="551271" cy="447455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Zástupný obsah 2">
            <a:extLst>
              <a:ext uri="{FF2B5EF4-FFF2-40B4-BE49-F238E27FC236}">
                <a16:creationId xmlns:a16="http://schemas.microsoft.com/office/drawing/2014/main" id="{0CF6A8F3-73C5-6C46-99CE-2E7B7B29A613}"/>
              </a:ext>
            </a:extLst>
          </p:cNvPr>
          <p:cNvSpPr txBox="1">
            <a:spLocks/>
          </p:cNvSpPr>
          <p:nvPr/>
        </p:nvSpPr>
        <p:spPr>
          <a:xfrm>
            <a:off x="812800" y="249114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</a:rPr>
              <a:t>1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2" name="Zástupný obsah 2">
            <a:extLst>
              <a:ext uri="{FF2B5EF4-FFF2-40B4-BE49-F238E27FC236}">
                <a16:creationId xmlns:a16="http://schemas.microsoft.com/office/drawing/2014/main" id="{4C15FCFE-F116-F04D-8D55-2F5869E7C9BC}"/>
              </a:ext>
            </a:extLst>
          </p:cNvPr>
          <p:cNvSpPr txBox="1">
            <a:spLocks/>
          </p:cNvSpPr>
          <p:nvPr/>
        </p:nvSpPr>
        <p:spPr>
          <a:xfrm>
            <a:off x="812800" y="320463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3" name="Zástupný obsah 2">
            <a:extLst>
              <a:ext uri="{FF2B5EF4-FFF2-40B4-BE49-F238E27FC236}">
                <a16:creationId xmlns:a16="http://schemas.microsoft.com/office/drawing/2014/main" id="{1909513F-DCFB-B546-B701-6A442675E822}"/>
              </a:ext>
            </a:extLst>
          </p:cNvPr>
          <p:cNvSpPr txBox="1">
            <a:spLocks/>
          </p:cNvSpPr>
          <p:nvPr/>
        </p:nvSpPr>
        <p:spPr>
          <a:xfrm>
            <a:off x="812800" y="390313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3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4" name="Zástupný obsah 2">
            <a:extLst>
              <a:ext uri="{FF2B5EF4-FFF2-40B4-BE49-F238E27FC236}">
                <a16:creationId xmlns:a16="http://schemas.microsoft.com/office/drawing/2014/main" id="{EA96850E-A388-A240-8341-D6AC7DA63C44}"/>
              </a:ext>
            </a:extLst>
          </p:cNvPr>
          <p:cNvSpPr txBox="1">
            <a:spLocks/>
          </p:cNvSpPr>
          <p:nvPr/>
        </p:nvSpPr>
        <p:spPr>
          <a:xfrm>
            <a:off x="812800" y="460163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4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5" name="Zástupný obsah 2">
            <a:extLst>
              <a:ext uri="{FF2B5EF4-FFF2-40B4-BE49-F238E27FC236}">
                <a16:creationId xmlns:a16="http://schemas.microsoft.com/office/drawing/2014/main" id="{DAA167B9-21ED-6A44-8FED-9B75180C7943}"/>
              </a:ext>
            </a:extLst>
          </p:cNvPr>
          <p:cNvSpPr txBox="1">
            <a:spLocks/>
          </p:cNvSpPr>
          <p:nvPr/>
        </p:nvSpPr>
        <p:spPr>
          <a:xfrm>
            <a:off x="812800" y="5300135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5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6" name="Zástupný obsah 2">
            <a:extLst>
              <a:ext uri="{FF2B5EF4-FFF2-40B4-BE49-F238E27FC236}">
                <a16:creationId xmlns:a16="http://schemas.microsoft.com/office/drawing/2014/main" id="{952D7BF8-0603-DA4A-A492-0C93A27EC6F1}"/>
              </a:ext>
            </a:extLst>
          </p:cNvPr>
          <p:cNvSpPr txBox="1">
            <a:spLocks/>
          </p:cNvSpPr>
          <p:nvPr/>
        </p:nvSpPr>
        <p:spPr>
          <a:xfrm>
            <a:off x="6100353" y="249114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6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7" name="Zástupný obsah 2">
            <a:extLst>
              <a:ext uri="{FF2B5EF4-FFF2-40B4-BE49-F238E27FC236}">
                <a16:creationId xmlns:a16="http://schemas.microsoft.com/office/drawing/2014/main" id="{B8FF98A0-7ABA-0B4D-9C9B-207B6EAE35A0}"/>
              </a:ext>
            </a:extLst>
          </p:cNvPr>
          <p:cNvSpPr txBox="1">
            <a:spLocks/>
          </p:cNvSpPr>
          <p:nvPr/>
        </p:nvSpPr>
        <p:spPr>
          <a:xfrm>
            <a:off x="6100353" y="320463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7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8" name="Zástupný obsah 2">
            <a:extLst>
              <a:ext uri="{FF2B5EF4-FFF2-40B4-BE49-F238E27FC236}">
                <a16:creationId xmlns:a16="http://schemas.microsoft.com/office/drawing/2014/main" id="{1F886A48-A8BC-EF40-AD0B-77FD68337C8A}"/>
              </a:ext>
            </a:extLst>
          </p:cNvPr>
          <p:cNvSpPr txBox="1">
            <a:spLocks/>
          </p:cNvSpPr>
          <p:nvPr/>
        </p:nvSpPr>
        <p:spPr>
          <a:xfrm>
            <a:off x="6100353" y="390313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8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9" name="Zástupný obsah 2">
            <a:extLst>
              <a:ext uri="{FF2B5EF4-FFF2-40B4-BE49-F238E27FC236}">
                <a16:creationId xmlns:a16="http://schemas.microsoft.com/office/drawing/2014/main" id="{ADE2505B-E9A9-684C-9AC3-4AE3AB636F61}"/>
              </a:ext>
            </a:extLst>
          </p:cNvPr>
          <p:cNvSpPr txBox="1">
            <a:spLocks/>
          </p:cNvSpPr>
          <p:nvPr/>
        </p:nvSpPr>
        <p:spPr>
          <a:xfrm>
            <a:off x="6100353" y="4601634"/>
            <a:ext cx="447455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9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Zástupný obsah 2">
            <a:extLst>
              <a:ext uri="{FF2B5EF4-FFF2-40B4-BE49-F238E27FC236}">
                <a16:creationId xmlns:a16="http://schemas.microsoft.com/office/drawing/2014/main" id="{5FB04FD6-BAD7-754F-9251-52F26B747849}"/>
              </a:ext>
            </a:extLst>
          </p:cNvPr>
          <p:cNvSpPr txBox="1">
            <a:spLocks/>
          </p:cNvSpPr>
          <p:nvPr/>
        </p:nvSpPr>
        <p:spPr>
          <a:xfrm>
            <a:off x="6053370" y="5300135"/>
            <a:ext cx="541421" cy="50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0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02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se představuje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828801"/>
            <a:ext cx="5461518" cy="4087090"/>
          </a:xfrm>
        </p:spPr>
        <p:txBody>
          <a:bodyPr lIns="90000">
            <a:noAutofit/>
          </a:bodyPr>
          <a:lstStyle/>
          <a:p>
            <a:pPr marL="0" lvl="1" indent="0">
              <a:spcBef>
                <a:spcPts val="1000"/>
              </a:spcBef>
              <a:buClr>
                <a:srgbClr val="1D70B8"/>
              </a:buClr>
              <a:buNone/>
              <a:defRPr/>
            </a:pPr>
            <a:r>
              <a:rPr lang="cs-CZ" dirty="0">
                <a:solidFill>
                  <a:schemeClr val="accent1"/>
                </a:solidFill>
                <a:sym typeface="Arial"/>
              </a:rPr>
              <a:t>Nejvýznamnější novinky v IROP oproti období 2014-2020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accent1"/>
                </a:solidFill>
              </a:rPr>
              <a:t>Všechny výzvy v IROP jsou průběžné</a:t>
            </a:r>
            <a:r>
              <a:rPr lang="cs-CZ" sz="1600" dirty="0"/>
              <a:t>,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accent1"/>
                </a:solidFill>
              </a:rPr>
              <a:t>Zavedení tří kategorií regionů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accent1"/>
                </a:solidFill>
              </a:rPr>
              <a:t>Nepožadujeme po žadatelích předložení již poskytnutých údajů</a:t>
            </a:r>
            <a:r>
              <a:rPr lang="cs-CZ" sz="1600" dirty="0"/>
              <a:t>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accent1"/>
                </a:solidFill>
                <a:sym typeface="Arial"/>
              </a:rPr>
              <a:t>On-line konzultační servis pro žadatele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A496765-F545-AB49-B3B6-8C508B870E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689" r="-744"/>
          <a:stretch/>
        </p:blipFill>
        <p:spPr>
          <a:xfrm>
            <a:off x="6001063" y="687928"/>
            <a:ext cx="6190937" cy="357808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3DF356B-ACB3-8F46-9029-BFFC9805CA92}"/>
              </a:ext>
            </a:extLst>
          </p:cNvPr>
          <p:cNvSpPr txBox="1">
            <a:spLocks/>
          </p:cNvSpPr>
          <p:nvPr/>
        </p:nvSpPr>
        <p:spPr>
          <a:xfrm>
            <a:off x="6499038" y="4236035"/>
            <a:ext cx="5737932" cy="440459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0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4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Clr>
                <a:srgbClr val="1D70B8"/>
              </a:buClr>
              <a:buNone/>
              <a:defRPr/>
            </a:pPr>
            <a:r>
              <a:rPr lang="cs-CZ" sz="1200" b="1" dirty="0">
                <a:solidFill>
                  <a:schemeClr val="accent1"/>
                </a:solidFill>
                <a:sym typeface="Arial"/>
              </a:rPr>
              <a:t>V České republice jsou v období 2021-2027 zastoupeny nově všechny tři kategorie regionů s odlišnou mírou spolufinancování z prostředků EU:</a:t>
            </a:r>
            <a:endParaRPr lang="cs-CZ" sz="1100" b="1" dirty="0"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3367BB-2CAA-8F44-9DE2-4B20D23C0DCD}"/>
              </a:ext>
            </a:extLst>
          </p:cNvPr>
          <p:cNvSpPr/>
          <p:nvPr/>
        </p:nvSpPr>
        <p:spPr>
          <a:xfrm>
            <a:off x="6570588" y="4781864"/>
            <a:ext cx="1718973" cy="314793"/>
          </a:xfrm>
          <a:prstGeom prst="rect">
            <a:avLst/>
          </a:prstGeom>
          <a:solidFill>
            <a:srgbClr val="FDC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Více rozvinuté regiony</a:t>
            </a:r>
            <a:r>
              <a:rPr lang="en-GB" sz="1200" b="1" dirty="0"/>
              <a:t> </a:t>
            </a:r>
            <a:r>
              <a:rPr lang="cs-CZ" sz="1200" b="1" dirty="0"/>
              <a:t>(</a:t>
            </a:r>
            <a:r>
              <a:rPr lang="en-GB" sz="1200" b="1" dirty="0"/>
              <a:t>VRR</a:t>
            </a:r>
            <a:r>
              <a:rPr lang="cs-CZ" sz="1200" b="1" dirty="0"/>
              <a:t>)</a:t>
            </a:r>
            <a:endParaRPr lang="en-GB" sz="1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D02F-6869-8B43-A111-2A874F648762}"/>
              </a:ext>
            </a:extLst>
          </p:cNvPr>
          <p:cNvSpPr/>
          <p:nvPr/>
        </p:nvSpPr>
        <p:spPr>
          <a:xfrm>
            <a:off x="6570588" y="5134134"/>
            <a:ext cx="1718973" cy="314793"/>
          </a:xfrm>
          <a:prstGeom prst="rect">
            <a:avLst/>
          </a:prstGeom>
          <a:solidFill>
            <a:srgbClr val="1A4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Přechodové </a:t>
            </a:r>
            <a:br>
              <a:rPr lang="cs-CZ" sz="1200" b="1" dirty="0"/>
            </a:br>
            <a:r>
              <a:rPr lang="cs-CZ" sz="1200" b="1" dirty="0"/>
              <a:t>regiony</a:t>
            </a:r>
            <a:r>
              <a:rPr lang="en-GB" sz="1200" b="1" dirty="0"/>
              <a:t> </a:t>
            </a:r>
            <a:r>
              <a:rPr lang="cs-CZ" sz="1200" b="1" dirty="0"/>
              <a:t>(</a:t>
            </a:r>
            <a:r>
              <a:rPr lang="en-GB" sz="1200" b="1" dirty="0"/>
              <a:t>PR</a:t>
            </a:r>
            <a:r>
              <a:rPr lang="cs-CZ" sz="1200" b="1" dirty="0"/>
              <a:t>)</a:t>
            </a:r>
            <a:endParaRPr lang="en-GB" sz="1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54F50-9526-C34B-AD76-9D950F1F4AA5}"/>
              </a:ext>
            </a:extLst>
          </p:cNvPr>
          <p:cNvSpPr/>
          <p:nvPr/>
        </p:nvSpPr>
        <p:spPr>
          <a:xfrm>
            <a:off x="6570588" y="5486404"/>
            <a:ext cx="1718973" cy="314793"/>
          </a:xfrm>
          <a:prstGeom prst="rect">
            <a:avLst/>
          </a:prstGeom>
          <a:solidFill>
            <a:srgbClr val="A3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Méně rozvinuté regiony</a:t>
            </a:r>
            <a:r>
              <a:rPr lang="en-GB" sz="1200" b="1" dirty="0"/>
              <a:t> </a:t>
            </a:r>
            <a:r>
              <a:rPr lang="cs-CZ" sz="1200" b="1" dirty="0"/>
              <a:t>(</a:t>
            </a:r>
            <a:r>
              <a:rPr lang="en-GB" sz="1200" b="1" dirty="0"/>
              <a:t>MRR</a:t>
            </a:r>
            <a:r>
              <a:rPr lang="cs-CZ" sz="1200" b="1" dirty="0"/>
              <a:t>)</a:t>
            </a:r>
            <a:endParaRPr lang="en-GB" sz="1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B6F3D5-E573-B94F-A68E-6081D862BBD4}"/>
              </a:ext>
            </a:extLst>
          </p:cNvPr>
          <p:cNvSpPr/>
          <p:nvPr/>
        </p:nvSpPr>
        <p:spPr>
          <a:xfrm>
            <a:off x="8332167" y="4781864"/>
            <a:ext cx="3349792" cy="3147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40 %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8C741-A58B-7244-BE5B-B8AAC31BB45B}"/>
              </a:ext>
            </a:extLst>
          </p:cNvPr>
          <p:cNvSpPr/>
          <p:nvPr/>
        </p:nvSpPr>
        <p:spPr>
          <a:xfrm>
            <a:off x="8332167" y="5134134"/>
            <a:ext cx="3349792" cy="314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70 %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4EA2A-30EF-B44E-BE87-64C987F1922F}"/>
              </a:ext>
            </a:extLst>
          </p:cNvPr>
          <p:cNvSpPr/>
          <p:nvPr/>
        </p:nvSpPr>
        <p:spPr>
          <a:xfrm>
            <a:off x="8332167" y="5486404"/>
            <a:ext cx="3349792" cy="3147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85 %</a:t>
            </a:r>
          </a:p>
        </p:txBody>
      </p:sp>
    </p:spTree>
    <p:extLst>
      <p:ext uri="{BB962C8B-B14F-4D97-AF65-F5344CB8AC3E}">
        <p14:creationId xmlns:p14="http://schemas.microsoft.com/office/powerpoint/2010/main" val="157819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se představuje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481" y="1828800"/>
            <a:ext cx="7691438" cy="3411531"/>
          </a:xfrm>
          <a:solidFill>
            <a:schemeClr val="accent1"/>
          </a:solidFill>
        </p:spPr>
        <p:txBody>
          <a:bodyPr wrap="square" lIns="360000" tIns="360000" rIns="360000" bIns="432000">
            <a:spAutoFit/>
          </a:bodyPr>
          <a:lstStyle/>
          <a:p>
            <a:pPr marL="0" lvl="1" indent="0">
              <a:lnSpc>
                <a:spcPct val="150000"/>
              </a:lnSpc>
              <a:spcBef>
                <a:spcPts val="1000"/>
              </a:spcBef>
              <a:buClr>
                <a:srgbClr val="1D70B8"/>
              </a:buClr>
              <a:buNone/>
              <a:defRPr/>
            </a:pPr>
            <a:r>
              <a:rPr lang="cs-CZ" sz="1800" b="1" dirty="0">
                <a:solidFill>
                  <a:schemeClr val="bg1"/>
                </a:solidFill>
                <a:sym typeface="Arial"/>
              </a:rPr>
              <a:t>Nová témata v IROP</a:t>
            </a:r>
            <a:endParaRPr lang="cs-CZ" sz="1800" dirty="0">
              <a:solidFill>
                <a:schemeClr val="bg1"/>
              </a:solidFill>
              <a:sym typeface="Arial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r>
              <a:rPr lang="cs-CZ" sz="1800" dirty="0">
                <a:solidFill>
                  <a:schemeClr val="bg1"/>
                </a:solidFill>
                <a:sym typeface="Arial"/>
              </a:rPr>
              <a:t>Zelená a modrá infrastruktura veřejných prostranství obcí a měst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r>
              <a:rPr lang="cs-CZ" sz="1800" dirty="0">
                <a:solidFill>
                  <a:schemeClr val="bg1"/>
                </a:solidFill>
                <a:sym typeface="Arial"/>
              </a:rPr>
              <a:t>Veřejná infrastruktura pro cestovní ruch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r>
              <a:rPr lang="cs-CZ" sz="1800" dirty="0">
                <a:solidFill>
                  <a:schemeClr val="bg1"/>
                </a:solidFill>
                <a:sym typeface="Arial"/>
              </a:rPr>
              <a:t>Jiné dílčí aktivity např. ve zdravotnictví (paliativní péče)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r>
              <a:rPr lang="cs-CZ" sz="1800" dirty="0">
                <a:solidFill>
                  <a:schemeClr val="bg1"/>
                </a:solidFill>
                <a:sym typeface="Arial"/>
              </a:rPr>
              <a:t>Širší možnosti pro komunitně vedený místní rozvoj (CLLD)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2B5C21-8B2D-5447-AF2B-47F5ACC1D4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03673" y="1828800"/>
            <a:ext cx="3186545" cy="3900488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Clr>
                <a:srgbClr val="1D70B8"/>
              </a:buClr>
              <a:buNone/>
              <a:defRPr/>
            </a:pPr>
            <a:r>
              <a:rPr lang="cs-CZ" sz="1800" dirty="0">
                <a:solidFill>
                  <a:schemeClr val="accent1"/>
                </a:solidFill>
                <a:sym typeface="Arial"/>
              </a:rPr>
              <a:t>Co v IROP už nebude</a:t>
            </a:r>
          </a:p>
          <a:p>
            <a:pPr>
              <a:buClr>
                <a:schemeClr val="accent1"/>
              </a:buClr>
              <a:defRPr/>
            </a:pPr>
            <a:r>
              <a:rPr lang="cs-CZ" sz="1600" dirty="0">
                <a:solidFill>
                  <a:srgbClr val="878787"/>
                </a:solidFill>
                <a:sym typeface="Arial"/>
              </a:rPr>
              <a:t>Zateplování bytových domů (MŽP – Nová Zelená úsporám)</a:t>
            </a:r>
          </a:p>
          <a:p>
            <a:pPr>
              <a:buClr>
                <a:schemeClr val="accent1"/>
              </a:buClr>
              <a:defRPr/>
            </a:pPr>
            <a:r>
              <a:rPr lang="cs-CZ" sz="1600" dirty="0">
                <a:solidFill>
                  <a:srgbClr val="878787"/>
                </a:solidFill>
                <a:sym typeface="Arial"/>
              </a:rPr>
              <a:t>Územní plánování (národní dotace, OPŽP)</a:t>
            </a:r>
          </a:p>
          <a:p>
            <a:pPr>
              <a:buClr>
                <a:schemeClr val="accent1"/>
              </a:buClr>
              <a:defRPr/>
            </a:pPr>
            <a:r>
              <a:rPr lang="cs-CZ" sz="1600" dirty="0">
                <a:solidFill>
                  <a:srgbClr val="878787"/>
                </a:solidFill>
                <a:sym typeface="Arial"/>
              </a:rPr>
              <a:t>Komunitní centra (Společná zemědělská politika)</a:t>
            </a:r>
          </a:p>
          <a:p>
            <a:pPr>
              <a:buClr>
                <a:schemeClr val="accent1"/>
              </a:buClr>
              <a:defRPr/>
            </a:pPr>
            <a:r>
              <a:rPr lang="cs-CZ" sz="1600" dirty="0">
                <a:solidFill>
                  <a:srgbClr val="878787"/>
                </a:solidFill>
                <a:sym typeface="Arial"/>
              </a:rPr>
              <a:t>Sociální podnikání (OPZ+)</a:t>
            </a:r>
          </a:p>
          <a:p>
            <a:pPr>
              <a:buClr>
                <a:schemeClr val="accent1"/>
              </a:buClr>
              <a:defRPr/>
            </a:pPr>
            <a:r>
              <a:rPr lang="cs-CZ" sz="1600" dirty="0">
                <a:solidFill>
                  <a:srgbClr val="878787"/>
                </a:solidFill>
                <a:sym typeface="Arial"/>
              </a:rPr>
              <a:t>Režijní a animační výdaje místních akčních skupin (OPTP)</a:t>
            </a:r>
            <a:endParaRPr lang="en-GB" sz="1600" dirty="0">
              <a:solidFill>
                <a:srgbClr val="87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IROP se představuje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8AC5-A4E4-5341-8E12-C2445650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27" y="1828801"/>
            <a:ext cx="4759877" cy="3900196"/>
          </a:xfrm>
        </p:spPr>
        <p:txBody>
          <a:bodyPr/>
          <a:lstStyle/>
          <a:p>
            <a:pPr marL="17463" indent="0">
              <a:buNone/>
            </a:pPr>
            <a:r>
              <a:rPr lang="cs-CZ" sz="1800" dirty="0">
                <a:solidFill>
                  <a:schemeClr val="accent1"/>
                </a:solidFill>
              </a:rPr>
              <a:t>Kdo může žádat o podporu</a:t>
            </a:r>
            <a:r>
              <a:rPr lang="en-US" sz="1800" dirty="0">
                <a:solidFill>
                  <a:schemeClr val="accent1"/>
                </a:solidFill>
              </a:rPr>
              <a:t> v IROP</a:t>
            </a:r>
            <a:endParaRPr lang="cs-CZ" sz="1800" dirty="0">
              <a:solidFill>
                <a:schemeClr val="accent1"/>
              </a:solidFill>
            </a:endParaRP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organizační složky státu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příspěvkové organizace organizačních složek státu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státní organizace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kraje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obce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hlavní město Praha, městské části hl. m. Prahy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organizace zřizované nebo zakládané kraji / obcemi / hl. m. Prahou / městskými částmi hl. m. Prahy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státní podniky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NNO zakládané zde uvedenými příjemci</a:t>
            </a:r>
          </a:p>
          <a:p>
            <a:pPr marL="30321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a další subjekty specifikované v jednotlivých výzvách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FDF2C96-1BE3-F149-8ED2-7778522BDA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b="3218"/>
          <a:stretch/>
        </p:blipFill>
        <p:spPr/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76B097-D8A2-7642-A4C1-9EBBCE7C9721}"/>
              </a:ext>
            </a:extLst>
          </p:cNvPr>
          <p:cNvSpPr txBox="1"/>
          <p:nvPr/>
        </p:nvSpPr>
        <p:spPr>
          <a:xfrm>
            <a:off x="5449078" y="5486540"/>
            <a:ext cx="2643362" cy="31892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>
            <a:defPPr>
              <a:defRPr lang="cs-CZ"/>
            </a:defPPr>
          </a:lstStyle>
          <a:p>
            <a:r>
              <a:rPr lang="cs-CZ" sz="1000" b="1" dirty="0">
                <a:solidFill>
                  <a:schemeClr val="accent1"/>
                </a:solidFill>
              </a:rPr>
              <a:t>Modernizace ÚAN Zvonařka Brno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F5A1590C-961E-114A-A996-E828DE241A48}"/>
              </a:ext>
            </a:extLst>
          </p:cNvPr>
          <p:cNvSpPr txBox="1"/>
          <p:nvPr/>
        </p:nvSpPr>
        <p:spPr>
          <a:xfrm>
            <a:off x="9060958" y="5486541"/>
            <a:ext cx="264336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>
            <a:defPPr>
              <a:defRPr lang="cs-CZ"/>
            </a:defPPr>
          </a:lstStyle>
          <a:p>
            <a:pPr algn="r"/>
            <a:r>
              <a:rPr lang="cs-CZ" sz="800" dirty="0">
                <a:solidFill>
                  <a:schemeClr val="accent1"/>
                </a:solidFill>
              </a:rPr>
              <a:t>Dotace: 74,2 mil. Kč</a:t>
            </a:r>
          </a:p>
          <a:p>
            <a:pPr algn="r"/>
            <a:r>
              <a:rPr lang="cs-CZ" sz="800" dirty="0">
                <a:solidFill>
                  <a:schemeClr val="accent1"/>
                </a:solidFill>
              </a:rPr>
              <a:t>IROP 2014-2020</a:t>
            </a:r>
          </a:p>
        </p:txBody>
      </p:sp>
    </p:spTree>
    <p:extLst>
      <p:ext uri="{BB962C8B-B14F-4D97-AF65-F5344CB8AC3E}">
        <p14:creationId xmlns:p14="http://schemas.microsoft.com/office/powerpoint/2010/main" val="304558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1F3D9B4-678B-C34A-A697-9ED1887B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PŘINESE</a:t>
            </a:r>
            <a:br>
              <a:rPr lang="cs-CZ" dirty="0"/>
            </a:br>
            <a:r>
              <a:rPr lang="cs-CZ" dirty="0"/>
              <a:t>IROP 2021-2027</a:t>
            </a:r>
          </a:p>
        </p:txBody>
      </p:sp>
    </p:spTree>
    <p:extLst>
      <p:ext uri="{BB962C8B-B14F-4D97-AF65-F5344CB8AC3E}">
        <p14:creationId xmlns:p14="http://schemas.microsoft.com/office/powerpoint/2010/main" val="69649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podpoře z IROP je v plánu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79579-2AFF-F04E-888C-AF158705058B}"/>
              </a:ext>
            </a:extLst>
          </p:cNvPr>
          <p:cNvSpPr txBox="1"/>
          <p:nvPr/>
        </p:nvSpPr>
        <p:spPr>
          <a:xfrm>
            <a:off x="634482" y="3270801"/>
            <a:ext cx="206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44</a:t>
            </a:r>
            <a:r>
              <a:rPr lang="cs-CZ" sz="2800" b="1" dirty="0">
                <a:solidFill>
                  <a:schemeClr val="accent1"/>
                </a:solidFill>
              </a:rPr>
              <a:t>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C2DEB-AEE2-6E42-840A-8E37102240F6}"/>
              </a:ext>
            </a:extLst>
          </p:cNvPr>
          <p:cNvSpPr txBox="1"/>
          <p:nvPr/>
        </p:nvSpPr>
        <p:spPr>
          <a:xfrm>
            <a:off x="634481" y="3855575"/>
            <a:ext cx="2062667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pořízených informačních systémů veřejné správy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5952757" y="2991385"/>
            <a:ext cx="1002220" cy="34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více než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200DCD-B8FD-924F-81A0-D86B16109C7A}"/>
              </a:ext>
            </a:extLst>
          </p:cNvPr>
          <p:cNvSpPr txBox="1"/>
          <p:nvPr/>
        </p:nvSpPr>
        <p:spPr>
          <a:xfrm>
            <a:off x="2977775" y="3270801"/>
            <a:ext cx="206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</a:t>
            </a:r>
            <a:r>
              <a:rPr lang="cs-CZ" sz="2800" b="1" dirty="0">
                <a:solidFill>
                  <a:schemeClr val="accent1"/>
                </a:solidFill>
              </a:rPr>
              <a:t>80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E4F55F-B612-0B41-9EB5-BBD0143864D3}"/>
              </a:ext>
            </a:extLst>
          </p:cNvPr>
          <p:cNvSpPr txBox="1"/>
          <p:nvPr/>
        </p:nvSpPr>
        <p:spPr>
          <a:xfrm>
            <a:off x="2890380" y="3855575"/>
            <a:ext cx="2252445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veřejných institucí získá nové digitální služby, produkty</a:t>
            </a:r>
            <a:br>
              <a:rPr lang="cs-CZ" sz="1600" dirty="0">
                <a:solidFill>
                  <a:srgbClr val="878787"/>
                </a:solidFill>
              </a:rPr>
            </a:br>
            <a:r>
              <a:rPr lang="cs-CZ" sz="1600" dirty="0">
                <a:solidFill>
                  <a:srgbClr val="878787"/>
                </a:solidFill>
              </a:rPr>
              <a:t>a procesy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EAEAFD-656D-E14A-80ED-7BA2BC34FA0E}"/>
              </a:ext>
            </a:extLst>
          </p:cNvPr>
          <p:cNvSpPr txBox="1"/>
          <p:nvPr/>
        </p:nvSpPr>
        <p:spPr>
          <a:xfrm>
            <a:off x="5321749" y="3270801"/>
            <a:ext cx="204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1 000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914621-5B75-864A-B88F-158A0F3B7379}"/>
              </a:ext>
            </a:extLst>
          </p:cNvPr>
          <p:cNvSpPr txBox="1"/>
          <p:nvPr/>
        </p:nvSpPr>
        <p:spPr>
          <a:xfrm>
            <a:off x="5336057" y="3855575"/>
            <a:ext cx="2047677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kusů techniky pro integrovaný záchranný systém (IZS)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F5326F-A848-CF4A-AFAF-E043C5E83DE2}"/>
              </a:ext>
            </a:extLst>
          </p:cNvPr>
          <p:cNvSpPr txBox="1"/>
          <p:nvPr/>
        </p:nvSpPr>
        <p:spPr>
          <a:xfrm>
            <a:off x="7665724" y="3270801"/>
            <a:ext cx="187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50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D447D-EAFA-2A48-96A7-946DC5687071}"/>
              </a:ext>
            </a:extLst>
          </p:cNvPr>
          <p:cNvSpPr txBox="1"/>
          <p:nvPr/>
        </p:nvSpPr>
        <p:spPr>
          <a:xfrm>
            <a:off x="7679350" y="3855575"/>
            <a:ext cx="1861525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nových nebo zodolněných budov sloužících složkám IZS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013533-A776-B843-95A7-2718090C9AA1}"/>
              </a:ext>
            </a:extLst>
          </p:cNvPr>
          <p:cNvSpPr txBox="1"/>
          <p:nvPr/>
        </p:nvSpPr>
        <p:spPr>
          <a:xfrm>
            <a:off x="9822183" y="3270801"/>
            <a:ext cx="187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10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38CD71-396B-B64F-B1A3-990238D0AF51}"/>
              </a:ext>
            </a:extLst>
          </p:cNvPr>
          <p:cNvSpPr txBox="1"/>
          <p:nvPr/>
        </p:nvSpPr>
        <p:spPr>
          <a:xfrm>
            <a:off x="9743413" y="3855575"/>
            <a:ext cx="2047678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nových nebo zmodernizovaných výcvikových středisek IZS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7E6C1B-033B-8944-A74B-1ED65D10097A}"/>
              </a:ext>
            </a:extLst>
          </p:cNvPr>
          <p:cNvGrpSpPr/>
          <p:nvPr/>
        </p:nvGrpSpPr>
        <p:grpSpPr>
          <a:xfrm>
            <a:off x="3616507" y="1974172"/>
            <a:ext cx="785659" cy="882793"/>
            <a:chOff x="812799" y="1708878"/>
            <a:chExt cx="1180892" cy="1326891"/>
          </a:xfrm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8C8AFA47-6E0B-3440-8F02-53704B3972B5}"/>
                </a:ext>
              </a:extLst>
            </p:cNvPr>
            <p:cNvSpPr/>
            <p:nvPr/>
          </p:nvSpPr>
          <p:spPr>
            <a:xfrm rot="5400000">
              <a:off x="739799" y="1781878"/>
              <a:ext cx="1326891" cy="118089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3DAC849-08D1-104E-8456-25AE5D51F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3171" y="2072251"/>
              <a:ext cx="600146" cy="60014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2DA788-F5C8-E743-9066-ED2859CFB508}"/>
              </a:ext>
            </a:extLst>
          </p:cNvPr>
          <p:cNvGrpSpPr/>
          <p:nvPr/>
        </p:nvGrpSpPr>
        <p:grpSpPr>
          <a:xfrm>
            <a:off x="8217282" y="1974172"/>
            <a:ext cx="785659" cy="882793"/>
            <a:chOff x="5010046" y="1708880"/>
            <a:chExt cx="1180892" cy="1326891"/>
          </a:xfrm>
        </p:grpSpPr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7B5FE94D-F100-974B-AC6C-7AC731598AE0}"/>
                </a:ext>
              </a:extLst>
            </p:cNvPr>
            <p:cNvSpPr/>
            <p:nvPr/>
          </p:nvSpPr>
          <p:spPr>
            <a:xfrm rot="5400000">
              <a:off x="4937046" y="1781880"/>
              <a:ext cx="1326891" cy="118089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D67951A-EF57-2249-BF8C-82B339779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6353" y="2064367"/>
              <a:ext cx="513289" cy="513289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815F04-12B1-484A-9DAC-DFBE84D34AD8}"/>
              </a:ext>
            </a:extLst>
          </p:cNvPr>
          <p:cNvGrpSpPr/>
          <p:nvPr/>
        </p:nvGrpSpPr>
        <p:grpSpPr>
          <a:xfrm>
            <a:off x="1321314" y="1979983"/>
            <a:ext cx="785659" cy="882793"/>
            <a:chOff x="2191894" y="3537680"/>
            <a:chExt cx="1180892" cy="1326891"/>
          </a:xfrm>
        </p:grpSpPr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DEA61872-7336-7644-BF7E-8F43DD8D85F5}"/>
                </a:ext>
              </a:extLst>
            </p:cNvPr>
            <p:cNvSpPr/>
            <p:nvPr/>
          </p:nvSpPr>
          <p:spPr>
            <a:xfrm rot="5400000">
              <a:off x="2118894" y="3610680"/>
              <a:ext cx="1326891" cy="118089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1B1909F-2C87-024D-8ABB-E749EDB9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2516" y="3888159"/>
              <a:ext cx="655913" cy="655913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2C7D2E-32D2-A042-BD14-C4DDE3B9B171}"/>
              </a:ext>
            </a:extLst>
          </p:cNvPr>
          <p:cNvGrpSpPr/>
          <p:nvPr/>
        </p:nvGrpSpPr>
        <p:grpSpPr>
          <a:xfrm>
            <a:off x="5952757" y="1974172"/>
            <a:ext cx="785659" cy="882793"/>
            <a:chOff x="812799" y="3537679"/>
            <a:chExt cx="1180892" cy="1326891"/>
          </a:xfrm>
        </p:grpSpPr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55DBCFAA-5A4E-8A41-8815-C7AD1330EDBA}"/>
                </a:ext>
              </a:extLst>
            </p:cNvPr>
            <p:cNvSpPr/>
            <p:nvPr/>
          </p:nvSpPr>
          <p:spPr>
            <a:xfrm rot="5400000">
              <a:off x="739799" y="3610679"/>
              <a:ext cx="1326891" cy="118089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BBF962-BEF0-9945-ACB9-6B2B73085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80910" y="3848673"/>
              <a:ext cx="629675" cy="62967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F166C0-7586-6844-909D-C55991BE2A6B}"/>
              </a:ext>
            </a:extLst>
          </p:cNvPr>
          <p:cNvGrpSpPr/>
          <p:nvPr/>
        </p:nvGrpSpPr>
        <p:grpSpPr>
          <a:xfrm>
            <a:off x="10380645" y="1974171"/>
            <a:ext cx="785659" cy="882793"/>
            <a:chOff x="10380645" y="1974171"/>
            <a:chExt cx="785659" cy="882793"/>
          </a:xfrm>
        </p:grpSpPr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6198275-7EB3-E142-BDF6-EB1074D987FB}"/>
                </a:ext>
              </a:extLst>
            </p:cNvPr>
            <p:cNvSpPr/>
            <p:nvPr/>
          </p:nvSpPr>
          <p:spPr>
            <a:xfrm rot="5400000">
              <a:off x="10332078" y="2022738"/>
              <a:ext cx="882793" cy="785659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D18F4D-9A1C-9643-95C5-E65566B0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19691" y="2143685"/>
              <a:ext cx="495120" cy="495120"/>
            </a:xfrm>
            <a:prstGeom prst="rect">
              <a:avLst/>
            </a:prstGeom>
          </p:spPr>
        </p:pic>
      </p:grpSp>
      <p:sp>
        <p:nvSpPr>
          <p:cNvPr id="3" name="TextovéPole 2"/>
          <p:cNvSpPr txBox="1"/>
          <p:nvPr/>
        </p:nvSpPr>
        <p:spPr>
          <a:xfrm>
            <a:off x="1230837" y="3003692"/>
            <a:ext cx="91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zhruba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16507" y="3014123"/>
            <a:ext cx="87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588559" y="2987801"/>
            <a:ext cx="91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 kolem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10323848" y="2970924"/>
            <a:ext cx="106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přibližně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8226674" y="2987801"/>
            <a:ext cx="1002220" cy="34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téměř</a:t>
            </a:r>
            <a:endParaRPr lang="en-GB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5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22D1-6CB8-214A-B842-D4DC0DF3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podpoře z IROP je v plánu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71DAF-7352-BE45-BC04-13D36FB7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/>
              <a:t>IROP 2021-2027 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79579-2AFF-F04E-888C-AF158705058B}"/>
              </a:ext>
            </a:extLst>
          </p:cNvPr>
          <p:cNvSpPr txBox="1"/>
          <p:nvPr/>
        </p:nvSpPr>
        <p:spPr>
          <a:xfrm>
            <a:off x="904242" y="3270801"/>
            <a:ext cx="2349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450 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C2DEB-AEE2-6E42-840A-8E37102240F6}"/>
              </a:ext>
            </a:extLst>
          </p:cNvPr>
          <p:cNvSpPr txBox="1"/>
          <p:nvPr/>
        </p:nvSpPr>
        <p:spPr>
          <a:xfrm>
            <a:off x="835210" y="3855575"/>
            <a:ext cx="2495827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hektarů zelené infrastruktury ve veřejném prostranství měst a obcí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9497020" y="3003692"/>
            <a:ext cx="181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pro </a:t>
            </a:r>
            <a:r>
              <a:rPr lang="cs-CZ" sz="1600" b="1" dirty="0">
                <a:solidFill>
                  <a:schemeClr val="accent1"/>
                </a:solidFill>
              </a:rPr>
              <a:t>více než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200DCD-B8FD-924F-81A0-D86B16109C7A}"/>
              </a:ext>
            </a:extLst>
          </p:cNvPr>
          <p:cNvSpPr txBox="1"/>
          <p:nvPr/>
        </p:nvSpPr>
        <p:spPr>
          <a:xfrm>
            <a:off x="6390791" y="3278819"/>
            <a:ext cx="226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1 400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E4F55F-B612-0B41-9EB5-BBD0143864D3}"/>
              </a:ext>
            </a:extLst>
          </p:cNvPr>
          <p:cNvSpPr txBox="1"/>
          <p:nvPr/>
        </p:nvSpPr>
        <p:spPr>
          <a:xfrm>
            <a:off x="6420062" y="3794021"/>
            <a:ext cx="2477690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podpořených škol</a:t>
            </a:r>
            <a:br>
              <a:rPr lang="cs-CZ" sz="1600" dirty="0">
                <a:solidFill>
                  <a:srgbClr val="878787"/>
                </a:solidFill>
              </a:rPr>
            </a:br>
            <a:r>
              <a:rPr lang="cs-CZ" sz="1600" dirty="0">
                <a:solidFill>
                  <a:srgbClr val="878787"/>
                </a:solidFill>
              </a:rPr>
              <a:t> a vzdělávacích zařízení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EAEAFD-656D-E14A-80ED-7BA2BC34FA0E}"/>
              </a:ext>
            </a:extLst>
          </p:cNvPr>
          <p:cNvSpPr txBox="1"/>
          <p:nvPr/>
        </p:nvSpPr>
        <p:spPr>
          <a:xfrm>
            <a:off x="3922677" y="3313765"/>
            <a:ext cx="204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390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914621-5B75-864A-B88F-158A0F3B7379}"/>
              </a:ext>
            </a:extLst>
          </p:cNvPr>
          <p:cNvSpPr txBox="1"/>
          <p:nvPr/>
        </p:nvSpPr>
        <p:spPr>
          <a:xfrm>
            <a:off x="3820292" y="3887383"/>
            <a:ext cx="2252445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km rekonstruovaných, modernizovaných nebo nově vystavených silnic </a:t>
            </a:r>
            <a:br>
              <a:rPr lang="cs-CZ" sz="1600" dirty="0">
                <a:solidFill>
                  <a:srgbClr val="878787"/>
                </a:solidFill>
              </a:rPr>
            </a:br>
            <a:r>
              <a:rPr lang="cs-CZ" sz="1600" dirty="0">
                <a:solidFill>
                  <a:srgbClr val="878787"/>
                </a:solidFill>
              </a:rPr>
              <a:t>II. třídy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F5326F-A848-CF4A-AFAF-E043C5E83DE2}"/>
              </a:ext>
            </a:extLst>
          </p:cNvPr>
          <p:cNvSpPr txBox="1"/>
          <p:nvPr/>
        </p:nvSpPr>
        <p:spPr>
          <a:xfrm>
            <a:off x="9241913" y="3270801"/>
            <a:ext cx="187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5 000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D447D-EAFA-2A48-96A7-946DC5687071}"/>
              </a:ext>
            </a:extLst>
          </p:cNvPr>
          <p:cNvSpPr txBox="1"/>
          <p:nvPr/>
        </p:nvSpPr>
        <p:spPr>
          <a:xfrm>
            <a:off x="9060078" y="3855575"/>
            <a:ext cx="2252446" cy="1509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1600" dirty="0">
                <a:solidFill>
                  <a:srgbClr val="878787"/>
                </a:solidFill>
              </a:rPr>
              <a:t>osob v nouzi</a:t>
            </a:r>
            <a:br>
              <a:rPr lang="cs-CZ" sz="1600" dirty="0">
                <a:solidFill>
                  <a:srgbClr val="878787"/>
                </a:solidFill>
              </a:rPr>
            </a:br>
            <a:r>
              <a:rPr lang="cs-CZ" sz="1600" dirty="0">
                <a:solidFill>
                  <a:srgbClr val="878787"/>
                </a:solidFill>
              </a:rPr>
              <a:t>k dispozici sociální bydlení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800357-2D2D-9A49-9A6F-491A214EB263}"/>
              </a:ext>
            </a:extLst>
          </p:cNvPr>
          <p:cNvSpPr txBox="1"/>
          <p:nvPr/>
        </p:nvSpPr>
        <p:spPr>
          <a:xfrm>
            <a:off x="7157304" y="2975211"/>
            <a:ext cx="1175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kolem	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9E6D02-37D8-0B44-A363-87CE0BEB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625" y="2204884"/>
            <a:ext cx="450109" cy="450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ADE694-715A-D346-8DA6-9B8421A20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739" y="2132031"/>
            <a:ext cx="495120" cy="495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18274-8BFE-9A4A-80B5-6F6486ABA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041" y="2182378"/>
            <a:ext cx="495120" cy="4951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9C705D-590A-2044-915A-1CF1D33AAF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57017" y="2175643"/>
            <a:ext cx="450109" cy="450109"/>
          </a:xfrm>
          <a:prstGeom prst="rect">
            <a:avLst/>
          </a:prstGeom>
        </p:spPr>
      </p:pic>
      <p:grpSp>
        <p:nvGrpSpPr>
          <p:cNvPr id="22" name="Group 14">
            <a:extLst>
              <a:ext uri="{FF2B5EF4-FFF2-40B4-BE49-F238E27FC236}">
                <a16:creationId xmlns:a16="http://schemas.microsoft.com/office/drawing/2014/main" id="{A468591D-79AD-5344-AC8F-86E261893443}"/>
              </a:ext>
            </a:extLst>
          </p:cNvPr>
          <p:cNvGrpSpPr/>
          <p:nvPr/>
        </p:nvGrpSpPr>
        <p:grpSpPr>
          <a:xfrm>
            <a:off x="1689241" y="2018735"/>
            <a:ext cx="785659" cy="882793"/>
            <a:chOff x="3623772" y="1972213"/>
            <a:chExt cx="785659" cy="882793"/>
          </a:xfrm>
        </p:grpSpPr>
        <p:sp>
          <p:nvSpPr>
            <p:cNvPr id="24" name="Hexagon 42">
              <a:extLst>
                <a:ext uri="{FF2B5EF4-FFF2-40B4-BE49-F238E27FC236}">
                  <a16:creationId xmlns:a16="http://schemas.microsoft.com/office/drawing/2014/main" id="{C9A7D1C2-4F6F-C74F-8C29-82E3AC19A71F}"/>
                </a:ext>
              </a:extLst>
            </p:cNvPr>
            <p:cNvSpPr/>
            <p:nvPr/>
          </p:nvSpPr>
          <p:spPr>
            <a:xfrm rot="5400000">
              <a:off x="3575205" y="2020780"/>
              <a:ext cx="882793" cy="785659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13">
              <a:extLst>
                <a:ext uri="{FF2B5EF4-FFF2-40B4-BE49-F238E27FC236}">
                  <a16:creationId xmlns:a16="http://schemas.microsoft.com/office/drawing/2014/main" id="{233489FB-08C2-164E-A348-6B2BDE85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84917" y="2179083"/>
              <a:ext cx="457239" cy="457239"/>
            </a:xfrm>
            <a:prstGeom prst="rect">
              <a:avLst/>
            </a:prstGeom>
          </p:spPr>
        </p:pic>
      </p:grpSp>
      <p:sp>
        <p:nvSpPr>
          <p:cNvPr id="27" name="TextBox 29">
            <a:extLst>
              <a:ext uri="{FF2B5EF4-FFF2-40B4-BE49-F238E27FC236}">
                <a16:creationId xmlns:a16="http://schemas.microsoft.com/office/drawing/2014/main" id="{E6800357-2D2D-9A49-9A6F-491A214EB263}"/>
              </a:ext>
            </a:extLst>
          </p:cNvPr>
          <p:cNvSpPr txBox="1"/>
          <p:nvPr/>
        </p:nvSpPr>
        <p:spPr>
          <a:xfrm>
            <a:off x="1727022" y="3003692"/>
            <a:ext cx="76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přes</a:t>
            </a:r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931ED70-4E0C-694D-BA8F-1EFF926DDD4A}"/>
              </a:ext>
            </a:extLst>
          </p:cNvPr>
          <p:cNvGrpSpPr/>
          <p:nvPr/>
        </p:nvGrpSpPr>
        <p:grpSpPr>
          <a:xfrm>
            <a:off x="7210873" y="2012827"/>
            <a:ext cx="785659" cy="882793"/>
            <a:chOff x="7783229" y="1708881"/>
            <a:chExt cx="1180892" cy="1326891"/>
          </a:xfrm>
        </p:grpSpPr>
        <p:sp>
          <p:nvSpPr>
            <p:cNvPr id="32" name="Hexagon 32">
              <a:extLst>
                <a:ext uri="{FF2B5EF4-FFF2-40B4-BE49-F238E27FC236}">
                  <a16:creationId xmlns:a16="http://schemas.microsoft.com/office/drawing/2014/main" id="{C2596D96-C837-2B4C-ACD5-B1390BBFF3E6}"/>
                </a:ext>
              </a:extLst>
            </p:cNvPr>
            <p:cNvSpPr/>
            <p:nvPr/>
          </p:nvSpPr>
          <p:spPr>
            <a:xfrm rot="5400000">
              <a:off x="7710229" y="1781881"/>
              <a:ext cx="1326891" cy="118089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3">
              <a:extLst>
                <a:ext uri="{FF2B5EF4-FFF2-40B4-BE49-F238E27FC236}">
                  <a16:creationId xmlns:a16="http://schemas.microsoft.com/office/drawing/2014/main" id="{766EA7A0-2880-384D-90F7-A3AD8DDF4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22719" y="2090183"/>
              <a:ext cx="701909" cy="701910"/>
            </a:xfrm>
            <a:prstGeom prst="rect">
              <a:avLst/>
            </a:prstGeom>
          </p:spPr>
        </p:pic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57BB9A5A-FBDD-234F-9D2A-685132971D5A}"/>
              </a:ext>
            </a:extLst>
          </p:cNvPr>
          <p:cNvGrpSpPr/>
          <p:nvPr/>
        </p:nvGrpSpPr>
        <p:grpSpPr>
          <a:xfrm>
            <a:off x="4524850" y="2049741"/>
            <a:ext cx="785659" cy="882793"/>
            <a:chOff x="8217282" y="1974172"/>
            <a:chExt cx="785659" cy="882793"/>
          </a:xfrm>
        </p:grpSpPr>
        <p:sp>
          <p:nvSpPr>
            <p:cNvPr id="35" name="Hexagon 68">
              <a:extLst>
                <a:ext uri="{FF2B5EF4-FFF2-40B4-BE49-F238E27FC236}">
                  <a16:creationId xmlns:a16="http://schemas.microsoft.com/office/drawing/2014/main" id="{7B5FE94D-F100-974B-AC6C-7AC731598AE0}"/>
                </a:ext>
              </a:extLst>
            </p:cNvPr>
            <p:cNvSpPr/>
            <p:nvPr/>
          </p:nvSpPr>
          <p:spPr>
            <a:xfrm rot="5400000">
              <a:off x="8168715" y="2022739"/>
              <a:ext cx="882793" cy="785659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48">
              <a:extLst>
                <a:ext uri="{FF2B5EF4-FFF2-40B4-BE49-F238E27FC236}">
                  <a16:creationId xmlns:a16="http://schemas.microsoft.com/office/drawing/2014/main" id="{669E27D0-A0CD-3A44-94AF-9A2B67C4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96778" y="2174813"/>
              <a:ext cx="426665" cy="426665"/>
            </a:xfrm>
            <a:prstGeom prst="rect">
              <a:avLst/>
            </a:prstGeom>
          </p:spPr>
        </p:pic>
      </p:grpSp>
      <p:sp>
        <p:nvSpPr>
          <p:cNvPr id="37" name="TextBox 24">
            <a:extLst>
              <a:ext uri="{FF2B5EF4-FFF2-40B4-BE49-F238E27FC236}">
                <a16:creationId xmlns:a16="http://schemas.microsoft.com/office/drawing/2014/main" id="{CBBD29BD-8CB3-1C4B-AAC1-2E7E022751C0}"/>
              </a:ext>
            </a:extLst>
          </p:cNvPr>
          <p:cNvSpPr txBox="1"/>
          <p:nvPr/>
        </p:nvSpPr>
        <p:spPr>
          <a:xfrm>
            <a:off x="4506558" y="2975211"/>
            <a:ext cx="124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zhruba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grpSp>
        <p:nvGrpSpPr>
          <p:cNvPr id="39" name="Group 11">
            <a:extLst>
              <a:ext uri="{FF2B5EF4-FFF2-40B4-BE49-F238E27FC236}">
                <a16:creationId xmlns:a16="http://schemas.microsoft.com/office/drawing/2014/main" id="{35E34FBB-901B-2247-8946-8B00CF014423}"/>
              </a:ext>
            </a:extLst>
          </p:cNvPr>
          <p:cNvGrpSpPr/>
          <p:nvPr/>
        </p:nvGrpSpPr>
        <p:grpSpPr>
          <a:xfrm>
            <a:off x="9805049" y="2033868"/>
            <a:ext cx="785659" cy="882793"/>
            <a:chOff x="10380645" y="1974171"/>
            <a:chExt cx="785659" cy="882793"/>
          </a:xfrm>
        </p:grpSpPr>
        <p:sp>
          <p:nvSpPr>
            <p:cNvPr id="40" name="Hexagon 65">
              <a:extLst>
                <a:ext uri="{FF2B5EF4-FFF2-40B4-BE49-F238E27FC236}">
                  <a16:creationId xmlns:a16="http://schemas.microsoft.com/office/drawing/2014/main" id="{B6198275-7EB3-E142-BDF6-EB1074D987FB}"/>
                </a:ext>
              </a:extLst>
            </p:cNvPr>
            <p:cNvSpPr/>
            <p:nvPr/>
          </p:nvSpPr>
          <p:spPr>
            <a:xfrm rot="5400000">
              <a:off x="10332078" y="2022738"/>
              <a:ext cx="882793" cy="785659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8">
              <a:extLst>
                <a:ext uri="{FF2B5EF4-FFF2-40B4-BE49-F238E27FC236}">
                  <a16:creationId xmlns:a16="http://schemas.microsoft.com/office/drawing/2014/main" id="{F355F2B6-D97E-2440-B1FE-EA0FDAF9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69659" y="2194625"/>
              <a:ext cx="445514" cy="445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2146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4193"/>
      </a:accent1>
      <a:accent2>
        <a:srgbClr val="4769A8"/>
      </a:accent2>
      <a:accent3>
        <a:srgbClr val="7590BF"/>
      </a:accent3>
      <a:accent4>
        <a:srgbClr val="A3B3D2"/>
      </a:accent4>
      <a:accent5>
        <a:srgbClr val="D1DAEB"/>
      </a:accent5>
      <a:accent6>
        <a:srgbClr val="E8ECF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588</Words>
  <Application>Microsoft Office PowerPoint</Application>
  <PresentationFormat>Širokoúhlá obrazovka</PresentationFormat>
  <Paragraphs>139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Office</vt:lpstr>
      <vt:lpstr>IROP 2021-2027 STARTUJE</vt:lpstr>
      <vt:lpstr>IROP se představuje</vt:lpstr>
      <vt:lpstr>IROP se představuje</vt:lpstr>
      <vt:lpstr>IROP se představuje</vt:lpstr>
      <vt:lpstr>IROP se představuje</vt:lpstr>
      <vt:lpstr>IROP se představuje</vt:lpstr>
      <vt:lpstr>CO PŘINESE IROP 2021-2027</vt:lpstr>
      <vt:lpstr>Díky podpoře z IROP je v plánu</vt:lpstr>
      <vt:lpstr>Díky podpoře z IROP je v plánu</vt:lpstr>
      <vt:lpstr>Díky podpoře z IROP je v plánu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Hanuš</dc:creator>
  <cp:lastModifiedBy>Frček Vilém</cp:lastModifiedBy>
  <cp:revision>111</cp:revision>
  <dcterms:created xsi:type="dcterms:W3CDTF">2021-07-30T07:07:43Z</dcterms:created>
  <dcterms:modified xsi:type="dcterms:W3CDTF">2022-08-05T04:43:57Z</dcterms:modified>
</cp:coreProperties>
</file>