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9"/>
  </p:notesMasterIdLst>
  <p:handoutMasterIdLst>
    <p:handoutMasterId r:id="rId20"/>
  </p:handoutMasterIdLst>
  <p:sldIdLst>
    <p:sldId id="319" r:id="rId2"/>
    <p:sldId id="336" r:id="rId3"/>
    <p:sldId id="337" r:id="rId4"/>
    <p:sldId id="350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34" r:id="rId17"/>
    <p:sldId id="349" r:id="rId1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36"/>
            <p14:sldId id="337"/>
            <p14:sldId id="350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34"/>
            <p14:sldId id="349"/>
          </p14:sldIdLst>
        </p14:section>
        <p14:section name="Oddíl bez názvu" id="{3BDD611E-5107-4B6A-B03C-C811960EC6A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73" autoAdjust="0"/>
    <p:restoredTop sz="99698" autoAdjust="0"/>
  </p:normalViewPr>
  <p:slideViewPr>
    <p:cSldViewPr>
      <p:cViewPr varScale="1">
        <p:scale>
          <a:sx n="67" d="100"/>
          <a:sy n="67" d="100"/>
        </p:scale>
        <p:origin x="90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1002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15.11.2018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15.11.2018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622F4-0310-4020-8609-6918C4562869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97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15.11.2018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96B4-5963-4A8C-98BB-BE823D5AEBF9}" type="datetime1">
              <a:rPr lang="cs-CZ"/>
              <a:pPr>
                <a:defRPr/>
              </a:pPr>
              <a:t>15.11.2018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874A-FDC9-495A-A92F-77661319D9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  <p:sldLayoutId id="2147483683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publications/regional-development-and-cohesion_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 bwMode="auto">
          <a:xfrm>
            <a:off x="971600" y="1700808"/>
            <a:ext cx="7715250" cy="18001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4000" dirty="0" smtClean="0">
                <a:latin typeface="Arial" charset="0"/>
                <a:cs typeface="Arial" charset="0"/>
              </a:rPr>
              <a:t>Programy evropské územní  spolupráce 2021+</a:t>
            </a:r>
          </a:p>
        </p:txBody>
      </p:sp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Další navrhované změny 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možnost přesunů financí mezi prioritními osami do 5 % (resp. do 3 % na úrovni programu)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zrušen limit pro výdaje vynaložené mimo programové území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programování 5 + 2 roky – alokování prostředků nejprve na 5 let a po provedené revizi rozhodnutí o alokování zbývajících peněz</a:t>
            </a:r>
          </a:p>
          <a:p>
            <a:pPr marL="3429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56947377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Další navrhované změny II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3429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způsobilost výdajů:</a:t>
            </a:r>
          </a:p>
          <a:p>
            <a:pPr marL="857250" lvl="2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MV bude moci schvalovat jen dodatečná pravidla způsobilosti nad rámec nařízení</a:t>
            </a:r>
          </a:p>
          <a:p>
            <a:pPr marL="857250" lvl="2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zavedení </a:t>
            </a:r>
            <a:r>
              <a:rPr lang="cs-CZ" sz="2600" dirty="0"/>
              <a:t>paušálu na cestovné a ubytování ve výši 15 % ostatních přímých nákladů </a:t>
            </a:r>
            <a:endParaRPr lang="cs-CZ" sz="2600" dirty="0" smtClean="0"/>
          </a:p>
          <a:p>
            <a:pPr marL="857250" lvl="2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doplněna nová kategorie výdajů – infrastruktura a stavební práce</a:t>
            </a:r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08515025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Další navrhované změny III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řízení programu: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centralizace prvostupňové kontroly pod řídící orgán – již ne národní kontroloři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certifikační orgán nahrazen subjektem vykonávajícím auditní funkci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zjednodušení v oblasti auditů – auditované projekty nevybírány za každý program, ale za všechny programy </a:t>
            </a:r>
            <a:r>
              <a:rPr lang="cs-CZ" sz="2600" dirty="0" err="1" smtClean="0"/>
              <a:t>Interreg</a:t>
            </a:r>
            <a:r>
              <a:rPr lang="cs-CZ" sz="2600" dirty="0" smtClean="0"/>
              <a:t> dohromady</a:t>
            </a:r>
          </a:p>
          <a:p>
            <a:pPr marL="857250" lvl="2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600" dirty="0" smtClean="0"/>
              <a:t>proplácení technické pomoci formou paušálu</a:t>
            </a:r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53320365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</p:spPr>
        <p:txBody>
          <a:bodyPr anchor="t">
            <a:normAutofit/>
          </a:bodyPr>
          <a:lstStyle/>
          <a:p>
            <a:pPr algn="ctr">
              <a:spcAft>
                <a:spcPts val="0"/>
              </a:spcAft>
            </a:pPr>
            <a:r>
              <a:rPr lang="cs-CZ" sz="5400" dirty="0" smtClean="0"/>
              <a:t>Další postup a časový harmonogram</a:t>
            </a:r>
            <a:endParaRPr lang="cs-CZ" sz="5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5698965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Rámcová pozice ČR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MMR ve spolupráci s dalšími dotčenými resorty připravilo rámcové pozice pro vyjednávání nařízení v Radě EU</a:t>
            </a:r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součástí i rámcová pozice k nařízení pro </a:t>
            </a:r>
            <a:r>
              <a:rPr lang="cs-CZ" sz="3000" dirty="0" err="1" smtClean="0"/>
              <a:t>Interreg</a:t>
            </a:r>
            <a:endParaRPr lang="cs-CZ" sz="3000" dirty="0" smtClean="0"/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rámcové pozice schváleny vládním Výborem pro EU 4. 9. 2018. </a:t>
            </a: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719106859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476672"/>
            <a:ext cx="6120680" cy="913304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Harmonogram vyjednávání na evropské úrovni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nařízení schvaluje Rada EU (členské státy) a Evropský parlament (EP)</a:t>
            </a:r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000" dirty="0" smtClean="0"/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cílem je schválit nařízení v květnu 2019 před volbami do </a:t>
            </a:r>
            <a:r>
              <a:rPr lang="cs-CZ" sz="3000" dirty="0" smtClean="0"/>
              <a:t>EP</a:t>
            </a:r>
          </a:p>
          <a:p>
            <a:pPr marL="0" lvl="1" indent="0">
              <a:spcAft>
                <a:spcPts val="0"/>
              </a:spcAft>
            </a:pPr>
            <a:r>
              <a:rPr lang="cs-CZ" sz="3000" dirty="0" smtClean="0"/>
              <a:t> </a:t>
            </a:r>
            <a:endParaRPr lang="cs-CZ" sz="3000" dirty="0" smtClean="0"/>
          </a:p>
          <a:p>
            <a:pPr marL="742950" lvl="2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14872221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483768" y="621506"/>
            <a:ext cx="6480720" cy="503238"/>
          </a:xfrm>
        </p:spPr>
        <p:txBody>
          <a:bodyPr/>
          <a:lstStyle/>
          <a:p>
            <a:pPr algn="ctr"/>
            <a:r>
              <a:rPr lang="cs-CZ" altLang="cs-CZ" sz="2000" dirty="0" smtClean="0">
                <a:latin typeface="Arial" charset="0"/>
                <a:cs typeface="Arial" charset="0"/>
              </a:rPr>
              <a:t>Programy Evropské územní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spolupráce 2014 - 2020  </a:t>
            </a:r>
            <a:r>
              <a:rPr lang="cs-CZ" altLang="cs-CZ" sz="2300" dirty="0" smtClean="0">
                <a:latin typeface="Arial" charset="0"/>
                <a:cs typeface="Arial" charset="0"/>
              </a:rPr>
              <a:t/>
            </a:r>
            <a:br>
              <a:rPr lang="cs-CZ" altLang="cs-CZ" sz="2300" dirty="0" smtClean="0">
                <a:latin typeface="Arial" charset="0"/>
                <a:cs typeface="Arial" charset="0"/>
              </a:rPr>
            </a:br>
            <a:endParaRPr lang="cs-CZ" altLang="cs-CZ" sz="2300" i="1" dirty="0" smtClean="0">
              <a:latin typeface="Arial" charset="0"/>
              <a:cs typeface="Arial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051720" y="1196752"/>
            <a:ext cx="5256584" cy="100811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2:</a:t>
            </a:r>
          </a:p>
          <a:p>
            <a:pPr algn="ctr"/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Evropská územní spolupráce</a:t>
            </a: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České republice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/>
          </p:nvPr>
        </p:nvGraphicFramePr>
        <p:xfrm>
          <a:off x="393121" y="2564904"/>
          <a:ext cx="2450687" cy="396043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50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007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Programy přeshraniční spolupráce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ČR – Polsko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€ 226,2 mil.  </a:t>
                      </a:r>
                      <a:endParaRPr lang="cs-CZ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 – ČR</a:t>
                      </a:r>
                    </a:p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€ 97,8 mil.  </a:t>
                      </a:r>
                      <a:endParaRPr lang="cs-C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Bavorsko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ČR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€ 103,4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Sasko – ČR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€ 157,9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 – ČR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€ 90,1 mil.  </a:t>
                      </a:r>
                      <a:endParaRPr lang="cs-CZ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14415"/>
              </p:ext>
            </p:extLst>
          </p:nvPr>
        </p:nvGraphicFramePr>
        <p:xfrm>
          <a:off x="3203848" y="2564904"/>
          <a:ext cx="2568249" cy="205002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6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Programy nadnárodní spolupráce</a:t>
                      </a:r>
                      <a:endParaRPr lang="cs-CZ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26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€ 246,6 mil.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43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DANUBE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€ 221,9 mil. 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051192"/>
              </p:ext>
            </p:extLst>
          </p:nvPr>
        </p:nvGraphicFramePr>
        <p:xfrm>
          <a:off x="6084168" y="2576907"/>
          <a:ext cx="2666711" cy="34432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66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0073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Programy meziregionální spolupráce</a:t>
                      </a:r>
                      <a:endParaRPr lang="cs-CZ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INTERREG </a:t>
                      </a:r>
                      <a:r>
                        <a:rPr lang="cs-CZ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</a:t>
                      </a:r>
                      <a:endParaRPr lang="cs-CZ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€ 359,3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ESPON 2020</a:t>
                      </a:r>
                    </a:p>
                    <a:p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€ 41.4 mil.  </a:t>
                      </a:r>
                      <a:endParaRPr lang="cs-C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INTERACT III</a:t>
                      </a:r>
                      <a:endParaRPr lang="cs-CZ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€ 39.4 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URBACT </a:t>
                      </a:r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        </a:t>
                      </a: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??</a:t>
                      </a:r>
                      <a:endParaRPr lang="cs-CZ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€ 74,3</a:t>
                      </a:r>
                      <a:r>
                        <a:rPr lang="cs-CZ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89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idx="1"/>
          </p:nvPr>
        </p:nvSpPr>
        <p:spPr>
          <a:xfrm>
            <a:off x="467544" y="2426387"/>
            <a:ext cx="8291264" cy="430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+mj-lt"/>
              </a:rPr>
              <a:t>Pavel </a:t>
            </a:r>
            <a:r>
              <a:rPr lang="cs-CZ" altLang="cs-CZ" sz="2000" b="1" dirty="0" smtClean="0">
                <a:latin typeface="+mj-lt"/>
              </a:rPr>
              <a:t>Lukeš</a:t>
            </a: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1800" dirty="0"/>
              <a:t>Ministerstvo pro místní rozvoj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1800" dirty="0"/>
              <a:t>51, Odbor Evropské územní spolupráce.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1800" dirty="0"/>
              <a:t>Staroměstské nám. 6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1800" dirty="0"/>
              <a:t>110 15 </a:t>
            </a:r>
            <a:r>
              <a:rPr lang="cs-CZ" altLang="cs-CZ" sz="1800" dirty="0" smtClean="0"/>
              <a:t>Praha</a:t>
            </a:r>
            <a:endParaRPr lang="cs-CZ" altLang="cs-CZ" sz="1800" dirty="0"/>
          </a:p>
          <a:p>
            <a:r>
              <a:rPr lang="cs-CZ" sz="1800" dirty="0"/>
              <a:t>kancelář: Letenská 119/3</a:t>
            </a:r>
          </a:p>
          <a:p>
            <a:r>
              <a:rPr lang="cs-CZ" sz="1800" dirty="0"/>
              <a:t>tel: +420 224 862 </a:t>
            </a:r>
            <a:r>
              <a:rPr lang="cs-CZ" sz="1800" dirty="0"/>
              <a:t>331</a:t>
            </a:r>
            <a:endParaRPr lang="cs-CZ" sz="1800" dirty="0"/>
          </a:p>
          <a:p>
            <a:r>
              <a:rPr lang="cs-CZ" sz="1800" dirty="0"/>
              <a:t>mob: +420 731 628 </a:t>
            </a:r>
            <a:r>
              <a:rPr lang="cs-CZ" sz="1800" dirty="0"/>
              <a:t>149</a:t>
            </a:r>
            <a:endParaRPr lang="cs-CZ" sz="1800" dirty="0"/>
          </a:p>
          <a:p>
            <a:r>
              <a:rPr lang="cs-CZ" sz="1800" dirty="0"/>
              <a:t>e-mail: </a:t>
            </a:r>
            <a:r>
              <a:rPr lang="cs-CZ" sz="1600" dirty="0" smtClean="0">
                <a:solidFill>
                  <a:srgbClr val="1F497D"/>
                </a:solidFill>
                <a:latin typeface="+mj-lt"/>
                <a:hlinkClick r:id="rId2"/>
              </a:rPr>
              <a:t>lukpav@mmr.cz</a:t>
            </a:r>
            <a:r>
              <a:rPr lang="cs-CZ" sz="1600" dirty="0" smtClean="0">
                <a:solidFill>
                  <a:srgbClr val="1F497D"/>
                </a:solidFill>
                <a:latin typeface="+mj-lt"/>
              </a:rPr>
              <a:t> </a:t>
            </a:r>
            <a:endParaRPr lang="cs-CZ" sz="1600" dirty="0">
              <a:solidFill>
                <a:srgbClr val="1F497D"/>
              </a:solidFill>
              <a:latin typeface="+mj-lt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en-US" sz="22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51720" y="126876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Děkuji za pozornost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89142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/>
              <a:t>29. května 2018 – návrhy nařízení pro období 2021+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300" dirty="0"/>
              <a:t>jedná se o soubor více nařízení, pro Evropskou územní spolupráci podstatná 3: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dirty="0"/>
              <a:t>Nařízení o společných ustanoveních (tzv. obecné nařízení)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dirty="0"/>
              <a:t>Nařízení o Evropském fondu pro regionální rozvoj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300" b="1" dirty="0"/>
              <a:t>Nařízení o zvláštních ustanoveních týkajících se cíle Evropská územní spolupráce (</a:t>
            </a:r>
            <a:r>
              <a:rPr lang="cs-CZ" sz="2300" b="1" dirty="0" err="1"/>
              <a:t>Interreg</a:t>
            </a:r>
            <a:r>
              <a:rPr lang="cs-CZ" sz="2300" b="1" dirty="0"/>
              <a:t>)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300" dirty="0"/>
              <a:t>nařízení dostupná na této adrese: </a:t>
            </a:r>
            <a:r>
              <a:rPr lang="cs-CZ" sz="2300" dirty="0">
                <a:hlinkClick r:id="rId2"/>
              </a:rPr>
              <a:t>https://ec.europa.eu/commission/publications/regional-development-and-cohesion_cs</a:t>
            </a:r>
            <a:r>
              <a:rPr lang="cs-CZ" sz="2300" dirty="0"/>
              <a:t> 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59832" y="620688"/>
            <a:ext cx="4608512" cy="504056"/>
          </a:xfrm>
        </p:spPr>
        <p:txBody>
          <a:bodyPr/>
          <a:lstStyle/>
          <a:p>
            <a:r>
              <a:rPr lang="cs-CZ" dirty="0" smtClean="0"/>
              <a:t>Návrhy legislativy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65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680520"/>
          </a:xfrm>
        </p:spPr>
        <p:txBody>
          <a:bodyPr anchor="t">
            <a:normAutofit/>
          </a:bodyPr>
          <a:lstStyle/>
          <a:p>
            <a:r>
              <a:rPr lang="cs-CZ" sz="1800" dirty="0" smtClean="0"/>
              <a:t>Celková navržená alokace: 8,43 mld. EUR (2014-2020 – 8,948 mld. Eur)</a:t>
            </a:r>
          </a:p>
          <a:p>
            <a:pPr marL="457200" indent="-457200">
              <a:buAutoNum type="arabicPeriod"/>
            </a:pPr>
            <a:r>
              <a:rPr lang="cs-CZ" sz="1800" b="1" dirty="0" smtClean="0"/>
              <a:t>Přeshraniční</a:t>
            </a:r>
            <a:r>
              <a:rPr lang="cs-CZ" sz="1800" dirty="0" smtClean="0"/>
              <a:t> – příhraniční regiony s pevnou hranicí – 4,44 mld. Eur (6,6)</a:t>
            </a:r>
          </a:p>
          <a:p>
            <a:pPr marL="457200" indent="-457200">
              <a:buAutoNum type="arabicPeriod"/>
            </a:pPr>
            <a:r>
              <a:rPr lang="cs-CZ" sz="1800" b="1" dirty="0" smtClean="0"/>
              <a:t>Nadnárodní</a:t>
            </a:r>
            <a:r>
              <a:rPr lang="cs-CZ" sz="1800" dirty="0" smtClean="0"/>
              <a:t> – 2A - nadnárodní programy 2,649 mld. Eur (1,8)			</a:t>
            </a:r>
            <a:r>
              <a:rPr lang="cs-CZ" sz="1800" dirty="0"/>
              <a:t>	</a:t>
            </a:r>
            <a:r>
              <a:rPr lang="cs-CZ" sz="1800" dirty="0" smtClean="0"/>
              <a:t> 2B - přímořská spolupráce (nově)</a:t>
            </a:r>
          </a:p>
          <a:p>
            <a:pPr marL="457200" indent="-457200">
              <a:buAutoNum type="arabicPeriod"/>
            </a:pPr>
            <a:r>
              <a:rPr lang="cs-CZ" sz="1800" b="1" dirty="0" smtClean="0"/>
              <a:t>Nejvzdálenější regiony </a:t>
            </a:r>
            <a:r>
              <a:rPr lang="cs-CZ" sz="1800" dirty="0" smtClean="0"/>
              <a:t>– 0,27 mld. Eur (nově)</a:t>
            </a:r>
          </a:p>
          <a:p>
            <a:pPr marL="457200" indent="-457200">
              <a:buAutoNum type="arabicPeriod"/>
            </a:pPr>
            <a:r>
              <a:rPr lang="cs-CZ" sz="1800" b="1" dirty="0" smtClean="0"/>
              <a:t>Meziregionální spolupráce </a:t>
            </a:r>
            <a:r>
              <a:rPr lang="cs-CZ" sz="1800" dirty="0" smtClean="0"/>
              <a:t>– </a:t>
            </a:r>
            <a:r>
              <a:rPr lang="cs-CZ" sz="1800" dirty="0" err="1" smtClean="0"/>
              <a:t>Interact</a:t>
            </a:r>
            <a:r>
              <a:rPr lang="cs-CZ" sz="1800" dirty="0" smtClean="0"/>
              <a:t>, ESPON, </a:t>
            </a:r>
            <a:r>
              <a:rPr lang="cs-CZ" sz="1800" strike="sngStrike" dirty="0" err="1" smtClean="0"/>
              <a:t>Interreg</a:t>
            </a:r>
            <a:r>
              <a:rPr lang="cs-CZ" sz="1800" strike="sngStrike" dirty="0" smtClean="0"/>
              <a:t> </a:t>
            </a:r>
            <a:r>
              <a:rPr lang="cs-CZ" sz="1800" strike="sngStrike" dirty="0" err="1" smtClean="0"/>
              <a:t>Europe</a:t>
            </a:r>
            <a:r>
              <a:rPr lang="cs-CZ" sz="1800" strike="sngStrike" dirty="0" smtClean="0"/>
              <a:t>, URBACT </a:t>
            </a:r>
            <a:r>
              <a:rPr lang="cs-CZ" sz="1800" dirty="0" smtClean="0"/>
              <a:t>– 0,1 mld. Eur (0,5)</a:t>
            </a:r>
          </a:p>
          <a:p>
            <a:pPr marL="457200" indent="-457200">
              <a:buAutoNum type="arabicPeriod"/>
            </a:pPr>
            <a:r>
              <a:rPr lang="cs-CZ" sz="1800" b="1" dirty="0" smtClean="0"/>
              <a:t>Meziregionální inovativní investice </a:t>
            </a:r>
            <a:r>
              <a:rPr lang="cs-CZ" sz="1800" dirty="0" smtClean="0"/>
              <a:t>– 0,97 mld. Eur (nově) </a:t>
            </a:r>
          </a:p>
          <a:p>
            <a:r>
              <a:rPr lang="cs-CZ" sz="1800" dirty="0" smtClean="0"/>
              <a:t>ČS může přesunout až 15% své alokace na složky 1, 2 a 3 mezi těmito složkami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184576" cy="504056"/>
          </a:xfrm>
        </p:spPr>
        <p:txBody>
          <a:bodyPr/>
          <a:lstStyle/>
          <a:p>
            <a:r>
              <a:rPr lang="cs-CZ" dirty="0" smtClean="0"/>
              <a:t>Alokace a složky </a:t>
            </a:r>
            <a:r>
              <a:rPr lang="cs-CZ" dirty="0" err="1" smtClean="0"/>
              <a:t>Interreg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40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680520"/>
          </a:xfrm>
        </p:spPr>
        <p:txBody>
          <a:bodyPr anchor="t">
            <a:normAutofit/>
          </a:bodyPr>
          <a:lstStyle/>
          <a:p>
            <a:r>
              <a:rPr lang="cs-CZ" sz="1800" b="1" dirty="0" smtClean="0"/>
              <a:t>Meziregionální </a:t>
            </a:r>
            <a:r>
              <a:rPr lang="cs-CZ" sz="1800" b="1" dirty="0" smtClean="0"/>
              <a:t>inovativní investice </a:t>
            </a:r>
            <a:r>
              <a:rPr lang="cs-CZ" sz="1800" dirty="0" smtClean="0"/>
              <a:t>– 0,97 mld. Eur </a:t>
            </a:r>
            <a:r>
              <a:rPr lang="cs-CZ" sz="1800" dirty="0" smtClean="0"/>
              <a:t>(11,7% z alokace </a:t>
            </a:r>
            <a:r>
              <a:rPr lang="cs-CZ" sz="1800" dirty="0" err="1" smtClean="0"/>
              <a:t>Interreg</a:t>
            </a:r>
            <a:r>
              <a:rPr lang="cs-CZ" sz="1800" dirty="0" smtClean="0"/>
              <a:t>)</a:t>
            </a:r>
          </a:p>
          <a:p>
            <a:pPr marL="285750" indent="-285750">
              <a:buFontTx/>
              <a:buChar char="-"/>
            </a:pPr>
            <a:endParaRPr lang="cs-CZ" sz="1800" dirty="0" smtClean="0"/>
          </a:p>
          <a:p>
            <a:pPr marL="285750" indent="-285750">
              <a:buFontTx/>
              <a:buChar char="-"/>
            </a:pPr>
            <a:endParaRPr lang="cs-CZ" sz="1800"/>
          </a:p>
          <a:p>
            <a:pPr marL="285750" indent="-285750">
              <a:buFontTx/>
              <a:buChar char="-"/>
            </a:pPr>
            <a:r>
              <a:rPr lang="cs-CZ" sz="1800" smtClean="0"/>
              <a:t>Ne/přímé </a:t>
            </a:r>
            <a:r>
              <a:rPr lang="cs-CZ" sz="1800" dirty="0" smtClean="0"/>
              <a:t>řízení EK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Zaměření na budování hodnotových řetězců v oblasti strategií RIS3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Podpora „</a:t>
            </a:r>
            <a:r>
              <a:rPr lang="cs-CZ" sz="1800" dirty="0" err="1" smtClean="0"/>
              <a:t>close</a:t>
            </a:r>
            <a:r>
              <a:rPr lang="cs-CZ" sz="1800" dirty="0" smtClean="0"/>
              <a:t>-to-market“ investic do inovativních produktů a služeb</a:t>
            </a:r>
          </a:p>
          <a:p>
            <a:pPr marL="285750" indent="-285750">
              <a:buFontTx/>
              <a:buChar char="-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184576" cy="504056"/>
          </a:xfrm>
        </p:spPr>
        <p:txBody>
          <a:bodyPr/>
          <a:lstStyle/>
          <a:p>
            <a:r>
              <a:rPr lang="cs-CZ" dirty="0" smtClean="0"/>
              <a:t>Komponenta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33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680520"/>
          </a:xfrm>
        </p:spPr>
        <p:txBody>
          <a:bodyPr anchor="t">
            <a:normAutofit/>
          </a:bodyPr>
          <a:lstStyle/>
          <a:p>
            <a:r>
              <a:rPr lang="cs-CZ" sz="2000" dirty="0" smtClean="0"/>
              <a:t>Míra spolufinancování na úrovni programu je </a:t>
            </a:r>
            <a:r>
              <a:rPr lang="cs-CZ" sz="2000" b="1" dirty="0" smtClean="0"/>
              <a:t>max. 70% </a:t>
            </a:r>
            <a:r>
              <a:rPr lang="cs-CZ" sz="2000" dirty="0" smtClean="0"/>
              <a:t>(85%)</a:t>
            </a:r>
          </a:p>
          <a:p>
            <a:endParaRPr lang="cs-CZ" sz="2000" dirty="0" smtClean="0"/>
          </a:p>
          <a:p>
            <a:r>
              <a:rPr lang="cs-CZ" sz="2000" dirty="0" smtClean="0"/>
              <a:t>Pro programy přeshraniční spolupráce jsou způsobilé všechny regiony </a:t>
            </a:r>
            <a:r>
              <a:rPr lang="cs-CZ" sz="2000" b="1" dirty="0" smtClean="0"/>
              <a:t>úrovně NUTS III </a:t>
            </a:r>
            <a:r>
              <a:rPr lang="cs-CZ" sz="2000" dirty="0" smtClean="0"/>
              <a:t>podél pozemních hranic</a:t>
            </a:r>
          </a:p>
          <a:p>
            <a:endParaRPr lang="cs-CZ" sz="2000" dirty="0"/>
          </a:p>
          <a:p>
            <a:r>
              <a:rPr lang="cs-CZ" sz="2000" dirty="0" smtClean="0"/>
              <a:t>Pro programy nadnárodní a mořské spolupráce jsou způsobilé regiony </a:t>
            </a:r>
            <a:r>
              <a:rPr lang="cs-CZ" sz="2000" b="1" dirty="0" smtClean="0"/>
              <a:t>úrovně NUTS II </a:t>
            </a:r>
            <a:r>
              <a:rPr lang="cs-CZ" sz="2000" dirty="0" smtClean="0"/>
              <a:t>pokrývající souvislé funkční oblasti s přihlédnutím k </a:t>
            </a:r>
            <a:r>
              <a:rPr lang="cs-CZ" sz="2000" dirty="0" err="1" smtClean="0"/>
              <a:t>makroregionálním</a:t>
            </a:r>
            <a:r>
              <a:rPr lang="cs-CZ" sz="2000" dirty="0" smtClean="0"/>
              <a:t> a mořským strategiím</a:t>
            </a:r>
          </a:p>
          <a:p>
            <a:r>
              <a:rPr lang="cs-CZ" sz="2000" dirty="0" smtClean="0"/>
              <a:t>Alokace pro ČR pro programy přeshraniční spolupráce </a:t>
            </a:r>
            <a:r>
              <a:rPr lang="cs-CZ" sz="2000" b="1" dirty="0" smtClean="0"/>
              <a:t>279 mil. Eur </a:t>
            </a:r>
            <a:r>
              <a:rPr lang="cs-CZ" sz="2000" dirty="0" smtClean="0"/>
              <a:t>(297 mil. Eur)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10136" y="548680"/>
            <a:ext cx="5976664" cy="504056"/>
          </a:xfrm>
        </p:spPr>
        <p:txBody>
          <a:bodyPr/>
          <a:lstStyle/>
          <a:p>
            <a:r>
              <a:rPr lang="cs-CZ" dirty="0" smtClean="0"/>
              <a:t>Spolufinancování a geografie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7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89654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cs-CZ" dirty="0"/>
              <a:t>Nově jen 5 cílů politiky:</a:t>
            </a:r>
          </a:p>
          <a:p>
            <a:pPr marL="1171575" indent="-457200">
              <a:spcAft>
                <a:spcPts val="0"/>
              </a:spcAft>
              <a:buFont typeface="+mj-lt"/>
              <a:buAutoNum type="arabicPeriod"/>
            </a:pPr>
            <a:r>
              <a:rPr lang="cs-CZ" b="1" dirty="0"/>
              <a:t>Inteligentnější Evropa</a:t>
            </a:r>
            <a:r>
              <a:rPr lang="cs-CZ" dirty="0"/>
              <a:t> – výzkum a inovace, posílení konkurenceschopnosti malých a středních podniků, inteligentní specializace</a:t>
            </a:r>
          </a:p>
          <a:p>
            <a:pPr marL="1171575" indent="-457200">
              <a:spcAft>
                <a:spcPts val="0"/>
              </a:spcAft>
              <a:buFont typeface="+mj-lt"/>
              <a:buAutoNum type="arabicPeriod"/>
            </a:pPr>
            <a:r>
              <a:rPr lang="cs-CZ" b="1" dirty="0"/>
              <a:t>Zelenější, nízkouhlíková Evropa</a:t>
            </a:r>
            <a:r>
              <a:rPr lang="cs-CZ" dirty="0"/>
              <a:t> – energetická účinnost, obnovitelné zdroje energie, přizpůsobení změnám klimatu a prevence rizik, hospodaření s vodou, biologická rozmanitost </a:t>
            </a:r>
          </a:p>
          <a:p>
            <a:pPr marL="1171575" indent="-457200">
              <a:spcAft>
                <a:spcPts val="0"/>
              </a:spcAft>
              <a:buFont typeface="+mj-lt"/>
              <a:buAutoNum type="arabicPeriod"/>
            </a:pPr>
            <a:r>
              <a:rPr lang="cs-CZ" b="1" dirty="0"/>
              <a:t>Propojenější Evropa </a:t>
            </a:r>
            <a:r>
              <a:rPr lang="cs-CZ" dirty="0"/>
              <a:t>– digitální propojení, rozvoj TEN-T sítí, rozvoj celostátní, regionální, místní a přeshraniční mobility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338163" cy="504056"/>
          </a:xfrm>
        </p:spPr>
        <p:txBody>
          <a:bodyPr/>
          <a:lstStyle/>
          <a:p>
            <a:r>
              <a:rPr lang="cs-CZ" dirty="0" smtClean="0"/>
              <a:t>Tematická koncentrace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94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2568"/>
          </a:xfrm>
        </p:spPr>
        <p:txBody>
          <a:bodyPr>
            <a:normAutofit/>
          </a:bodyPr>
          <a:lstStyle/>
          <a:p>
            <a:pPr marL="1228725" indent="-514350">
              <a:spcAft>
                <a:spcPts val="0"/>
              </a:spcAft>
              <a:buFont typeface="+mj-lt"/>
              <a:buAutoNum type="arabicPeriod" startAt="4"/>
            </a:pPr>
            <a:r>
              <a:rPr lang="cs-CZ" b="1" dirty="0"/>
              <a:t>Sociálnější Evropa</a:t>
            </a:r>
            <a:r>
              <a:rPr lang="cs-CZ" dirty="0"/>
              <a:t> – rozvoj sociálních inovací a infrastruktury, rozvoj infrastruktury pro vzdělávání, posílení sociálně-ekonomické integrace, zajištění rovného přístupu ke zdravotní péči</a:t>
            </a:r>
          </a:p>
          <a:p>
            <a:pPr marL="1171575" indent="-457200">
              <a:spcAft>
                <a:spcPts val="0"/>
              </a:spcAft>
              <a:buFont typeface="+mj-lt"/>
              <a:buAutoNum type="arabicPeriod" startAt="4"/>
            </a:pPr>
            <a:r>
              <a:rPr lang="cs-CZ" b="1" dirty="0"/>
              <a:t>Evropa bližší občanům </a:t>
            </a:r>
            <a:r>
              <a:rPr lang="cs-CZ" dirty="0"/>
              <a:t>– podpora integrovaného sociálního, hospodářského a environmentálního rozvoje, kulturního dědictví a bezpečnosti v městských a venkovských oblastech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338163" cy="504056"/>
          </a:xfrm>
        </p:spPr>
        <p:txBody>
          <a:bodyPr/>
          <a:lstStyle/>
          <a:p>
            <a:r>
              <a:rPr lang="cs-CZ" dirty="0" smtClean="0"/>
              <a:t>Tematická koncentrace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7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896544"/>
          </a:xfrm>
        </p:spPr>
        <p:txBody>
          <a:bodyPr>
            <a:normAutofit lnSpcReduction="10000"/>
          </a:bodyPr>
          <a:lstStyle/>
          <a:p>
            <a:pPr marL="0" lvl="1" indent="0">
              <a:spcAft>
                <a:spcPts val="0"/>
              </a:spcAft>
            </a:pPr>
            <a:r>
              <a:rPr lang="cs-CZ" sz="2800" dirty="0"/>
              <a:t>Nařízení pro </a:t>
            </a:r>
            <a:r>
              <a:rPr lang="cs-CZ" sz="2800" dirty="0" err="1"/>
              <a:t>Interreg</a:t>
            </a:r>
            <a:r>
              <a:rPr lang="cs-CZ" sz="2800" dirty="0"/>
              <a:t> doplňuje: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specifické cíle pro 4. cíl politiky umožňující realizovat také neinvestiční aktivity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specifický cíl „</a:t>
            </a:r>
            <a:r>
              <a:rPr lang="cs-CZ" b="1" dirty="0"/>
              <a:t>Lepší správa </a:t>
            </a:r>
            <a:r>
              <a:rPr lang="cs-CZ" b="1" dirty="0" err="1"/>
              <a:t>Interreg</a:t>
            </a:r>
            <a:r>
              <a:rPr lang="cs-CZ" dirty="0"/>
              <a:t>“: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/>
              <a:t>posilování kapacity orgánů veřejné správy, zejména těch, které jsou pověřeny správnou konkrétního území</a:t>
            </a:r>
          </a:p>
          <a:p>
            <a:pPr marL="1200150" lvl="1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/>
              <a:t>podpora právní a správní spolupráce a spolupráce mezi občany a orgány, zejména s cílem vyřešit právní a jiné překážky v příhraničních oblastech</a:t>
            </a:r>
            <a:endParaRPr lang="cs-CZ" sz="2600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338163" cy="504056"/>
          </a:xfrm>
        </p:spPr>
        <p:txBody>
          <a:bodyPr/>
          <a:lstStyle/>
          <a:p>
            <a:r>
              <a:rPr lang="cs-CZ" dirty="0" smtClean="0"/>
              <a:t>Tematická koncentrace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545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571480"/>
            <a:ext cx="6120680" cy="62527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  <a:cs typeface="Arial" charset="0"/>
              </a:rPr>
              <a:t>Tematická koncentrace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minimálně 60 % alokace programu na max. 3 cíle politiky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dalších nejméně 15 % alokace programu na specifický cíl Lepší správa </a:t>
            </a:r>
            <a:r>
              <a:rPr lang="cs-CZ" dirty="0" err="1" smtClean="0"/>
              <a:t>Interreg</a:t>
            </a: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u programů nadnárodní spolupráce, které podporují </a:t>
            </a:r>
            <a:r>
              <a:rPr lang="cs-CZ" dirty="0" err="1" smtClean="0"/>
              <a:t>makroregionální</a:t>
            </a:r>
            <a:r>
              <a:rPr lang="cs-CZ" dirty="0" smtClean="0"/>
              <a:t> strategie se celá alokace (vyjma TA) alokuje na cíle </a:t>
            </a:r>
            <a:r>
              <a:rPr lang="cs-CZ" dirty="0" err="1" smtClean="0"/>
              <a:t>makrostrategie</a:t>
            </a:r>
            <a:endParaRPr lang="cs-CZ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0" lvl="1" indent="0">
              <a:spcAft>
                <a:spcPts val="0"/>
              </a:spcAft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13065512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8399</TotalTime>
  <Words>805</Words>
  <Application>Microsoft Office PowerPoint</Application>
  <PresentationFormat>Předvádění na obrazovce (4:3)</PresentationFormat>
  <Paragraphs>121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</vt:lpstr>
      <vt:lpstr>Wingdings</vt:lpstr>
      <vt:lpstr>Interact III</vt:lpstr>
      <vt:lpstr>Programy evropské územní  spolupráce 2021+</vt:lpstr>
      <vt:lpstr>Návrhy legislativy</vt:lpstr>
      <vt:lpstr>Alokace a složky Interreg</vt:lpstr>
      <vt:lpstr>Komponenta 5</vt:lpstr>
      <vt:lpstr>Spolufinancování a geografie</vt:lpstr>
      <vt:lpstr>Tematická koncentrace I</vt:lpstr>
      <vt:lpstr>Tematická koncentrace II</vt:lpstr>
      <vt:lpstr>Tematická koncentrace III</vt:lpstr>
      <vt:lpstr>Tematická koncentrace</vt:lpstr>
      <vt:lpstr>Další navrhované změny I</vt:lpstr>
      <vt:lpstr>Další navrhované změny II</vt:lpstr>
      <vt:lpstr>Další navrhované změny III</vt:lpstr>
      <vt:lpstr>Prezentace aplikace PowerPoint</vt:lpstr>
      <vt:lpstr>Rámcová pozice ČR</vt:lpstr>
      <vt:lpstr>Harmonogram vyjednávání na evropské úrovni</vt:lpstr>
      <vt:lpstr>Programy Evropské územní spolupráce 2014 - 2020   </vt:lpstr>
      <vt:lpstr>Prezentace aplikace PowerPoint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Lukeš Pavel</cp:lastModifiedBy>
  <cp:revision>453</cp:revision>
  <cp:lastPrinted>2012-11-20T11:29:07Z</cp:lastPrinted>
  <dcterms:created xsi:type="dcterms:W3CDTF">2012-11-21T12:13:20Z</dcterms:created>
  <dcterms:modified xsi:type="dcterms:W3CDTF">2018-11-15T15:12:31Z</dcterms:modified>
</cp:coreProperties>
</file>