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6" r:id="rId2"/>
  </p:sldMasterIdLst>
  <p:notesMasterIdLst>
    <p:notesMasterId r:id="rId11"/>
  </p:notesMasterIdLst>
  <p:handoutMasterIdLst>
    <p:handoutMasterId r:id="rId12"/>
  </p:handoutMasterIdLst>
  <p:sldIdLst>
    <p:sldId id="378" r:id="rId3"/>
    <p:sldId id="294" r:id="rId4"/>
    <p:sldId id="388" r:id="rId5"/>
    <p:sldId id="393" r:id="rId6"/>
    <p:sldId id="389" r:id="rId7"/>
    <p:sldId id="390" r:id="rId8"/>
    <p:sldId id="391" r:id="rId9"/>
    <p:sldId id="392" r:id="rId10"/>
  </p:sldIdLst>
  <p:sldSz cx="9144000" cy="6858000" type="screen4x3"/>
  <p:notesSz cx="6858000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MOL MARCINCAK Barbara (REGIO)" initials="JMB(" lastIdx="6" clrIdx="0"/>
  <p:cmAuthor id="1" name="ROMANSKA Urszula (REGIO)" initials="RU(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24"/>
    <a:srgbClr val="0F5494"/>
    <a:srgbClr val="3166CF"/>
    <a:srgbClr val="2D5EC1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860" autoAdjust="0"/>
  </p:normalViewPr>
  <p:slideViewPr>
    <p:cSldViewPr>
      <p:cViewPr varScale="1">
        <p:scale>
          <a:sx n="71" d="100"/>
          <a:sy n="71" d="100"/>
        </p:scale>
        <p:origin x="-27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5190" y="-120"/>
      </p:cViewPr>
      <p:guideLst>
        <p:guide orient="horz" pos="3126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1" y="0"/>
            <a:ext cx="297254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7254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1" y="9428164"/>
            <a:ext cx="297254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1" y="0"/>
            <a:ext cx="297254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1" y="4714876"/>
            <a:ext cx="548704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7254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1" y="9428164"/>
            <a:ext cx="297254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58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18" indent="-285718" defTabSz="914298">
              <a:buFontTx/>
              <a:buChar char="-"/>
              <a:defRPr/>
            </a:pPr>
            <a:endParaRPr lang="en-US" sz="1200" dirty="0" smtClean="0"/>
          </a:p>
          <a:p>
            <a:pPr marL="285718" indent="-285718" defTabSz="914298">
              <a:buFontTx/>
              <a:buChar char="-"/>
              <a:defRPr/>
            </a:pPr>
            <a:r>
              <a:rPr lang="en-US" sz="1200" dirty="0" smtClean="0"/>
              <a:t>Strong call for a genuine </a:t>
            </a:r>
            <a:r>
              <a:rPr lang="en-US" sz="1200" b="1" dirty="0" smtClean="0"/>
              <a:t>differentiation and proportionality of MCS </a:t>
            </a:r>
            <a:r>
              <a:rPr lang="en-US" sz="1200" dirty="0" smtClean="0"/>
              <a:t>requirements in accordance with identified risks; no "one size fits all" complex and costly approach</a:t>
            </a:r>
          </a:p>
          <a:p>
            <a:pPr marL="285718" indent="-285718" defTabSz="914298">
              <a:buFontTx/>
              <a:buChar char="-"/>
              <a:defRPr/>
            </a:pPr>
            <a:r>
              <a:rPr lang="en-US" sz="1200" dirty="0" smtClean="0"/>
              <a:t>Enhanced proportionate arrangements are </a:t>
            </a:r>
            <a:r>
              <a:rPr lang="en-US" sz="1200" b="1" dirty="0" smtClean="0"/>
              <a:t>on the level of the programmes, NOT AT the Member State level!</a:t>
            </a:r>
          </a:p>
          <a:p>
            <a:pPr defTabSz="914298">
              <a:defRPr/>
            </a:pPr>
            <a:endParaRPr lang="en-US" sz="1200" b="1" dirty="0" smtClean="0"/>
          </a:p>
          <a:p>
            <a:pPr marL="285718" indent="-285718" defTabSz="914298">
              <a:buFontTx/>
              <a:buChar char="-"/>
              <a:defRPr/>
            </a:pPr>
            <a:r>
              <a:rPr lang="en-US" sz="1200" dirty="0" smtClean="0"/>
              <a:t>Programmes divided into </a:t>
            </a:r>
            <a:r>
              <a:rPr lang="en-US" sz="1200" b="1" dirty="0" smtClean="0"/>
              <a:t>2 categories </a:t>
            </a:r>
            <a:r>
              <a:rPr lang="en-US" sz="1200" dirty="0" smtClean="0"/>
              <a:t>based on objective risk criteria, such as </a:t>
            </a:r>
            <a:r>
              <a:rPr lang="en-US" dirty="0" smtClean="0"/>
              <a:t>error rate below 2% positive system assessment for past 2 years (therefore taking also account of results achieved under 2014-2020 so that this criterion can be applied as from the start of the period in case of carry-over of the system / authorities). Based on signed Annual Activity Report of DG REGIO issued in April/May of each year. </a:t>
            </a:r>
          </a:p>
          <a:p>
            <a:pPr marL="285718" indent="-285718" defTabSz="914298">
              <a:buFontTx/>
              <a:buChar char="-"/>
              <a:defRPr/>
            </a:pPr>
            <a:endParaRPr lang="en-US" dirty="0" smtClean="0"/>
          </a:p>
          <a:p>
            <a:pPr marL="171430" indent="-171430">
              <a:buFontTx/>
              <a:buChar char="-"/>
              <a:defRPr/>
            </a:pPr>
            <a:r>
              <a:rPr lang="en-US" sz="1200" dirty="0" smtClean="0"/>
              <a:t>Possibility </a:t>
            </a:r>
            <a:r>
              <a:rPr lang="en-US" sz="1200" u="sng" dirty="0" smtClean="0"/>
              <a:t>for any programme </a:t>
            </a:r>
            <a:r>
              <a:rPr lang="en-US" sz="1200" dirty="0" smtClean="0"/>
              <a:t>(within a Member State) to move to the proportionate approach if objective risk criteria fulfilled. However, </a:t>
            </a:r>
            <a:r>
              <a:rPr lang="en-US" sz="1200" b="1" dirty="0" smtClean="0"/>
              <a:t>linked to participation of the Member State in EPPO </a:t>
            </a:r>
            <a:r>
              <a:rPr lang="en-US" sz="1200" dirty="0" smtClean="0"/>
              <a:t>(EU Public Prosecutor's Office) – link to 'the rule of law principle'.  MSs automatically excluded for now (not participating in EPPO: HU, PL, IE, MT, NL, SE, UK, DM – see Reg. 1939 of 2017). Let's see how this evolves in Council….</a:t>
            </a:r>
          </a:p>
          <a:p>
            <a:pPr marL="171430" indent="-171430">
              <a:buFontTx/>
              <a:buChar char="-"/>
              <a:defRPr/>
            </a:pPr>
            <a:endParaRPr lang="en-US" sz="1200" dirty="0" smtClean="0"/>
          </a:p>
          <a:p>
            <a:pPr marL="171430" indent="-171430">
              <a:buFontTx/>
              <a:buChar char="-"/>
              <a:defRPr/>
            </a:pPr>
            <a:r>
              <a:rPr lang="en-US" sz="1200" dirty="0" smtClean="0"/>
              <a:t>Possibility to revert to standard category (Group 1) if significant deficiencies in the MCS are reported in </a:t>
            </a:r>
            <a:r>
              <a:rPr lang="hu-HU" sz="1200" dirty="0" smtClean="0"/>
              <a:t>a </a:t>
            </a:r>
            <a:r>
              <a:rPr lang="en-US" sz="1200" dirty="0" smtClean="0"/>
              <a:t>row and not corrected: </a:t>
            </a:r>
            <a:r>
              <a:rPr lang="en-US" sz="1200" b="1" dirty="0" smtClean="0"/>
              <a:t>please read Articles 77, 78 &amp; 79 of CPR</a:t>
            </a:r>
            <a:r>
              <a:rPr lang="en-US" sz="1200" dirty="0" smtClean="0"/>
              <a:t>!</a:t>
            </a:r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altLang="en-US" sz="1200" u="sng" dirty="0" smtClean="0"/>
              <a:t>All programmes </a:t>
            </a:r>
            <a:r>
              <a:rPr lang="en-GB" altLang="en-US" sz="1200" u="sng" dirty="0" smtClean="0"/>
              <a:t>:</a:t>
            </a:r>
          </a:p>
          <a:p>
            <a:pPr>
              <a:spcAft>
                <a:spcPts val="606"/>
              </a:spcAft>
            </a:pPr>
            <a:r>
              <a:rPr lang="en-US" altLang="en-US" sz="1200" dirty="0" smtClean="0"/>
              <a:t>- N</a:t>
            </a:r>
            <a:r>
              <a:rPr lang="en-US" altLang="en-US" sz="1200" b="1" dirty="0" smtClean="0"/>
              <a:t>o designation process</a:t>
            </a:r>
            <a:r>
              <a:rPr lang="en-US" altLang="en-US" sz="1200" dirty="0" smtClean="0"/>
              <a:t> (existing MCS "rolled over" to the next period + </a:t>
            </a:r>
            <a:r>
              <a:rPr lang="en-US" altLang="en-US" sz="1200" b="1" dirty="0" smtClean="0"/>
              <a:t>continued 10% retention on all payments</a:t>
            </a:r>
            <a:r>
              <a:rPr lang="en-US" altLang="en-US" sz="1200" dirty="0" smtClean="0"/>
              <a:t>) but keep a system description and a risk based audit strategy; designation process perceived as a huge administrative burden and duplication with system audits; limited benefits drawn from this heavy initial heavy investment; </a:t>
            </a:r>
            <a:r>
              <a:rPr lang="en-US" altLang="en-US" sz="1200" dirty="0" err="1" smtClean="0"/>
              <a:t>well functioning</a:t>
            </a:r>
            <a:r>
              <a:rPr lang="en-US" altLang="en-US" sz="1200" dirty="0" smtClean="0"/>
              <a:t> systems and designated authorities should be able to continue to function post 2020;</a:t>
            </a:r>
          </a:p>
          <a:p>
            <a:pPr>
              <a:spcAft>
                <a:spcPts val="606"/>
              </a:spcAft>
              <a:buFontTx/>
              <a:buChar char="-"/>
            </a:pPr>
            <a:r>
              <a:rPr lang="en-US" altLang="en-US" sz="1200" dirty="0" smtClean="0"/>
              <a:t> Management verifications bear the highest control burden on beneficiaries: (estimated that currently 1.500-3000 controls per programme per year on average; many more for bigger programmes) =&gt; Reduce</a:t>
            </a:r>
            <a:r>
              <a:rPr lang="en-US" altLang="en-US" sz="1200" b="1" dirty="0" smtClean="0"/>
              <a:t> requirement for first level controls / management verifications </a:t>
            </a:r>
            <a:r>
              <a:rPr lang="en-US" altLang="en-US" sz="1200" dirty="0" smtClean="0"/>
              <a:t>(by Managing Authority): currently </a:t>
            </a:r>
            <a:r>
              <a:rPr lang="en-US" altLang="en-US" sz="1200" b="1" dirty="0" smtClean="0"/>
              <a:t>desk checks of 100% of payment claims </a:t>
            </a:r>
            <a:r>
              <a:rPr lang="en-US" altLang="en-US" sz="1200" dirty="0" smtClean="0"/>
              <a:t>(even if sampling is possible in checking underlying invoices); We now </a:t>
            </a:r>
            <a:r>
              <a:rPr lang="en-US" altLang="en-US" sz="1200" b="1" dirty="0" smtClean="0"/>
              <a:t>move to risk-based management verifications </a:t>
            </a:r>
            <a:r>
              <a:rPr lang="en-US" altLang="en-US" sz="1200" dirty="0" smtClean="0"/>
              <a:t>both for desk and on the spot checks = the MA should put in place an effective risk management strategy to address the beneficiaries / operations/ types of expenditure identified as problematic a; the audit authority will test through substantive testing (audits of operations)  that the risk approach was correct.</a:t>
            </a:r>
          </a:p>
          <a:p>
            <a:pPr>
              <a:spcAft>
                <a:spcPts val="606"/>
              </a:spcAft>
              <a:buFontTx/>
              <a:buChar char="-"/>
            </a:pPr>
            <a:r>
              <a:rPr lang="en-US" altLang="en-US" sz="1200" dirty="0" smtClean="0"/>
              <a:t>Currently there are cases of duplication of controls by </a:t>
            </a:r>
            <a:r>
              <a:rPr lang="en-US" altLang="en-US" sz="1200" b="1" dirty="0" smtClean="0"/>
              <a:t>Certifying Authorities (CA):  the  future "accounting function"</a:t>
            </a:r>
            <a:r>
              <a:rPr lang="en-US" altLang="en-US" sz="1200" dirty="0" smtClean="0"/>
              <a:t>, which can remain in the current CA if judged efficient or be moved to the MA, involves only accounting checks; certification of Legality/Regularity becomes a duty of the managing authority; accounting function cannot do checks at the level of beneficiaries; </a:t>
            </a:r>
          </a:p>
          <a:p>
            <a:pPr>
              <a:spcAft>
                <a:spcPts val="606"/>
              </a:spcAft>
              <a:buFontTx/>
              <a:buChar char="-"/>
            </a:pPr>
            <a:r>
              <a:rPr lang="en-US" altLang="en-US" sz="1200" dirty="0" smtClean="0"/>
              <a:t> Keep statistical approach of audits of operations as in 2007-2013 and 2014-2020, however </a:t>
            </a:r>
            <a:r>
              <a:rPr lang="en-US" altLang="en-US" sz="1200" b="1" dirty="0" smtClean="0"/>
              <a:t>streamlining of the audit activities: </a:t>
            </a:r>
            <a:r>
              <a:rPr lang="en-US" altLang="en-US" sz="1200" dirty="0" smtClean="0"/>
              <a:t>take account of 1</a:t>
            </a:r>
            <a:r>
              <a:rPr lang="en-US" altLang="en-US" sz="1200" baseline="30000" dirty="0" smtClean="0"/>
              <a:t>st</a:t>
            </a:r>
            <a:r>
              <a:rPr lang="en-US" altLang="en-US" sz="1200" dirty="0" smtClean="0"/>
              <a:t> level controls, use E-cohesion, reduce presence on the spot, grouping of programmes for sampling on voluntary basis, including between two programming periods; use of most adapted methods → decrease of number of audits of operations carried out at the level of beneficiaries to what is necessary for robust audit opinion; we also have an empowerment in CPR (Art 73.4) for the Commission to prepare</a:t>
            </a:r>
            <a:r>
              <a:rPr lang="en-US" altLang="en-US" sz="1200" b="1" dirty="0" smtClean="0"/>
              <a:t> simpler off-the-shelf sampling methodologies. Threshold to use non statistical methods doubled (300 operations from 150): less audits</a:t>
            </a:r>
          </a:p>
          <a:p>
            <a:pPr>
              <a:spcAft>
                <a:spcPts val="606"/>
              </a:spcAft>
              <a:buFontTx/>
              <a:buChar char="-"/>
            </a:pPr>
            <a:r>
              <a:rPr lang="en-US" altLang="en-US" sz="1200" b="1" dirty="0" smtClean="0"/>
              <a:t>– single audit arrangements : </a:t>
            </a:r>
            <a:r>
              <a:rPr lang="en-US" altLang="en-US" sz="1200" dirty="0" smtClean="0"/>
              <a:t>auditors to use all existing information first; Commission to rely on audit </a:t>
            </a:r>
            <a:r>
              <a:rPr lang="en-US" altLang="en-US" sz="1200" dirty="0" err="1" smtClean="0"/>
              <a:t>authorites</a:t>
            </a:r>
            <a:r>
              <a:rPr lang="en-US" altLang="en-US" sz="1200" dirty="0" smtClean="0"/>
              <a:t>' work; one and only audit per operation or accounting year– Art. 74 (direct impact on perception of audit burden);</a:t>
            </a:r>
            <a:r>
              <a:rPr lang="en-US" altLang="en-US" sz="1200" b="1" dirty="0" smtClean="0"/>
              <a:t> 	</a:t>
            </a:r>
          </a:p>
          <a:p>
            <a:pPr>
              <a:spcAft>
                <a:spcPts val="606"/>
              </a:spcAft>
              <a:buFontTx/>
              <a:buChar char="-"/>
            </a:pPr>
            <a:r>
              <a:rPr lang="en-US" altLang="en-US" sz="1100" b="1" dirty="0" smtClean="0"/>
              <a:t> Single EU-wide sample drawn by the Commission for all ETC programmes (</a:t>
            </a:r>
            <a:r>
              <a:rPr lang="en-US" altLang="en-US" sz="1100" dirty="0" smtClean="0"/>
              <a:t>around 80 programmes concerned</a:t>
            </a:r>
            <a:r>
              <a:rPr lang="en-US" altLang="en-US" sz="1100" b="1" dirty="0" smtClean="0"/>
              <a:t> – outside CPR)</a:t>
            </a:r>
            <a:r>
              <a:rPr lang="en-US" altLang="en-US" sz="1100" dirty="0" smtClean="0"/>
              <a:t>; reduced audit burden by 10 </a:t>
            </a:r>
            <a:r>
              <a:rPr lang="en-US" altLang="en-US" sz="1100" dirty="0" err="1" smtClean="0"/>
              <a:t>times;audits</a:t>
            </a:r>
            <a:r>
              <a:rPr lang="en-US" altLang="en-US" sz="1100" dirty="0" smtClean="0"/>
              <a:t> carried out by Audit Authorities </a:t>
            </a:r>
            <a:r>
              <a:rPr lang="en-US" altLang="en-US" sz="1100" i="1" dirty="0" smtClean="0"/>
              <a:t>(ETCs accounted for 3% of expenditure in 2015 but 15% of audits)</a:t>
            </a:r>
          </a:p>
          <a:p>
            <a:r>
              <a:rPr lang="fr-BE" altLang="en-US" sz="1200" dirty="0" smtClean="0"/>
              <a:t>- </a:t>
            </a:r>
            <a:r>
              <a:rPr lang="fr-BE" altLang="en-US" sz="1200" dirty="0" err="1" smtClean="0"/>
              <a:t>Maintain</a:t>
            </a:r>
            <a:r>
              <a:rPr lang="fr-BE" altLang="en-US" sz="1200" dirty="0" smtClean="0"/>
              <a:t> management </a:t>
            </a:r>
            <a:r>
              <a:rPr lang="fr-BE" altLang="en-US" sz="1200" dirty="0" err="1" smtClean="0"/>
              <a:t>declaration</a:t>
            </a:r>
            <a:r>
              <a:rPr lang="fr-BE" altLang="en-US" sz="1200" dirty="0" smtClean="0"/>
              <a:t> by </a:t>
            </a:r>
            <a:r>
              <a:rPr lang="fr-BE" altLang="en-US" sz="1200" dirty="0" err="1" smtClean="0"/>
              <a:t>managing</a:t>
            </a:r>
            <a:r>
              <a:rPr lang="fr-BE" altLang="en-US" sz="1200" dirty="0" smtClean="0"/>
              <a:t> </a:t>
            </a:r>
            <a:r>
              <a:rPr lang="fr-BE" altLang="en-US" sz="1200" dirty="0" err="1" smtClean="0"/>
              <a:t>authority</a:t>
            </a:r>
            <a:r>
              <a:rPr lang="fr-BE" altLang="en-US" sz="1200" dirty="0" smtClean="0"/>
              <a:t> but no </a:t>
            </a:r>
            <a:r>
              <a:rPr lang="fr-BE" altLang="en-US" sz="1200" dirty="0" err="1" smtClean="0"/>
              <a:t>annual</a:t>
            </a:r>
            <a:r>
              <a:rPr lang="fr-BE" altLang="en-US" sz="1200" dirty="0" smtClean="0"/>
              <a:t> </a:t>
            </a:r>
            <a:r>
              <a:rPr lang="fr-BE" altLang="en-US" sz="1200" dirty="0" err="1" smtClean="0"/>
              <a:t>summary</a:t>
            </a:r>
            <a:r>
              <a:rPr lang="fr-BE" altLang="en-US" sz="1200" dirty="0" smtClean="0"/>
              <a:t> (to </a:t>
            </a:r>
            <a:r>
              <a:rPr lang="fr-BE" altLang="en-US" sz="1200" dirty="0" err="1" smtClean="0"/>
              <a:t>reduce</a:t>
            </a:r>
            <a:r>
              <a:rPr lang="fr-BE" altLang="en-US" sz="1200" dirty="0" smtClean="0"/>
              <a:t> </a:t>
            </a:r>
            <a:r>
              <a:rPr lang="fr-BE" altLang="en-US" sz="1200" dirty="0" err="1" smtClean="0"/>
              <a:t>reporting</a:t>
            </a:r>
            <a:r>
              <a:rPr lang="fr-BE" altLang="en-US" sz="1200" dirty="0" smtClean="0"/>
              <a:t> obligations); </a:t>
            </a:r>
            <a:r>
              <a:rPr lang="fr-BE" altLang="en-US" sz="1200" dirty="0" err="1" smtClean="0"/>
              <a:t>maintain</a:t>
            </a:r>
            <a:r>
              <a:rPr lang="fr-BE" altLang="en-US" sz="1200" dirty="0" smtClean="0"/>
              <a:t> </a:t>
            </a:r>
            <a:r>
              <a:rPr lang="fr-BE" altLang="en-US" sz="1200" dirty="0" err="1" smtClean="0"/>
              <a:t>annual</a:t>
            </a:r>
            <a:r>
              <a:rPr lang="fr-BE" altLang="en-US" sz="1200" dirty="0" smtClean="0"/>
              <a:t> control report / audit opinion </a:t>
            </a:r>
            <a:r>
              <a:rPr lang="fr-BE" altLang="en-US" sz="1200" dirty="0" err="1" smtClean="0"/>
              <a:t>with</a:t>
            </a:r>
            <a:r>
              <a:rPr lang="fr-BE" altLang="en-US" sz="1200" dirty="0" smtClean="0"/>
              <a:t> </a:t>
            </a:r>
            <a:r>
              <a:rPr lang="fr-BE" altLang="en-US" sz="1200" dirty="0" err="1" smtClean="0"/>
              <a:t>annual</a:t>
            </a:r>
            <a:r>
              <a:rPr lang="fr-BE" altLang="en-US" sz="1200" dirty="0" smtClean="0"/>
              <a:t> </a:t>
            </a:r>
            <a:r>
              <a:rPr lang="fr-BE" altLang="en-US" sz="1200" dirty="0" err="1" smtClean="0"/>
              <a:t>error</a:t>
            </a:r>
            <a:r>
              <a:rPr lang="fr-BE" altLang="en-US" sz="1200" dirty="0" smtClean="0"/>
              <a:t> rate and </a:t>
            </a:r>
            <a:r>
              <a:rPr lang="fr-BE" altLang="en-US" sz="1200" dirty="0" err="1" smtClean="0"/>
              <a:t>residual</a:t>
            </a:r>
            <a:r>
              <a:rPr lang="fr-BE" altLang="en-US" sz="1200" dirty="0" smtClean="0"/>
              <a:t> </a:t>
            </a:r>
            <a:r>
              <a:rPr lang="fr-BE" altLang="en-US" sz="1200" dirty="0" err="1" smtClean="0"/>
              <a:t>error</a:t>
            </a:r>
            <a:r>
              <a:rPr lang="fr-BE" altLang="en-US" sz="1200" dirty="0" smtClean="0"/>
              <a:t> </a:t>
            </a:r>
            <a:r>
              <a:rPr lang="fr-BE" altLang="en-US" sz="1200" dirty="0" err="1" smtClean="0"/>
              <a:t>after</a:t>
            </a:r>
            <a:r>
              <a:rPr lang="fr-BE" altLang="en-US" sz="1200" dirty="0" smtClean="0"/>
              <a:t> </a:t>
            </a:r>
            <a:r>
              <a:rPr lang="fr-BE" altLang="en-US" sz="1200" dirty="0" err="1" smtClean="0"/>
              <a:t>financial</a:t>
            </a:r>
            <a:r>
              <a:rPr lang="fr-BE" altLang="en-US" sz="1200" dirty="0" smtClean="0"/>
              <a:t> corrections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altLang="en-US" sz="1600" u="sng" dirty="0" smtClean="0"/>
              <a:t>All programmes (</a:t>
            </a:r>
            <a:r>
              <a:rPr lang="fr-BE" altLang="en-US" sz="1600" b="1" u="sng" dirty="0" err="1" smtClean="0"/>
              <a:t>both</a:t>
            </a:r>
            <a:r>
              <a:rPr lang="fr-BE" altLang="en-US" sz="1600" b="1" u="sng" dirty="0" smtClean="0"/>
              <a:t> Groups</a:t>
            </a:r>
            <a:r>
              <a:rPr lang="fr-BE" altLang="en-US" sz="1600" u="sng" dirty="0" smtClean="0"/>
              <a:t>)</a:t>
            </a:r>
            <a:r>
              <a:rPr lang="en-GB" altLang="en-US" sz="1600" u="sng" dirty="0" smtClean="0"/>
              <a:t>:</a:t>
            </a:r>
          </a:p>
          <a:p>
            <a:endParaRPr lang="en-GB" altLang="en-US" sz="1600" u="sng" dirty="0" smtClean="0"/>
          </a:p>
          <a:p>
            <a:pPr>
              <a:spcAft>
                <a:spcPts val="606"/>
              </a:spcAft>
            </a:pPr>
            <a:r>
              <a:rPr lang="en-US" altLang="en-US" sz="1600" dirty="0" smtClean="0"/>
              <a:t>- </a:t>
            </a:r>
            <a:r>
              <a:rPr lang="en-US" altLang="en-US" sz="1600" b="1" dirty="0" smtClean="0"/>
              <a:t>No designation process</a:t>
            </a:r>
            <a:r>
              <a:rPr lang="en-US" altLang="en-US" sz="1600" dirty="0" smtClean="0"/>
              <a:t> (existing MCS "rolled over" to the next period)</a:t>
            </a:r>
          </a:p>
          <a:p>
            <a:pPr>
              <a:spcAft>
                <a:spcPts val="606"/>
              </a:spcAft>
            </a:pPr>
            <a:r>
              <a:rPr lang="en-US" altLang="en-US" sz="1600" dirty="0" smtClean="0"/>
              <a:t>- </a:t>
            </a:r>
            <a:r>
              <a:rPr lang="en-US" altLang="en-US" sz="1600" b="1" dirty="0" smtClean="0"/>
              <a:t>No requirement for first level controls </a:t>
            </a:r>
            <a:r>
              <a:rPr lang="en-US" altLang="en-US" sz="1600" dirty="0" smtClean="0"/>
              <a:t>(by Managing Authority) </a:t>
            </a:r>
            <a:r>
              <a:rPr lang="en-US" altLang="en-US" sz="1600" b="1" dirty="0" smtClean="0"/>
              <a:t>on 100% of payment claims </a:t>
            </a:r>
            <a:r>
              <a:rPr lang="en-US" altLang="en-US" sz="1600" dirty="0" smtClean="0"/>
              <a:t>(estimated that currently 1.500-3000 controls per programme per year)</a:t>
            </a:r>
          </a:p>
          <a:p>
            <a:pPr>
              <a:spcAft>
                <a:spcPts val="606"/>
              </a:spcAft>
            </a:pPr>
            <a:r>
              <a:rPr lang="en-US" altLang="en-US" sz="1600" dirty="0" smtClean="0"/>
              <a:t>- </a:t>
            </a:r>
            <a:r>
              <a:rPr lang="en-US" altLang="en-US" sz="1600" b="1" dirty="0" smtClean="0"/>
              <a:t>Certification Authorities (over 210 of these in 2018) replaced by "Accounting function"</a:t>
            </a:r>
            <a:r>
              <a:rPr lang="en-US" altLang="en-US" sz="1600" dirty="0" smtClean="0"/>
              <a:t> (by Managing Authority or another body chosen by Member State) involving only accounting checks.  Not possible to audit at beneficiary level, no on the spot checks for these any more.</a:t>
            </a:r>
          </a:p>
          <a:p>
            <a:pPr>
              <a:spcAft>
                <a:spcPts val="303"/>
              </a:spcAft>
            </a:pPr>
            <a:r>
              <a:rPr lang="en-US" altLang="en-US" sz="1600" dirty="0" smtClean="0"/>
              <a:t>- </a:t>
            </a:r>
            <a:r>
              <a:rPr lang="en-US" altLang="en-US" sz="1600" b="1" dirty="0" smtClean="0"/>
              <a:t>Streamlining of the audit activities </a:t>
            </a:r>
            <a:r>
              <a:rPr lang="en-US" altLang="en-US" sz="1600" dirty="0" smtClean="0"/>
              <a:t>→ decrease of audits of operations carried out at the level of beneficiaries:</a:t>
            </a:r>
          </a:p>
          <a:p>
            <a:pPr lvl="1">
              <a:spcAft>
                <a:spcPts val="303"/>
              </a:spcAft>
            </a:pPr>
            <a:r>
              <a:rPr lang="en-US" altLang="en-US" sz="1400" dirty="0" smtClean="0"/>
              <a:t>- Additional proportionality measures (no audits for small projects using SCOs)</a:t>
            </a:r>
          </a:p>
          <a:p>
            <a:pPr lvl="1">
              <a:spcAft>
                <a:spcPts val="303"/>
              </a:spcAft>
            </a:pPr>
            <a:r>
              <a:rPr lang="en-US" altLang="en-US" sz="1400" dirty="0" smtClean="0"/>
              <a:t>- Sampling methods to further reduce the sample size for audits of operations (e.g. grouping of programmes not linked to a common system)</a:t>
            </a:r>
          </a:p>
          <a:p>
            <a:pPr lvl="1">
              <a:spcAft>
                <a:spcPts val="303"/>
              </a:spcAft>
            </a:pPr>
            <a:r>
              <a:rPr lang="en-US" altLang="en-US" sz="1400" dirty="0" smtClean="0"/>
              <a:t> - Single sample drawn by the Commission for all ETC programmes for the purposes of audits by Audit Authorities </a:t>
            </a:r>
            <a:r>
              <a:rPr lang="en-US" altLang="en-US" sz="1400" i="1" dirty="0" smtClean="0"/>
              <a:t>(ETCs accounted for 3% of expenditure in 2015 but 15% of audits)</a:t>
            </a:r>
          </a:p>
          <a:p>
            <a:pPr lvl="1">
              <a:spcAft>
                <a:spcPts val="303"/>
              </a:spcAft>
            </a:pPr>
            <a:endParaRPr lang="en-US" altLang="en-US" sz="1400" i="1" dirty="0" smtClean="0"/>
          </a:p>
          <a:p>
            <a:r>
              <a:rPr lang="fr-BE" altLang="en-US" sz="1600" u="sng" dirty="0" err="1" smtClean="0"/>
              <a:t>Proportionate</a:t>
            </a:r>
            <a:r>
              <a:rPr lang="fr-BE" altLang="en-US" sz="1600" u="sng" dirty="0" smtClean="0"/>
              <a:t> package:</a:t>
            </a:r>
          </a:p>
          <a:p>
            <a:pPr>
              <a:spcAft>
                <a:spcPts val="606"/>
              </a:spcAft>
            </a:pPr>
            <a:r>
              <a:rPr lang="en-US" altLang="en-US" sz="1600" dirty="0" smtClean="0"/>
              <a:t>- </a:t>
            </a:r>
            <a:r>
              <a:rPr lang="en-US" altLang="en-US" sz="1600" b="1" dirty="0" smtClean="0"/>
              <a:t>No guidance for management verifications and accounting function</a:t>
            </a:r>
            <a:r>
              <a:rPr lang="en-US" altLang="en-US" sz="1600" dirty="0" smtClean="0"/>
              <a:t> (Member State Responsibility): the Member State system applies</a:t>
            </a:r>
          </a:p>
          <a:p>
            <a:pPr>
              <a:spcAft>
                <a:spcPts val="606"/>
              </a:spcAft>
            </a:pPr>
            <a:r>
              <a:rPr lang="en-US" altLang="en-US" sz="1600" dirty="0" smtClean="0"/>
              <a:t>- </a:t>
            </a:r>
            <a:r>
              <a:rPr lang="en-US" altLang="en-US" sz="1600" b="1" dirty="0" smtClean="0"/>
              <a:t>No yearly audits of representative sample of operations by Audit Authority </a:t>
            </a:r>
            <a:r>
              <a:rPr lang="en-US" altLang="en-US" sz="1600" dirty="0" smtClean="0"/>
              <a:t>(only system audits including testing of controls) → estimated error rate using professional judgement based on system assessment  to be reported by Audit Authority in assurance package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600" dirty="0" smtClean="0"/>
              <a:t>Underline the fact that the regulations have added layers of additional controls or risk mitigating factors over years without ever reducing the number of controls</a:t>
            </a:r>
          </a:p>
          <a:p>
            <a:endParaRPr lang="en-US" altLang="en-US" sz="1600" dirty="0" smtClean="0"/>
          </a:p>
          <a:p>
            <a:r>
              <a:rPr lang="en-US" altLang="en-US" sz="1600" dirty="0" smtClean="0"/>
              <a:t>Example: management verifications introduced in 2001 on a risk basis; </a:t>
            </a:r>
          </a:p>
          <a:p>
            <a:r>
              <a:rPr lang="en-US" altLang="en-US" sz="1600" dirty="0" smtClean="0"/>
              <a:t>since desk verifications were not carried out properly imposition of 100% desk checks as from 2007; </a:t>
            </a:r>
          </a:p>
          <a:p>
            <a:endParaRPr lang="en-US" altLang="en-US" sz="1600" dirty="0" smtClean="0"/>
          </a:p>
          <a:p>
            <a:r>
              <a:rPr lang="en-US" altLang="en-US" sz="1600" dirty="0" smtClean="0"/>
              <a:t>In 2014 introduction of 10% retention on all payments until all controls are carried out, including substantive testing in addition to management verifications; these AA audits will confirm or not the appropriateness of management verifications and whether the 10% retention was justified, but the requirement remains 100% for desk checks.</a:t>
            </a:r>
          </a:p>
          <a:p>
            <a:endParaRPr lang="en-US" altLang="en-US" sz="1600" dirty="0" smtClean="0"/>
          </a:p>
          <a:p>
            <a:r>
              <a:rPr lang="en-US" altLang="en-US" sz="1600" dirty="0" smtClean="0"/>
              <a:t>Audits moved from 5% of expenditure in 2000-2006 to around 30% of expenditure under 2007-2013 despite the use of statistical sampling in more than 2/3 of programmes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1600" dirty="0" smtClean="0"/>
              <a:t>- Maintain requirement for annual accounts covering 1/07/N-1 till 30/06/N; 10% retention and process to accept accounts by 31 May N+1 and pay/recover the balance</a:t>
            </a:r>
          </a:p>
          <a:p>
            <a:pPr>
              <a:spcAft>
                <a:spcPts val="600"/>
              </a:spcAft>
            </a:pPr>
            <a:r>
              <a:rPr lang="en-US" altLang="en-US" sz="1600" dirty="0" smtClean="0"/>
              <a:t>- Simplification of </a:t>
            </a:r>
            <a:r>
              <a:rPr lang="en-US" altLang="en-US" sz="1600" b="1" dirty="0" smtClean="0"/>
              <a:t>procedure for acceptance of accounts </a:t>
            </a:r>
            <a:r>
              <a:rPr lang="en-US" altLang="en-US" sz="1600" dirty="0" smtClean="0"/>
              <a:t>(No Commission Decision but  </a:t>
            </a:r>
            <a:r>
              <a:rPr lang="en-US" altLang="en-US" sz="1600" dirty="0" err="1" smtClean="0"/>
              <a:t>authorised</a:t>
            </a:r>
            <a:r>
              <a:rPr lang="en-US" altLang="en-US" sz="1600" dirty="0" smtClean="0"/>
              <a:t> by </a:t>
            </a:r>
            <a:r>
              <a:rPr lang="en-US" altLang="en-US" sz="1600" dirty="0" err="1" smtClean="0"/>
              <a:t>authorising</a:t>
            </a:r>
            <a:r>
              <a:rPr lang="en-US" altLang="en-US" sz="1600" dirty="0" smtClean="0"/>
              <a:t> officer as for interim payments, no request for accounts with zero expenditure); However, to interrupt payments throughout the year. accounting or calendar, no matter.</a:t>
            </a:r>
          </a:p>
          <a:p>
            <a:pPr>
              <a:spcAft>
                <a:spcPts val="600"/>
              </a:spcAft>
            </a:pPr>
            <a:r>
              <a:rPr lang="en-US" altLang="en-US" sz="1600" dirty="0" smtClean="0"/>
              <a:t>- Radical simplification in the </a:t>
            </a:r>
            <a:r>
              <a:rPr lang="en-US" altLang="en-US" sz="1600" b="1" dirty="0" smtClean="0"/>
              <a:t>template for accounts </a:t>
            </a:r>
            <a:r>
              <a:rPr lang="en-US" altLang="en-US" sz="1600" dirty="0" smtClean="0"/>
              <a:t>(decrease of data to be reported by Member States; 4 appendices out of 8 suppressed); - Increased simplification and </a:t>
            </a:r>
            <a:r>
              <a:rPr lang="en-US" altLang="en-US" sz="1600" b="1" dirty="0" smtClean="0"/>
              <a:t>legal certainty </a:t>
            </a:r>
            <a:r>
              <a:rPr lang="en-US" altLang="en-US" sz="1600" dirty="0" smtClean="0"/>
              <a:t>for beneficiaries and programme authorities:</a:t>
            </a:r>
          </a:p>
          <a:p>
            <a:pPr>
              <a:spcAft>
                <a:spcPts val="300"/>
              </a:spcAft>
            </a:pPr>
            <a:r>
              <a:rPr lang="en-US" altLang="en-US" sz="1600" dirty="0" smtClean="0"/>
              <a:t>	- </a:t>
            </a:r>
            <a:r>
              <a:rPr lang="en-US" altLang="en-US" sz="1400" dirty="0" smtClean="0"/>
              <a:t>Shortened </a:t>
            </a:r>
            <a:r>
              <a:rPr lang="en-US" altLang="en-US" sz="1400" b="1" dirty="0" smtClean="0"/>
              <a:t>period for retention of documents</a:t>
            </a:r>
            <a:r>
              <a:rPr lang="en-US" altLang="en-US" sz="1400" dirty="0" smtClean="0"/>
              <a:t> at beneficiary level and simpler system (</a:t>
            </a:r>
            <a:r>
              <a:rPr lang="en-US" altLang="en-US" sz="1400" b="1" dirty="0" smtClean="0"/>
              <a:t>5 years </a:t>
            </a:r>
            <a:r>
              <a:rPr lang="en-US" altLang="en-US" sz="1400" dirty="0" smtClean="0"/>
              <a:t>from the last public payment to beneficiary made by the MA) </a:t>
            </a:r>
            <a:r>
              <a:rPr lang="en-US" altLang="en-US" sz="1400" b="1" dirty="0" smtClean="0"/>
              <a:t>but to be set in a way to ensure availability of all necessary documents long enough for audits</a:t>
            </a:r>
            <a:r>
              <a:rPr lang="en-US" altLang="en-US" sz="1400" dirty="0" smtClean="0"/>
              <a:t>; Maintain obligation for programme authorities to keep electronic data on implementation till programme closure for evaluation purposes.</a:t>
            </a:r>
          </a:p>
          <a:p>
            <a:pPr marL="912813" lvl="2">
              <a:spcAft>
                <a:spcPts val="300"/>
              </a:spcAft>
            </a:pPr>
            <a:r>
              <a:rPr lang="en-US" altLang="en-US" sz="1400" dirty="0" smtClean="0"/>
              <a:t>- </a:t>
            </a:r>
            <a:r>
              <a:rPr lang="en-US" altLang="en-US" sz="1400" b="1" dirty="0" smtClean="0"/>
              <a:t> Regulatory deadline for financial corrections by the Commission  </a:t>
            </a:r>
            <a:r>
              <a:rPr lang="en-US" altLang="en-US" sz="1400" dirty="0" smtClean="0"/>
              <a:t>(12 months from arranged 'hearing' with the Member State authorities – Art 98.4)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701"/>
          <a:stretch/>
        </p:blipFill>
        <p:spPr>
          <a:xfrm>
            <a:off x="0" y="1104900"/>
            <a:ext cx="9144000" cy="575310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0"/>
            <a:ext cx="9143182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021288"/>
            <a:ext cx="9143592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336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" y="6286501"/>
            <a:ext cx="9137498" cy="571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/>
          <a:stretch/>
        </p:blipFill>
        <p:spPr>
          <a:xfrm>
            <a:off x="3609974" y="0"/>
            <a:ext cx="5534025" cy="6857999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5592996"/>
            <a:ext cx="2015901" cy="5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03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" y="1117154"/>
            <a:ext cx="9141578" cy="575310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969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0999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0"/>
            <a:ext cx="9143182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021288"/>
            <a:ext cx="9143592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2109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" y="6286501"/>
            <a:ext cx="9137498" cy="571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/>
          <a:stretch/>
        </p:blipFill>
        <p:spPr>
          <a:xfrm>
            <a:off x="3609974" y="0"/>
            <a:ext cx="5534025" cy="6857999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5592996"/>
            <a:ext cx="2015901" cy="5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143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4" r:id="rId3"/>
    <p:sldLayoutId id="2147483755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89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33790" y="1844824"/>
            <a:ext cx="5040560" cy="2376264"/>
          </a:xfr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COMMISSION PROPOSAL FOR SIMPLIFICATION OF MANAGEMENT CONTROL SYSTEM (MCS) AND ANNUAL ACCOUNTS </a:t>
            </a:r>
            <a:br>
              <a:rPr lang="en-US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FOR PROGRAMMES IN POST 2020 CPR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GB" sz="60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89240"/>
            <a:ext cx="4355976" cy="42226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0" y="5612071"/>
            <a:ext cx="4427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EUinmyRegion</a:t>
            </a:r>
            <a:r>
              <a:rPr lang="en-GB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#</a:t>
            </a:r>
            <a:r>
              <a:rPr lang="en-GB" sz="2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CohesionPolicy</a:t>
            </a:r>
            <a:endParaRPr lang="en-GB" sz="20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8679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Simplifying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and Control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324074"/>
            <a:ext cx="7920880" cy="4769222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fr-BE" sz="2000" i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The </a:t>
            </a:r>
            <a:r>
              <a:rPr lang="en-US" sz="2200" i="0" dirty="0">
                <a:solidFill>
                  <a:schemeClr val="bg2"/>
                </a:solidFill>
              </a:rPr>
              <a:t>Commission </a:t>
            </a:r>
            <a:r>
              <a:rPr lang="en-US" sz="2200" b="1" i="0" dirty="0">
                <a:solidFill>
                  <a:schemeClr val="bg2"/>
                </a:solidFill>
              </a:rPr>
              <a:t>explored all simplification avenues </a:t>
            </a:r>
            <a:r>
              <a:rPr lang="en-US" sz="2200" i="0" dirty="0" smtClean="0">
                <a:solidFill>
                  <a:schemeClr val="bg2"/>
                </a:solidFill>
              </a:rPr>
              <a:t>to: 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Reduce </a:t>
            </a:r>
            <a:r>
              <a:rPr lang="en-US" sz="2200" i="0" dirty="0">
                <a:solidFill>
                  <a:schemeClr val="bg2"/>
                </a:solidFill>
              </a:rPr>
              <a:t>red-tape, complexity and control burden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Strengthen </a:t>
            </a:r>
            <a:r>
              <a:rPr lang="en-US" sz="2200" i="0" dirty="0">
                <a:solidFill>
                  <a:schemeClr val="bg2"/>
                </a:solidFill>
              </a:rPr>
              <a:t>the </a:t>
            </a:r>
            <a:r>
              <a:rPr lang="en-US" sz="2200" b="1" i="0" dirty="0">
                <a:solidFill>
                  <a:schemeClr val="bg2"/>
                </a:solidFill>
              </a:rPr>
              <a:t>single audit principle</a:t>
            </a:r>
            <a:endParaRPr lang="en-US" sz="2200" i="0" dirty="0">
              <a:solidFill>
                <a:schemeClr val="bg2"/>
              </a:solidFill>
            </a:endParaRPr>
          </a:p>
          <a:p>
            <a:pPr marL="0" indent="0" algn="just">
              <a:buFontTx/>
              <a:buNone/>
              <a:defRPr/>
            </a:pPr>
            <a:endParaRPr lang="en-US" sz="2000" i="0" dirty="0">
              <a:solidFill>
                <a:schemeClr val="bg2"/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en-US" sz="2200" i="0" dirty="0">
                <a:solidFill>
                  <a:schemeClr val="bg2"/>
                </a:solidFill>
              </a:rPr>
              <a:t>and took account </a:t>
            </a:r>
            <a:r>
              <a:rPr lang="en-US" sz="2200" i="0" dirty="0" smtClean="0">
                <a:solidFill>
                  <a:schemeClr val="bg2"/>
                </a:solidFill>
              </a:rPr>
              <a:t>of: </a:t>
            </a:r>
            <a:endParaRPr lang="en-US" sz="2200" i="0" dirty="0">
              <a:solidFill>
                <a:schemeClr val="bg2"/>
              </a:solidFill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2007-2013 </a:t>
            </a:r>
            <a:r>
              <a:rPr lang="en-US" sz="2200" i="0" dirty="0">
                <a:solidFill>
                  <a:schemeClr val="bg2"/>
                </a:solidFill>
              </a:rPr>
              <a:t>and 2014-2020 </a:t>
            </a:r>
            <a:r>
              <a:rPr lang="en-US" sz="2200" b="1" i="0" dirty="0">
                <a:solidFill>
                  <a:schemeClr val="bg2"/>
                </a:solidFill>
              </a:rPr>
              <a:t>experience, 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Recommendations </a:t>
            </a:r>
            <a:r>
              <a:rPr lang="en-US" sz="2200" i="0" dirty="0">
                <a:solidFill>
                  <a:schemeClr val="bg2"/>
                </a:solidFill>
              </a:rPr>
              <a:t>from the </a:t>
            </a:r>
            <a:r>
              <a:rPr lang="en-US" sz="2200" b="1" i="0" dirty="0">
                <a:solidFill>
                  <a:schemeClr val="bg2"/>
                </a:solidFill>
              </a:rPr>
              <a:t>Court of Auditors, 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Conclusions </a:t>
            </a:r>
            <a:r>
              <a:rPr lang="en-US" sz="2200" i="0" dirty="0">
                <a:solidFill>
                  <a:schemeClr val="bg2"/>
                </a:solidFill>
              </a:rPr>
              <a:t>and recommendations of the </a:t>
            </a:r>
            <a:r>
              <a:rPr lang="en-US" sz="2200" b="1" i="0" dirty="0">
                <a:solidFill>
                  <a:schemeClr val="bg2"/>
                </a:solidFill>
              </a:rPr>
              <a:t>High level group on simplification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Feedback </a:t>
            </a:r>
            <a:r>
              <a:rPr lang="en-US" sz="2200" i="0" dirty="0">
                <a:solidFill>
                  <a:schemeClr val="bg2"/>
                </a:solidFill>
              </a:rPr>
              <a:t>from </a:t>
            </a:r>
            <a:r>
              <a:rPr lang="en-US" sz="2200" b="1" i="0" dirty="0">
                <a:solidFill>
                  <a:schemeClr val="bg2"/>
                </a:solidFill>
              </a:rPr>
              <a:t>stakeholders</a:t>
            </a:r>
            <a:endParaRPr lang="fr-BE" sz="2200" dirty="0">
              <a:solidFill>
                <a:schemeClr val="bg2"/>
              </a:solidFill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GB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7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8679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Simplifying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and Control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980728"/>
            <a:ext cx="7920880" cy="4769222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fr-BE" sz="2000" i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200" i="0" dirty="0">
                <a:solidFill>
                  <a:schemeClr val="bg2"/>
                </a:solidFill>
              </a:rPr>
              <a:t>The aim is </a:t>
            </a:r>
            <a:r>
              <a:rPr lang="en-US" sz="2200" i="0" dirty="0" smtClean="0">
                <a:solidFill>
                  <a:schemeClr val="bg2"/>
                </a:solidFill>
              </a:rPr>
              <a:t>to: </a:t>
            </a:r>
            <a:endParaRPr lang="en-US" sz="2200" i="0" dirty="0">
              <a:solidFill>
                <a:schemeClr val="bg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AutoNum type="arabicParenBoth"/>
              <a:defRPr/>
            </a:pPr>
            <a:r>
              <a:rPr lang="en-US" sz="2200" i="0" dirty="0">
                <a:solidFill>
                  <a:schemeClr val="bg2"/>
                </a:solidFill>
              </a:rPr>
              <a:t>(1)</a:t>
            </a:r>
            <a:r>
              <a:rPr lang="en-US" sz="2200" b="1" i="0" dirty="0">
                <a:solidFill>
                  <a:schemeClr val="bg2"/>
                </a:solidFill>
              </a:rPr>
              <a:t> decrease the cost of controls</a:t>
            </a:r>
            <a:r>
              <a:rPr lang="en-US" sz="2200" i="0" dirty="0">
                <a:solidFill>
                  <a:schemeClr val="bg2"/>
                </a:solidFill>
              </a:rPr>
              <a:t> and </a:t>
            </a:r>
            <a:r>
              <a:rPr lang="en-US" sz="2200" b="1" i="0" dirty="0">
                <a:solidFill>
                  <a:schemeClr val="bg2"/>
                </a:solidFill>
              </a:rPr>
              <a:t>burden</a:t>
            </a:r>
            <a:r>
              <a:rPr lang="en-US" sz="2200" i="0" dirty="0">
                <a:solidFill>
                  <a:schemeClr val="bg2"/>
                </a:solidFill>
              </a:rPr>
              <a:t> on beneficiaries and programme authorities while reducing complexities and ensuring </a:t>
            </a:r>
            <a:r>
              <a:rPr lang="en-US" sz="2200" b="1" i="0" dirty="0">
                <a:solidFill>
                  <a:schemeClr val="bg2"/>
                </a:solidFill>
              </a:rPr>
              <a:t>radical simplification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AutoNum type="arabicParenBoth"/>
              <a:defRPr/>
            </a:pPr>
            <a:r>
              <a:rPr lang="en-US" sz="2200" i="0" dirty="0">
                <a:solidFill>
                  <a:schemeClr val="bg2"/>
                </a:solidFill>
              </a:rPr>
              <a:t>(2) </a:t>
            </a:r>
            <a:r>
              <a:rPr lang="en-US" sz="2200" b="1" i="0" dirty="0">
                <a:solidFill>
                  <a:schemeClr val="bg2"/>
                </a:solidFill>
              </a:rPr>
              <a:t>speed up programme implementation</a:t>
            </a:r>
            <a:r>
              <a:rPr lang="en-US" sz="2200" i="0" dirty="0">
                <a:solidFill>
                  <a:schemeClr val="bg2"/>
                </a:solidFill>
              </a:rPr>
              <a:t> and ensure smooth transition between periods, </a:t>
            </a:r>
            <a:r>
              <a:rPr lang="en-GB" sz="2200" i="0" dirty="0">
                <a:solidFill>
                  <a:schemeClr val="bg2"/>
                </a:solidFill>
              </a:rPr>
              <a:t>building on current system without fundamentally reconsidering the design and mechanism for CPR funds (stability)</a:t>
            </a:r>
            <a:endParaRPr lang="fr-BE" sz="2200" i="0" dirty="0">
              <a:solidFill>
                <a:schemeClr val="bg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AutoNum type="arabicParenBoth"/>
              <a:defRPr/>
            </a:pPr>
            <a:r>
              <a:rPr lang="en-GB" sz="2200" i="0" dirty="0">
                <a:solidFill>
                  <a:schemeClr val="bg2"/>
                </a:solidFill>
              </a:rPr>
              <a:t>(3) maintain the current robust</a:t>
            </a:r>
            <a:r>
              <a:rPr lang="en-GB" sz="2200" b="1" i="0" dirty="0">
                <a:solidFill>
                  <a:schemeClr val="bg2"/>
                </a:solidFill>
              </a:rPr>
              <a:t> assurance model allowing for annual level of errors below 2% </a:t>
            </a:r>
            <a:r>
              <a:rPr lang="en-GB" sz="2200" i="0" dirty="0">
                <a:solidFill>
                  <a:schemeClr val="bg2"/>
                </a:solidFill>
              </a:rPr>
              <a:t>for each programme</a:t>
            </a:r>
            <a:r>
              <a:rPr lang="en-GB" sz="2200" b="1" i="0" dirty="0">
                <a:solidFill>
                  <a:schemeClr val="bg2"/>
                </a:solidFill>
              </a:rPr>
              <a:t>, </a:t>
            </a:r>
            <a:r>
              <a:rPr lang="en-GB" sz="2200" i="0" dirty="0">
                <a:solidFill>
                  <a:schemeClr val="bg2"/>
                </a:solidFill>
              </a:rPr>
              <a:t>when necessary after financial corrections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AutoNum type="arabicParenBoth"/>
              <a:defRPr/>
            </a:pPr>
            <a:r>
              <a:rPr lang="en-US" sz="2200" b="1" dirty="0">
                <a:solidFill>
                  <a:schemeClr val="bg2"/>
                </a:solidFill>
              </a:rPr>
              <a:t>=&gt; Simplification but without undue deregulation!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GB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4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8679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Simplifying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and Control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980728"/>
            <a:ext cx="8208912" cy="4769222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fr-BE" sz="2000" i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300"/>
              </a:spcAft>
              <a:buFontTx/>
              <a:buNone/>
              <a:defRPr/>
            </a:pPr>
            <a:endParaRPr lang="en-US" sz="2200" i="0" dirty="0" smtClean="0">
              <a:solidFill>
                <a:schemeClr val="bg2"/>
              </a:solidFill>
            </a:endParaRPr>
          </a:p>
          <a:p>
            <a:pPr marL="0" indent="0">
              <a:spcAft>
                <a:spcPts val="300"/>
              </a:spcAft>
              <a:buFontTx/>
              <a:buNone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Simplification </a:t>
            </a:r>
            <a:r>
              <a:rPr lang="en-US" sz="2200" i="0" dirty="0">
                <a:solidFill>
                  <a:schemeClr val="bg2"/>
                </a:solidFill>
              </a:rPr>
              <a:t>applies to all programmes. </a:t>
            </a:r>
            <a:r>
              <a:rPr lang="en-US" sz="2200" i="0" dirty="0" smtClean="0">
                <a:solidFill>
                  <a:schemeClr val="bg2"/>
                </a:solidFill>
              </a:rPr>
              <a:t/>
            </a:r>
            <a:br>
              <a:rPr lang="en-US" sz="2200" i="0" dirty="0" smtClean="0">
                <a:solidFill>
                  <a:schemeClr val="bg2"/>
                </a:solidFill>
              </a:rPr>
            </a:br>
            <a:r>
              <a:rPr lang="en-US" sz="2200" i="0" dirty="0" smtClean="0">
                <a:solidFill>
                  <a:schemeClr val="bg2"/>
                </a:solidFill>
              </a:rPr>
              <a:t>But </a:t>
            </a:r>
            <a:r>
              <a:rPr lang="en-US" sz="2200" i="0" dirty="0">
                <a:solidFill>
                  <a:schemeClr val="bg2"/>
                </a:solidFill>
              </a:rPr>
              <a:t>control requirements adjusted to the identified level of risks:</a:t>
            </a:r>
          </a:p>
          <a:p>
            <a:pPr lvl="1">
              <a:defRPr/>
            </a:pPr>
            <a:endParaRPr lang="en-US" sz="2200" b="0" dirty="0">
              <a:solidFill>
                <a:schemeClr val="bg2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0" dirty="0">
                <a:solidFill>
                  <a:schemeClr val="bg2"/>
                </a:solidFill>
              </a:rPr>
              <a:t>All programmes to benefit from simplification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sz="2200" b="0" dirty="0">
              <a:solidFill>
                <a:schemeClr val="bg2"/>
              </a:solidFill>
            </a:endParaRPr>
          </a:p>
          <a:p>
            <a:pPr lvl="1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0" dirty="0">
                <a:solidFill>
                  <a:schemeClr val="bg2"/>
                </a:solidFill>
              </a:rPr>
              <a:t>For some programmes - Based on objective criteria and low risks: further simplification / proportionality – the so-called </a:t>
            </a:r>
            <a:r>
              <a:rPr lang="en-US" sz="2200" i="1" dirty="0">
                <a:solidFill>
                  <a:schemeClr val="bg2"/>
                </a:solidFill>
              </a:rPr>
              <a:t>'Enhanced proportionate arrangements</a:t>
            </a:r>
            <a:r>
              <a:rPr lang="en-US" sz="2200" b="0" dirty="0">
                <a:solidFill>
                  <a:schemeClr val="bg2"/>
                </a:solidFill>
              </a:rPr>
              <a:t>' – Art. 77 to 79</a:t>
            </a:r>
            <a:endParaRPr lang="en-GB" sz="2200" i="0" dirty="0">
              <a:solidFill>
                <a:schemeClr val="bg2"/>
              </a:solidFill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2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Simplifying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and Control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196752"/>
            <a:ext cx="7920880" cy="4769222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  <a:defRPr/>
            </a:pPr>
            <a:endParaRPr lang="en-US" sz="2200" i="0" dirty="0" smtClean="0"/>
          </a:p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Main </a:t>
            </a:r>
            <a:r>
              <a:rPr lang="en-US" sz="2200" i="0" dirty="0">
                <a:solidFill>
                  <a:schemeClr val="bg2"/>
                </a:solidFill>
              </a:rPr>
              <a:t>simplifications proposed for all programmes:  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i="0" dirty="0" smtClean="0">
                <a:solidFill>
                  <a:schemeClr val="bg2"/>
                </a:solidFill>
              </a:rPr>
              <a:t>no</a:t>
            </a:r>
            <a:r>
              <a:rPr lang="en-US" sz="2200" i="0" dirty="0" smtClean="0">
                <a:solidFill>
                  <a:schemeClr val="bg2"/>
                </a:solidFill>
              </a:rPr>
              <a:t> </a:t>
            </a:r>
            <a:r>
              <a:rPr lang="en-US" sz="2200" i="0" dirty="0">
                <a:solidFill>
                  <a:schemeClr val="bg2"/>
                </a:solidFill>
              </a:rPr>
              <a:t>designation process (system roll-over) but early system audits to prevent problems 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simpler </a:t>
            </a:r>
            <a:r>
              <a:rPr lang="en-US" sz="2200" i="0" dirty="0">
                <a:solidFill>
                  <a:schemeClr val="bg2"/>
                </a:solidFill>
              </a:rPr>
              <a:t>eligibility rules, mandatory use of SCOs, more funding based on conditions/milestones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i="0" dirty="0" smtClean="0">
                <a:solidFill>
                  <a:schemeClr val="bg2"/>
                </a:solidFill>
              </a:rPr>
              <a:t>risk-based </a:t>
            </a:r>
            <a:r>
              <a:rPr lang="en-US" sz="2200" i="0" dirty="0">
                <a:solidFill>
                  <a:schemeClr val="bg2"/>
                </a:solidFill>
              </a:rPr>
              <a:t>management verifications (from coverage of every single payment claim today)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'accounting </a:t>
            </a:r>
            <a:r>
              <a:rPr lang="en-US" sz="2200" i="0" dirty="0">
                <a:solidFill>
                  <a:schemeClr val="bg2"/>
                </a:solidFill>
              </a:rPr>
              <a:t>function', no additional checks on beneficiaries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streamlined </a:t>
            </a:r>
            <a:r>
              <a:rPr lang="en-US" sz="2200" b="1" i="0" dirty="0">
                <a:solidFill>
                  <a:schemeClr val="bg2"/>
                </a:solidFill>
              </a:rPr>
              <a:t>audit requirements, </a:t>
            </a:r>
            <a:r>
              <a:rPr lang="en-US" sz="2200" i="0" dirty="0">
                <a:solidFill>
                  <a:schemeClr val="bg2"/>
                </a:solidFill>
              </a:rPr>
              <a:t>synergies, single audit 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one </a:t>
            </a:r>
            <a:r>
              <a:rPr lang="en-US" sz="2200" i="0" dirty="0">
                <a:solidFill>
                  <a:schemeClr val="bg2"/>
                </a:solidFill>
              </a:rPr>
              <a:t>EU-level sample for all ETC programmes</a:t>
            </a:r>
            <a:endParaRPr lang="en-GB" sz="22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3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Simplifying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and Control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196752"/>
            <a:ext cx="7920880" cy="4769222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  <a:defRPr/>
            </a:pPr>
            <a:endParaRPr lang="en-US" sz="2200" i="0" dirty="0" smtClean="0"/>
          </a:p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en-US" sz="2200" i="0" dirty="0">
                <a:solidFill>
                  <a:schemeClr val="bg2"/>
                </a:solidFill>
              </a:rPr>
              <a:t>Further simplifications and proportionate requirements proposed for 'enhanced' proportional package in the following areas: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National </a:t>
            </a:r>
            <a:r>
              <a:rPr lang="en-US" sz="2200" i="0" dirty="0">
                <a:solidFill>
                  <a:schemeClr val="bg2"/>
                </a:solidFill>
              </a:rPr>
              <a:t>rules apply for management verifications by Managing Authorities 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No </a:t>
            </a:r>
            <a:r>
              <a:rPr lang="en-US" sz="2200" i="0" dirty="0">
                <a:solidFill>
                  <a:schemeClr val="bg2"/>
                </a:solidFill>
              </a:rPr>
              <a:t>system audits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Fixed </a:t>
            </a:r>
            <a:r>
              <a:rPr lang="en-US" sz="2200" i="0" dirty="0">
                <a:solidFill>
                  <a:schemeClr val="bg2"/>
                </a:solidFill>
              </a:rPr>
              <a:t>sample of 30 operations audited annually for all Member State's programmes concerned 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Commission </a:t>
            </a:r>
            <a:r>
              <a:rPr lang="en-US" sz="2200" i="0" dirty="0">
                <a:solidFill>
                  <a:schemeClr val="bg2"/>
                </a:solidFill>
              </a:rPr>
              <a:t>audits limited to review of the work of audit authorities, not at beneficiaries' level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Flexible </a:t>
            </a:r>
            <a:r>
              <a:rPr lang="en-US" sz="2200" i="0" dirty="0">
                <a:solidFill>
                  <a:schemeClr val="bg2"/>
                </a:solidFill>
              </a:rPr>
              <a:t>and easy to switch in; joint monitoring</a:t>
            </a:r>
          </a:p>
          <a:p>
            <a:pPr>
              <a:spcAft>
                <a:spcPts val="600"/>
              </a:spcAft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4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Simplifying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and Control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196752"/>
            <a:ext cx="7920880" cy="4769222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  <a:defRPr/>
            </a:pPr>
            <a:endParaRPr lang="en-US" sz="2200" i="0" dirty="0" smtClean="0"/>
          </a:p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en-US" sz="2200" i="0" dirty="0">
                <a:solidFill>
                  <a:schemeClr val="bg2"/>
                </a:solidFill>
              </a:rPr>
              <a:t>Main advantages of the intended approach: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Speedier </a:t>
            </a:r>
            <a:r>
              <a:rPr lang="en-US" sz="2200" i="0" dirty="0">
                <a:solidFill>
                  <a:schemeClr val="bg2"/>
                </a:solidFill>
              </a:rPr>
              <a:t>start of the next programming period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Radical </a:t>
            </a:r>
            <a:r>
              <a:rPr lang="en-US" sz="2200" i="0" dirty="0">
                <a:solidFill>
                  <a:schemeClr val="bg2"/>
                </a:solidFill>
              </a:rPr>
              <a:t>decrease of the control burden on beneficiaries, increased legal certainty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Less </a:t>
            </a:r>
            <a:r>
              <a:rPr lang="en-US" sz="2200" i="0" dirty="0">
                <a:solidFill>
                  <a:schemeClr val="bg2"/>
                </a:solidFill>
              </a:rPr>
              <a:t>administrative procedures and reporting for programme authorities and reduced cost of controls/audits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Key </a:t>
            </a:r>
            <a:r>
              <a:rPr lang="en-US" sz="2200" i="0" dirty="0">
                <a:solidFill>
                  <a:schemeClr val="bg2"/>
                </a:solidFill>
              </a:rPr>
              <a:t>features of assurance model maintained, including the calculation of annual residual level of error in annual expenditure</a:t>
            </a:r>
          </a:p>
          <a:p>
            <a:pPr>
              <a:spcAft>
                <a:spcPts val="600"/>
              </a:spcAft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8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Simplifying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and Control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196752"/>
            <a:ext cx="7920880" cy="4769222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  <a:defRPr/>
            </a:pPr>
            <a:endParaRPr lang="en-US" sz="2200" i="0" dirty="0" smtClean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i="0" dirty="0">
                <a:solidFill>
                  <a:schemeClr val="bg2"/>
                </a:solidFill>
              </a:rPr>
              <a:t>In an effort to streamline the annual accounting function, the Commission  </a:t>
            </a:r>
            <a:r>
              <a:rPr lang="en-GB" sz="2200" i="0" dirty="0">
                <a:solidFill>
                  <a:schemeClr val="bg2"/>
                </a:solidFill>
              </a:rPr>
              <a:t>also simplified:</a:t>
            </a:r>
            <a:endParaRPr lang="en-US" sz="2200" i="0" dirty="0">
              <a:solidFill>
                <a:schemeClr val="bg2"/>
              </a:solidFill>
            </a:endParaRP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Acceptance </a:t>
            </a:r>
            <a:r>
              <a:rPr lang="en-US" sz="2200" i="0" dirty="0">
                <a:solidFill>
                  <a:schemeClr val="bg2"/>
                </a:solidFill>
              </a:rPr>
              <a:t>of accounts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Templates </a:t>
            </a:r>
            <a:r>
              <a:rPr lang="en-US" sz="2200" i="0" dirty="0">
                <a:solidFill>
                  <a:schemeClr val="bg2"/>
                </a:solidFill>
              </a:rPr>
              <a:t>for accounts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    and </a:t>
            </a:r>
            <a:r>
              <a:rPr lang="en-US" sz="2200" i="0" dirty="0">
                <a:solidFill>
                  <a:schemeClr val="bg2"/>
                </a:solidFill>
              </a:rPr>
              <a:t>increased legal certainty for beneficiaries:</a:t>
            </a:r>
          </a:p>
          <a:p>
            <a:pPr marL="742950" lvl="2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solidFill>
                  <a:schemeClr val="bg2"/>
                </a:solidFill>
              </a:rPr>
              <a:t>Clarification </a:t>
            </a:r>
            <a:r>
              <a:rPr lang="en-US" sz="2200" dirty="0">
                <a:solidFill>
                  <a:schemeClr val="bg2"/>
                </a:solidFill>
              </a:rPr>
              <a:t>of meaning/reporting of financial correction for EU budget</a:t>
            </a:r>
          </a:p>
          <a:p>
            <a:pPr marL="742950" lvl="2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solidFill>
                  <a:schemeClr val="bg2"/>
                </a:solidFill>
              </a:rPr>
              <a:t>Period </a:t>
            </a:r>
            <a:r>
              <a:rPr lang="en-US" sz="2200" dirty="0">
                <a:solidFill>
                  <a:schemeClr val="bg2"/>
                </a:solidFill>
              </a:rPr>
              <a:t>for retention of documents  (5 </a:t>
            </a:r>
            <a:r>
              <a:rPr lang="en-US" sz="2200" dirty="0" err="1">
                <a:solidFill>
                  <a:schemeClr val="bg2"/>
                </a:solidFill>
              </a:rPr>
              <a:t>yrs</a:t>
            </a:r>
            <a:r>
              <a:rPr lang="en-US" sz="2200" dirty="0">
                <a:solidFill>
                  <a:schemeClr val="bg2"/>
                </a:solidFill>
              </a:rPr>
              <a:t> now) – Art. 76.1</a:t>
            </a:r>
          </a:p>
          <a:p>
            <a:pPr marL="742950" lvl="2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solidFill>
                  <a:schemeClr val="bg2"/>
                </a:solidFill>
              </a:rPr>
              <a:t>No </a:t>
            </a:r>
            <a:r>
              <a:rPr lang="en-US" sz="2200" dirty="0">
                <a:solidFill>
                  <a:schemeClr val="bg2"/>
                </a:solidFill>
              </a:rPr>
              <a:t>Commission audits for more than 3 years back; transmission of report within 3 months</a:t>
            </a:r>
          </a:p>
          <a:p>
            <a:pPr>
              <a:spcAft>
                <a:spcPts val="600"/>
              </a:spcAft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34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FF Sector Colour 8">
      <a:dk1>
        <a:srgbClr val="20AA63"/>
      </a:dk1>
      <a:lt1>
        <a:srgbClr val="FFFFFF"/>
      </a:lt1>
      <a:dk2>
        <a:srgbClr val="0E4194"/>
      </a:dk2>
      <a:lt2>
        <a:srgbClr val="333333"/>
      </a:lt2>
      <a:accent1>
        <a:srgbClr val="FAEDD7"/>
      </a:accent1>
      <a:accent2>
        <a:srgbClr val="FFD15E"/>
      </a:accent2>
      <a:accent3>
        <a:srgbClr val="E6BF8A"/>
      </a:accent3>
      <a:accent4>
        <a:srgbClr val="EB5D64"/>
      </a:accent4>
      <a:accent5>
        <a:srgbClr val="036830"/>
      </a:accent5>
      <a:accent6>
        <a:srgbClr val="6BBE9B"/>
      </a:accent6>
      <a:hlink>
        <a:srgbClr val="0E4194"/>
      </a:hlink>
      <a:folHlink>
        <a:srgbClr val="03683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MFF Sector Colour 8">
      <a:dk1>
        <a:srgbClr val="20AA63"/>
      </a:dk1>
      <a:lt1>
        <a:srgbClr val="FFFFFF"/>
      </a:lt1>
      <a:dk2>
        <a:srgbClr val="0E4194"/>
      </a:dk2>
      <a:lt2>
        <a:srgbClr val="333333"/>
      </a:lt2>
      <a:accent1>
        <a:srgbClr val="FAEDD7"/>
      </a:accent1>
      <a:accent2>
        <a:srgbClr val="FFD15E"/>
      </a:accent2>
      <a:accent3>
        <a:srgbClr val="E6BF8A"/>
      </a:accent3>
      <a:accent4>
        <a:srgbClr val="EB5D64"/>
      </a:accent4>
      <a:accent5>
        <a:srgbClr val="036830"/>
      </a:accent5>
      <a:accent6>
        <a:srgbClr val="6BBE9B"/>
      </a:accent6>
      <a:hlink>
        <a:srgbClr val="0E4194"/>
      </a:hlink>
      <a:folHlink>
        <a:srgbClr val="03683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2865</TotalTime>
  <Words>1602</Words>
  <Application>Microsoft Office PowerPoint</Application>
  <PresentationFormat>On-screen Show (4:3)</PresentationFormat>
  <Paragraphs>114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Blank</vt:lpstr>
      <vt:lpstr>1_Blank</vt:lpstr>
      <vt:lpstr>COMMISSION PROPOSAL FOR SIMPLIFICATION OF MANAGEMENT CONTROL SYSTEM (MCS) AND ANNUAL ACCOUNTS  FOR PROGRAMMES IN POST 2020 CPR </vt:lpstr>
      <vt:lpstr>Simplifying Management and Control  post 2020 </vt:lpstr>
      <vt:lpstr>Simplifying Management and Control  post 2020 </vt:lpstr>
      <vt:lpstr>Simplifying Management and Control  post 2020 </vt:lpstr>
      <vt:lpstr>Simplifying Management and Control  post 2020 </vt:lpstr>
      <vt:lpstr>Simplifying Management and Control  post 2020 </vt:lpstr>
      <vt:lpstr>Simplifying Management and Control  post 2020 </vt:lpstr>
      <vt:lpstr>Simplifying Management and Control  post 2020 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JERMOL MARCINCAK Barbara (REGIO)</dc:creator>
  <cp:lastModifiedBy>KUHL Lothar (REGIO)</cp:lastModifiedBy>
  <cp:revision>214</cp:revision>
  <cp:lastPrinted>2018-06-08T15:12:30Z</cp:lastPrinted>
  <dcterms:created xsi:type="dcterms:W3CDTF">2018-03-19T13:44:15Z</dcterms:created>
  <dcterms:modified xsi:type="dcterms:W3CDTF">2018-06-08T15:12:58Z</dcterms:modified>
</cp:coreProperties>
</file>