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306" r:id="rId4"/>
    <p:sldId id="279" r:id="rId5"/>
    <p:sldId id="301" r:id="rId6"/>
    <p:sldId id="296" r:id="rId7"/>
    <p:sldId id="307" r:id="rId8"/>
    <p:sldId id="278" r:id="rId9"/>
    <p:sldId id="281" r:id="rId10"/>
    <p:sldId id="280" r:id="rId11"/>
    <p:sldId id="299" r:id="rId12"/>
    <p:sldId id="308" r:id="rId13"/>
    <p:sldId id="309" r:id="rId14"/>
    <p:sldId id="282" r:id="rId15"/>
    <p:sldId id="310" r:id="rId16"/>
    <p:sldId id="290" r:id="rId17"/>
    <p:sldId id="833" r:id="rId18"/>
    <p:sldId id="311" r:id="rId19"/>
    <p:sldId id="302" r:id="rId20"/>
    <p:sldId id="303" r:id="rId21"/>
    <p:sldId id="294" r:id="rId2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6134" autoAdjust="0"/>
  </p:normalViewPr>
  <p:slideViewPr>
    <p:cSldViewPr>
      <p:cViewPr varScale="1">
        <p:scale>
          <a:sx n="125" d="100"/>
          <a:sy n="125" d="100"/>
        </p:scale>
        <p:origin x="133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27.02.2023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27.02.2023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interregeurope.eu/help/project-implementation-2021-2027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interregeurope.eu/login" TargetMode="External"/><Relationship Id="rId2" Type="http://schemas.openxmlformats.org/officeDocument/2006/relationships/hyperlink" Target="https://www.iolf.eu/Account/Login?ReturnUrl=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interregeurope.eu/news-and-events/events/lead-partner-seminar-for-first-call-projects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interreg-central.eu/implement-a-project/#programme-manual-beneficiaries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jems.interreg-central.eu/no-auth/login?ref=%2Fapp%2Fdashboard" TargetMode="External"/><Relationship Id="rId2" Type="http://schemas.openxmlformats.org/officeDocument/2006/relationships/hyperlink" Target="https://www.iolf.eu/Account/Login?ReturnUrl=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eur01.safelinks.protection.outlook.com/?url=https%3A%2F%2Fwww.youtube.com%2Fwatch%3Fv%3DNw7y0bBH6zU&amp;data=05%7C01%7CPavel.Lukes%40mmr.cz%7C64ee1b46ea984163b66208db189dcd1f%7C8227f2a542384dd2baa9cb8d4f57a2e8%7C0%7C0%7C638130838258410491%7CUnknown%7CTWFpbGZsb3d8eyJWIjoiMC4wLjAwMDAiLCJQIjoiV2luMzIiLCJBTiI6Ik1haWwiLCJXVCI6Mn0%3D%7C3000%7C%7C%7C&amp;sdata=cWO0Ld2ULPhr%2Fi%2FbEeZqBtCgIg27qyw5DcnZ%2FnWEtKg%3D&amp;reserved=0" TargetMode="External"/><Relationship Id="rId5" Type="http://schemas.openxmlformats.org/officeDocument/2006/relationships/image" Target="../media/image8.jpg"/><Relationship Id="rId4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hyperlink" Target="https://www.mfcr.cz/cs/legislativa/metodiky/2021/pravidla-spolufinancovani-efrr-esf-fs-fo-41530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smlouvy.gov.cz/" TargetMode="Externa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lukpav@mmr.cz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r.cz/interreg-europe-2021-2027/" TargetMode="External"/><Relationship Id="rId2" Type="http://schemas.openxmlformats.org/officeDocument/2006/relationships/hyperlink" Target="https://www.crr.cz/interreg-central-europe-2021-2027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regeurope.eu/sites/default/files/2023-02/IR-E_programme_manual_annexes.pdf" TargetMode="External"/><Relationship Id="rId7" Type="http://schemas.openxmlformats.org/officeDocument/2006/relationships/image" Target="../media/image4.jpg"/><Relationship Id="rId2" Type="http://schemas.openxmlformats.org/officeDocument/2006/relationships/hyperlink" Target="https://www.interregeurope.eu/help/project-implementation-2021-2027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interregeurope.eu/news-and-events/news/recording-of-the-lead-partner-welcome-webinar" TargetMode="External"/><Relationship Id="rId5" Type="http://schemas.openxmlformats.org/officeDocument/2006/relationships/hyperlink" Target="https://www.interregeurope.eu/branding-guidelines" TargetMode="External"/><Relationship Id="rId4" Type="http://schemas.openxmlformats.org/officeDocument/2006/relationships/hyperlink" Target="https://www.interregeurope.eu/sites/default/files/2022-05/IR-E_programme_manual_annexes_0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reg-central.eu/documents/?document_category=60" TargetMode="External"/><Relationship Id="rId7" Type="http://schemas.openxmlformats.org/officeDocument/2006/relationships/image" Target="../media/image5.jpg"/><Relationship Id="rId2" Type="http://schemas.openxmlformats.org/officeDocument/2006/relationships/hyperlink" Target="https://www.interreg-central.eu/implement-a-project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interreg-central.eu/support-for-beneficiaries/#tutorials" TargetMode="External"/><Relationship Id="rId5" Type="http://schemas.openxmlformats.org/officeDocument/2006/relationships/hyperlink" Target="https://www.interreg-central.eu/wp-content/uploads/2023/02/Interreg-CE_21-27_BrandManualV1.pdf" TargetMode="External"/><Relationship Id="rId4" Type="http://schemas.openxmlformats.org/officeDocument/2006/relationships/hyperlink" Target="https://www.interreg-central.eu/documents/?document_category=6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r.cz/programy-preshranicni-a-nadnarodni-spoluprace-2021-2027/" TargetMode="External"/><Relationship Id="rId2" Type="http://schemas.openxmlformats.org/officeDocument/2006/relationships/hyperlink" Target="https://dotaceeu.cz/cs/evropske-fondy-v-cr/kohezni-politika-po-roce-2020/programy/programy-nadnarodni-a-meziregionalni-spoluprace/program-nadnarodni-spoluprace-interreg-central-eur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g"/><Relationship Id="rId5" Type="http://schemas.openxmlformats.org/officeDocument/2006/relationships/hyperlink" Target="https://dotaceeu.cz/cs/evropske-fondy-v-cr/kohezni-politika-po-roce-2020/metodicke-dokumenty/metodicke-dokumenty-v-gesci-mmr-cr/metodicky-pokyn-pro-zpusobilost-vydaju-a-jejich-vy" TargetMode="External"/><Relationship Id="rId4" Type="http://schemas.openxmlformats.org/officeDocument/2006/relationships/hyperlink" Target="DotaceEU%20-%20Metodick&#253;%20pokyn%20pro%20oblast%20zad&#225;v&#225;n&#237;%20zak&#225;zek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Pavel Lukeš				24.2. 2023 Praha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772816"/>
            <a:ext cx="8496944" cy="1872208"/>
          </a:xfrm>
        </p:spPr>
        <p:txBody>
          <a:bodyPr/>
          <a:lstStyle/>
          <a:p>
            <a:r>
              <a:rPr lang="cs-CZ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Finanční seminář</a:t>
            </a:r>
            <a:br>
              <a:rPr lang="cs-CZ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sz="4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</a:t>
            </a:r>
            <a:r>
              <a:rPr lang="cs-CZ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4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Central</a:t>
            </a:r>
            <a:r>
              <a:rPr lang="cs-CZ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4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Europe</a:t>
            </a:r>
            <a:br>
              <a:rPr lang="cs-CZ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sz="4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</a:t>
            </a:r>
            <a:r>
              <a:rPr lang="cs-CZ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4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Europe</a:t>
            </a:r>
            <a:r>
              <a:rPr lang="cs-CZ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US" sz="4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256584"/>
          </a:xfrm>
        </p:spPr>
        <p:txBody>
          <a:bodyPr>
            <a:normAutofit fontScale="85000" lnSpcReduction="20000"/>
          </a:bodyPr>
          <a:lstStyle/>
          <a:p>
            <a:endParaRPr lang="cs-CZ" sz="2000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sz="2000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úrovni programu:</a:t>
            </a:r>
            <a:endParaRPr 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Programme </a:t>
            </a:r>
            <a:r>
              <a:rPr lang="cs-CZ" sz="2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Manual</a:t>
            </a:r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 (</a:t>
            </a:r>
            <a:r>
              <a:rPr lang="cs-CZ" sz="2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Interreg</a:t>
            </a:r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 </a:t>
            </a:r>
            <a:r>
              <a:rPr lang="cs-CZ" sz="2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Europe</a:t>
            </a:r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) + přílohy</a:t>
            </a:r>
            <a:endParaRPr lang="cs-CZ" sz="2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FontTx/>
              <a:buChar char="-"/>
            </a:pP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Obsahuje informace pro všechny partnery popisující požadavky na dokladování jednotlivých typů výdajů, způsobilost,  požadavky na kontrolu, harmonogram kontroly a formuláře ke kontrole v AJ</a:t>
            </a:r>
          </a:p>
          <a:p>
            <a:pPr>
              <a:buFontTx/>
              <a:buChar char="-"/>
            </a:pP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Postup předkládání zpráv je popsán v kap. 5.2 </a:t>
            </a:r>
          </a:p>
          <a:p>
            <a:pPr>
              <a:buFontTx/>
              <a:buChar char="-"/>
            </a:pPr>
            <a:endParaRPr lang="cs-CZ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/>
            <a:r>
              <a:rPr lang="cs-CZ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Povinné přílohy/formuláře: </a:t>
            </a: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(vyplnit online v monitorovacím systému </a:t>
            </a:r>
            <a:r>
              <a:rPr lang="cs-CZ" sz="1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Portal</a:t>
            </a: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</a:p>
          <a:p>
            <a:pPr marL="285750" indent="-285750">
              <a:buFontTx/>
              <a:buChar char="-"/>
            </a:pP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List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expenditures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(partner)</a:t>
            </a:r>
          </a:p>
          <a:p>
            <a:pPr marL="285750" indent="-285750">
              <a:buFontTx/>
              <a:buChar char="-"/>
            </a:pP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List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Contracts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(partner)</a:t>
            </a:r>
          </a:p>
          <a:p>
            <a:pPr marL="285750" indent="-285750">
              <a:buFontTx/>
              <a:buChar char="-"/>
            </a:pP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Control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Certificate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(kontrolor/Centrum)</a:t>
            </a:r>
          </a:p>
          <a:p>
            <a:pPr marL="285750" indent="-285750">
              <a:buFontTx/>
              <a:buChar char="-"/>
            </a:pP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Control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Report +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Checklist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(kontrolor/Centrum)</a:t>
            </a:r>
          </a:p>
          <a:p>
            <a:pPr marL="0" indent="0"/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5776" y="596905"/>
            <a:ext cx="6480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Klíčové dokumenty pro kontrolu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3514A15-DD3D-4869-B776-68E53F47EB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0745" y="1196752"/>
            <a:ext cx="5256584" cy="791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293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5517232"/>
            <a:ext cx="8291264" cy="936104"/>
          </a:xfrm>
        </p:spPr>
        <p:txBody>
          <a:bodyPr>
            <a:normAutofit lnSpcReduction="10000"/>
          </a:bodyPr>
          <a:lstStyle/>
          <a:p>
            <a:endParaRPr lang="cs-CZ" sz="2000" dirty="0">
              <a:hlinkClick r:id="rId2"/>
            </a:endParaRPr>
          </a:p>
          <a:p>
            <a:r>
              <a:rPr lang="cs-CZ" sz="2000" dirty="0">
                <a:hlinkClick r:id="rId3"/>
              </a:rPr>
              <a:t>https://portal.interregeurope.eu/login</a:t>
            </a:r>
            <a:r>
              <a:rPr lang="cs-CZ" sz="2000" dirty="0"/>
              <a:t>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70928" y="1252281"/>
            <a:ext cx="885698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/>
              <a:t>Interreg</a:t>
            </a:r>
            <a:r>
              <a:rPr lang="cs-CZ" sz="2000" b="1" dirty="0"/>
              <a:t> </a:t>
            </a:r>
            <a:r>
              <a:rPr lang="cs-CZ" sz="2000" b="1" dirty="0" err="1"/>
              <a:t>Europe</a:t>
            </a:r>
            <a:r>
              <a:rPr lang="cs-CZ" sz="2000" b="1" dirty="0"/>
              <a:t> – monitorovací systém PORTAL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6AF03CF-05B3-4DA6-82E4-D2E5D6D303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400" y="393111"/>
            <a:ext cx="6048672" cy="911035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5482469-EBCD-4FB3-B4F3-A1F89A8089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1851" y="1804823"/>
            <a:ext cx="5538301" cy="4180461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34AC1371-9533-4182-AA16-8B8C6712FB03}"/>
              </a:ext>
            </a:extLst>
          </p:cNvPr>
          <p:cNvSpPr txBox="1"/>
          <p:nvPr/>
        </p:nvSpPr>
        <p:spPr>
          <a:xfrm>
            <a:off x="6082426" y="2636912"/>
            <a:ext cx="28083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14. 3. Stockholm</a:t>
            </a:r>
          </a:p>
          <a:p>
            <a:endParaRPr lang="cs-CZ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Seminář pro vedoucím partnery  </a:t>
            </a:r>
          </a:p>
          <a:p>
            <a:endParaRPr lang="cs-CZ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6"/>
              </a:rPr>
              <a:t>https://www.interregeurope.eu/news-and-events/events/lead-partner-seminar-for-first-call-projects</a:t>
            </a:r>
            <a:endParaRPr lang="cs-CZ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321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256584"/>
          </a:xfrm>
        </p:spPr>
        <p:txBody>
          <a:bodyPr>
            <a:normAutofit fontScale="92500" lnSpcReduction="20000"/>
          </a:bodyPr>
          <a:lstStyle/>
          <a:p>
            <a:endParaRPr lang="cs-CZ" sz="2000" u="sng" dirty="0"/>
          </a:p>
          <a:p>
            <a:r>
              <a:rPr lang="cs-CZ" sz="2000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úrovni programu:</a:t>
            </a:r>
            <a:endParaRPr 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Programme </a:t>
            </a:r>
            <a:r>
              <a:rPr lang="cs-CZ" sz="2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Manual</a:t>
            </a:r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 (</a:t>
            </a:r>
            <a:r>
              <a:rPr lang="cs-CZ" sz="2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Interreg</a:t>
            </a:r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 </a:t>
            </a:r>
            <a:r>
              <a:rPr lang="cs-CZ" sz="2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Central</a:t>
            </a:r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 </a:t>
            </a:r>
            <a:r>
              <a:rPr lang="cs-CZ" sz="2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Europe</a:t>
            </a:r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) + přílohy</a:t>
            </a:r>
            <a:endParaRPr lang="cs-CZ" sz="2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FontTx/>
              <a:buChar char="-"/>
            </a:pP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Obsahuje informace pro všechny partnery popisující požadavky na dokladování jednotlivých typů výdajů, způsobilost,  požadavky na kontrolu, harmonogram kontroly a formuláře ke kontrole v AJ</a:t>
            </a:r>
          </a:p>
          <a:p>
            <a:pPr>
              <a:buFontTx/>
              <a:buChar char="-"/>
            </a:pP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Postup předkládání zpráv je popsán v kap. III.2 </a:t>
            </a:r>
          </a:p>
          <a:p>
            <a:pPr>
              <a:buFontTx/>
              <a:buChar char="-"/>
            </a:pPr>
            <a:endParaRPr lang="cs-CZ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/>
            <a:r>
              <a:rPr lang="cs-CZ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Povinné přílohy/formuláře: </a:t>
            </a: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(vyplnit online v monitorovacím systému </a:t>
            </a:r>
            <a:r>
              <a:rPr lang="cs-CZ" sz="1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JeMS</a:t>
            </a: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</a:p>
          <a:p>
            <a:pPr marL="285750" indent="-285750">
              <a:buFontTx/>
              <a:buChar char="-"/>
            </a:pP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Partner report + List of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expenditures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(partner)</a:t>
            </a:r>
          </a:p>
          <a:p>
            <a:pPr marL="285750" indent="-285750">
              <a:buFontTx/>
              <a:buChar char="-"/>
            </a:pP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Certificate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expenditure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(kontrolor/Centrum)</a:t>
            </a:r>
          </a:p>
          <a:p>
            <a:pPr marL="285750" indent="-285750">
              <a:buFontTx/>
              <a:buChar char="-"/>
            </a:pP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Control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Report +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Checklist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(kontrolor/Centrum)</a:t>
            </a:r>
          </a:p>
          <a:p>
            <a:pPr marL="0" indent="0"/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5776" y="596905"/>
            <a:ext cx="6480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Klíčové dokumenty pro kontrolu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9BC2D08-B338-47C0-8A59-2FB820897A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196752"/>
            <a:ext cx="4703749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7289" y="5849256"/>
            <a:ext cx="8291264" cy="936104"/>
          </a:xfrm>
        </p:spPr>
        <p:txBody>
          <a:bodyPr>
            <a:normAutofit fontScale="92500"/>
          </a:bodyPr>
          <a:lstStyle/>
          <a:p>
            <a:endParaRPr lang="cs-CZ" sz="2000" dirty="0">
              <a:hlinkClick r:id="rId2"/>
            </a:endParaRPr>
          </a:p>
          <a:p>
            <a:r>
              <a:rPr lang="cs-CZ" sz="2000" dirty="0">
                <a:hlinkClick r:id="rId3"/>
              </a:rPr>
              <a:t>https://jems.interreg-central.eu/no-auth/login?ref=%2Fapp%2Fdashboard</a:t>
            </a:r>
            <a:r>
              <a:rPr lang="cs-CZ" sz="2000" dirty="0"/>
              <a:t>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70928" y="1252281"/>
            <a:ext cx="885698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/>
              <a:t>Interreg</a:t>
            </a:r>
            <a:r>
              <a:rPr lang="cs-CZ" sz="2000" b="1" dirty="0"/>
              <a:t> </a:t>
            </a:r>
            <a:r>
              <a:rPr lang="cs-CZ" sz="2000" b="1" dirty="0" err="1"/>
              <a:t>Central</a:t>
            </a:r>
            <a:r>
              <a:rPr lang="cs-CZ" sz="2000" b="1" dirty="0"/>
              <a:t> </a:t>
            </a:r>
            <a:r>
              <a:rPr lang="cs-CZ" sz="2000" b="1" dirty="0" err="1"/>
              <a:t>Europe</a:t>
            </a:r>
            <a:r>
              <a:rPr lang="cs-CZ" sz="2000" b="1" dirty="0"/>
              <a:t> – monitorovací systém </a:t>
            </a:r>
            <a:r>
              <a:rPr lang="cs-CZ" sz="2000" b="1" dirty="0" err="1"/>
              <a:t>JeMS</a:t>
            </a:r>
            <a:endParaRPr lang="cs-CZ" sz="2000" b="1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1A77BA8-B0AE-4C6B-87F4-0A3E9ECCE2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392" y="404664"/>
            <a:ext cx="6120680" cy="936993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E15D8300-B715-4B49-B3AE-3DBDB66142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82" y="1651850"/>
            <a:ext cx="8291263" cy="4355265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5FCC2990-99F2-4E46-A236-D2CF1FA081A5}"/>
              </a:ext>
            </a:extLst>
          </p:cNvPr>
          <p:cNvSpPr txBox="1"/>
          <p:nvPr/>
        </p:nvSpPr>
        <p:spPr>
          <a:xfrm>
            <a:off x="397205" y="4230958"/>
            <a:ext cx="4035716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b="1" dirty="0"/>
              <a:t>14.2. online webinář k implementaci a reportování </a:t>
            </a:r>
          </a:p>
          <a:p>
            <a:endParaRPr lang="cs-CZ" dirty="0"/>
          </a:p>
          <a:p>
            <a:r>
              <a:rPr lang="en-GB" sz="1800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6"/>
              </a:rPr>
              <a:t>Project Implementation Webinar (Recording) for first call project management teams, 14 February 2023 - YouTube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028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556792"/>
            <a:ext cx="8291264" cy="5112568"/>
          </a:xfrm>
        </p:spPr>
        <p:txBody>
          <a:bodyPr>
            <a:noAutofit/>
          </a:bodyPr>
          <a:lstStyle/>
          <a:p>
            <a:pPr marL="0" indent="0"/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 partneři předkládají výdaje ke kontrole 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zpravidla každých 6 měsíců, </a:t>
            </a: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pokud nárokované výdaje partnera za dané reportovací období jsou  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˃7.500 EUR</a:t>
            </a:r>
            <a:endParaRPr lang="cs-CZ" altLang="cs-CZ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/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Bez ohledu na tento finanční limit musí příjemci předložit výdaje ke kontrole 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minimálně jednou do roka</a:t>
            </a: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endParaRPr lang="cs-CZ" altLang="cs-CZ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16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Lhůty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 předkládání dokladů ke kontrole pro partnera:</a:t>
            </a:r>
            <a:endParaRPr lang="cs-CZ" altLang="cs-CZ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 15 dnů </a:t>
            </a: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 skončení </a:t>
            </a:r>
            <a:r>
              <a:rPr lang="cs-CZ" alt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reportovacího</a:t>
            </a: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období 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např. reportovací období od. 1.3. až 31.8. – nutno předložit do 15.9. 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Centrum má 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60 dní </a:t>
            </a: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kontrolu a vystavení certifikátu</a:t>
            </a:r>
          </a:p>
          <a:p>
            <a:pPr>
              <a:lnSpc>
                <a:spcPct val="80000"/>
              </a:lnSpc>
            </a:pPr>
            <a:endParaRPr lang="cs-CZ" altLang="cs-CZ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LP musí 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 3 měsíců </a:t>
            </a: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 skončení reportovacího období vložit souhrnnou zprávu za celý projekt a souhrnné výdaje do Monitorovacího systému. 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483768" y="548680"/>
            <a:ext cx="63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Časový harmonogram kontroly</a:t>
            </a:r>
          </a:p>
        </p:txBody>
      </p:sp>
    </p:spTree>
    <p:extLst>
      <p:ext uri="{BB962C8B-B14F-4D97-AF65-F5344CB8AC3E}">
        <p14:creationId xmlns:p14="http://schemas.microsoft.com/office/powerpoint/2010/main" val="2169372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15516" y="1268760"/>
            <a:ext cx="8712968" cy="2448272"/>
          </a:xfrm>
          <a:ln w="317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/>
            <a:r>
              <a:rPr lang="cs-CZ" alt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 EUROPE</a:t>
            </a:r>
          </a:p>
          <a:p>
            <a:pPr marL="0" indent="0"/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Začátek většiny projektů z 1. výzvy: 			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1.3. 2023</a:t>
            </a:r>
          </a:p>
          <a:p>
            <a:pPr>
              <a:buAutoNum type="arabicPeriod"/>
            </a:pPr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Reportovací období: 				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13.12. 2022 – 31.8. 2023</a:t>
            </a:r>
          </a:p>
          <a:p>
            <a:pPr marL="0" indent="0"/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Termín pro předložení 1. výdajů a dokumentů kontrolorovi (PP):   	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15.9. 2023 </a:t>
            </a:r>
          </a:p>
          <a:p>
            <a:pPr marL="0" indent="0"/>
            <a:r>
              <a:rPr lang="cs-CZ" alt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Termín pro předložení souhrnné zprávy za projekt (pouze LP)   	</a:t>
            </a:r>
            <a:r>
              <a:rPr lang="cs-CZ" alt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1. 12. 2023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483768" y="548680"/>
            <a:ext cx="63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Časový harmonogram kontroly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073F6C5-CB67-4F9F-8F55-A239B9D38506}"/>
              </a:ext>
            </a:extLst>
          </p:cNvPr>
          <p:cNvSpPr txBox="1"/>
          <p:nvPr/>
        </p:nvSpPr>
        <p:spPr>
          <a:xfrm>
            <a:off x="215516" y="3859723"/>
            <a:ext cx="8640452" cy="31700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 CENTRAL EUROPE</a:t>
            </a:r>
          </a:p>
          <a:p>
            <a:endParaRPr lang="cs-CZ" sz="2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Začátek většiny projektů z 1. výzvy:			</a:t>
            </a:r>
            <a:r>
              <a:rPr 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březen/duben 2023</a:t>
            </a:r>
          </a:p>
          <a:p>
            <a:endParaRPr lang="cs-CZ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Reportovací období budou nastavena v tzv</a:t>
            </a:r>
            <a:r>
              <a:rPr 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monitorovacím plánu (JS/ŘO + LP)</a:t>
            </a:r>
          </a:p>
          <a:p>
            <a:endParaRPr lang="cs-CZ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Nastaví termíny pro reportování aktivit na úrovni celého projektu (cca 1xrok)</a:t>
            </a:r>
          </a:p>
          <a:p>
            <a:pPr marL="285750" indent="-285750">
              <a:buFontTx/>
              <a:buChar char="-"/>
            </a:pP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Nastaví termíny pro reportování o finančním pokroku celého projektu (2xrok</a:t>
            </a:r>
            <a:r>
              <a:rPr 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endParaRPr lang="cs-CZ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Partneři za svoji část projektu předkládají výdaje a realizované aktivity ke kontrole </a:t>
            </a:r>
          </a:p>
          <a:p>
            <a:r>
              <a:rPr 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2x ročně </a:t>
            </a:r>
          </a:p>
          <a:p>
            <a:endParaRPr lang="cs-CZ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279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851920" y="404664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Kontrola 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989439"/>
            <a:ext cx="5112568" cy="5751929"/>
          </a:xfrm>
        </p:spPr>
      </p:pic>
    </p:spTree>
    <p:extLst>
      <p:ext uri="{BB962C8B-B14F-4D97-AF65-F5344CB8AC3E}">
        <p14:creationId xmlns:p14="http://schemas.microsoft.com/office/powerpoint/2010/main" val="747459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C062F310-062F-471C-893E-66322A94C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776" y="404664"/>
            <a:ext cx="6480720" cy="504056"/>
          </a:xfrm>
        </p:spPr>
        <p:txBody>
          <a:bodyPr/>
          <a:lstStyle/>
          <a:p>
            <a:r>
              <a:rPr lang="cs-CZ" sz="2800" dirty="0"/>
              <a:t>Programy 2021-2027 – financování</a:t>
            </a:r>
            <a:br>
              <a:rPr lang="cs-CZ" dirty="0"/>
            </a:br>
            <a:endParaRPr lang="cs-CZ"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786A123E-C672-4FE4-8273-5C66C0A40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71" y="1368127"/>
            <a:ext cx="8472517" cy="5229225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1900" dirty="0"/>
              <a:t>70% - 80% - z rozpočtu programu (EFRR) </a:t>
            </a:r>
            <a:r>
              <a:rPr lang="cs-CZ" sz="1900" dirty="0" err="1"/>
              <a:t>Interreg</a:t>
            </a:r>
            <a:r>
              <a:rPr lang="cs-CZ" sz="1900" dirty="0"/>
              <a:t> </a:t>
            </a:r>
            <a:r>
              <a:rPr lang="cs-CZ" sz="1900" dirty="0" err="1"/>
              <a:t>Central</a:t>
            </a:r>
            <a:r>
              <a:rPr lang="cs-CZ" sz="1900" dirty="0"/>
              <a:t> </a:t>
            </a:r>
            <a:r>
              <a:rPr lang="cs-CZ" sz="1900" dirty="0" err="1"/>
              <a:t>Europe</a:t>
            </a:r>
            <a:r>
              <a:rPr lang="cs-CZ" sz="1900" dirty="0"/>
              <a:t>, </a:t>
            </a:r>
            <a:r>
              <a:rPr lang="cs-CZ" sz="1900" dirty="0" err="1"/>
              <a:t>Interreg</a:t>
            </a:r>
            <a:r>
              <a:rPr lang="cs-CZ" sz="1900" dirty="0"/>
              <a:t> </a:t>
            </a:r>
            <a:r>
              <a:rPr lang="cs-CZ" sz="1900" dirty="0" err="1"/>
              <a:t>Europe</a:t>
            </a:r>
            <a:r>
              <a:rPr lang="cs-CZ" sz="1900" dirty="0"/>
              <a:t> a </a:t>
            </a:r>
            <a:r>
              <a:rPr lang="cs-CZ" sz="1900" dirty="0" err="1"/>
              <a:t>Interreg</a:t>
            </a:r>
            <a:r>
              <a:rPr lang="cs-CZ" sz="1900" dirty="0"/>
              <a:t> Danube – vypláceno ex-post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900" dirty="0"/>
              <a:t>20 – 30%% - </a:t>
            </a:r>
            <a:r>
              <a:rPr lang="cs-CZ" sz="1900" b="0" dirty="0"/>
              <a:t>z vlastních zdrojů příjemce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900" b="0" dirty="0"/>
              <a:t>Dotace ze státního rozpočtu (SR) pro níže definované subjekty (základní parametry)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800" dirty="0"/>
          </a:p>
          <a:p>
            <a:pPr marL="0" indent="0">
              <a:lnSpc>
                <a:spcPct val="150000"/>
              </a:lnSpc>
              <a:buNone/>
            </a:pPr>
            <a:endParaRPr lang="cs-CZ" sz="1800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/>
              <a:t>		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800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1400" b="0" dirty="0">
                <a:latin typeface="Calibri" panose="020F0502020204030204" pitchFamily="34" charset="0"/>
                <a:cs typeface="Calibri" panose="020F0502020204030204" pitchFamily="34" charset="0"/>
              </a:rPr>
              <a:t>OSS a PO OSS – nebude dotace ze SR vyplácena ze kapitoly MMR, ale je třeba žádat z vlastní kapitoly OSS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900" b="0" dirty="0">
                <a:latin typeface="Calibri" panose="020F0502020204030204" pitchFamily="34" charset="0"/>
                <a:cs typeface="Calibri" panose="020F0502020204030204" pitchFamily="34" charset="0"/>
              </a:rPr>
              <a:t>O dotaci ze SR mohou žádat pouze CZ příjemci 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ve schválených projektech nejdříve po podpisu </a:t>
            </a:r>
            <a:r>
              <a:rPr lang="cs-CZ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subsidy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contract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partnership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agreement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. Vyplácena ex-post.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900" b="0" dirty="0">
                <a:latin typeface="Calibri" panose="020F0502020204030204" pitchFamily="34" charset="0"/>
                <a:cs typeface="Calibri" panose="020F0502020204030204" pitchFamily="34" charset="0"/>
              </a:rPr>
              <a:t>Pravidla spolufinancování od ministerstva financí naleznete </a:t>
            </a:r>
            <a:r>
              <a:rPr lang="cs-CZ" sz="1900" b="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zde</a:t>
            </a:r>
            <a:r>
              <a:rPr lang="cs-CZ" sz="1900" b="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cs-CZ" sz="1900" b="0" dirty="0">
              <a:solidFill>
                <a:schemeClr val="accent5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1800" dirty="0"/>
          </a:p>
        </p:txBody>
      </p:sp>
      <p:pic>
        <p:nvPicPr>
          <p:cNvPr id="5" name="Obrázek 4" descr="Obsah obrázku stůl&#10;&#10;Popis byl vytvořen automaticky">
            <a:extLst>
              <a:ext uri="{FF2B5EF4-FFF2-40B4-BE49-F238E27FC236}">
                <a16:creationId xmlns:a16="http://schemas.microsoft.com/office/drawing/2014/main" id="{A858792C-2C0A-460F-889E-5755E69D27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71" y="2636912"/>
            <a:ext cx="6024245" cy="2002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058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C1161AC-752C-4DDE-9306-75FAA27A3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68760"/>
            <a:ext cx="8640960" cy="5400600"/>
          </a:xfrm>
        </p:spPr>
        <p:txBody>
          <a:bodyPr>
            <a:normAutofit fontScale="92500" lnSpcReduction="20000"/>
          </a:bodyPr>
          <a:lstStyle/>
          <a:p>
            <a:pPr marL="0" indent="0"/>
            <a:r>
              <a:rPr 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dotaci ze státního rozpočtu (SR) bude vypsaná výzva MMR (NENÍ AUTOMATICKÁ)</a:t>
            </a:r>
          </a:p>
          <a:p>
            <a:pPr marL="0" indent="0"/>
            <a:r>
              <a:rPr lang="cs-CZ" sz="16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Kdo může žádat?</a:t>
            </a:r>
          </a:p>
          <a:p>
            <a:pPr marL="0" indent="0"/>
            <a:r>
              <a:rPr 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čeští partneři 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 schválených projektech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Europe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Central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Europe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cs-CZ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</a:t>
            </a: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Danube </a:t>
            </a:r>
            <a:r>
              <a:rPr lang="cs-CZ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(vyjma </a:t>
            </a:r>
            <a:r>
              <a:rPr lang="cs-CZ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podniků,organizačních</a:t>
            </a:r>
            <a:r>
              <a:rPr lang="cs-CZ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složek státu a jejich příspěvkových organizací)</a:t>
            </a:r>
            <a:endParaRPr lang="cs-CZ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/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 podepsaným </a:t>
            </a:r>
            <a:r>
              <a:rPr lang="cs-CZ" sz="16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subsidy</a:t>
            </a:r>
            <a:r>
              <a:rPr 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16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contract</a:t>
            </a:r>
            <a:r>
              <a:rPr 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cs-CZ" sz="16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partnership</a:t>
            </a:r>
            <a:r>
              <a:rPr 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16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agreement</a:t>
            </a:r>
            <a:r>
              <a:rPr 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0" indent="0"/>
            <a:endParaRPr lang="cs-CZ" sz="16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/>
            <a:r>
              <a:rPr lang="cs-CZ" sz="16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Kdy žádat?</a:t>
            </a:r>
          </a:p>
          <a:p>
            <a:pPr marL="0" indent="0"/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Nejpozději s předložením </a:t>
            </a:r>
            <a:r>
              <a:rPr 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prvních výdajů ke kontrole za 1. reportovací období</a:t>
            </a:r>
          </a:p>
          <a:p>
            <a:pPr marL="0" indent="0"/>
            <a:endParaRPr lang="cs-CZ" sz="16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/>
            <a:r>
              <a:rPr lang="cs-CZ" sz="16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Proplacení dotace ze SR</a:t>
            </a:r>
          </a:p>
          <a:p>
            <a:pPr marL="0" indent="0"/>
            <a:r>
              <a:rPr 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Ex- post ve dvou tranších </a:t>
            </a:r>
          </a:p>
          <a:p>
            <a:pPr marL="0" indent="0">
              <a:lnSpc>
                <a:spcPct val="10000"/>
              </a:lnSpc>
            </a:pPr>
            <a:r>
              <a:rPr lang="cs-CZ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 polovině a na konci realizace projektu</a:t>
            </a:r>
          </a:p>
          <a:p>
            <a:pPr marL="0" indent="0">
              <a:lnSpc>
                <a:spcPct val="10000"/>
              </a:lnSpc>
            </a:pP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Pokud projekt trvá 3 roky (6 reportovacích období - RO), tak první proplacení SR bude</a:t>
            </a:r>
          </a:p>
          <a:p>
            <a:pPr marL="0" indent="0">
              <a:lnSpc>
                <a:spcPct val="10000"/>
              </a:lnSpc>
            </a:pP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 3. RO a další po 6. RO.  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F535364-481D-4323-B85F-1C0E2A041A27}"/>
              </a:ext>
            </a:extLst>
          </p:cNvPr>
          <p:cNvSpPr txBox="1"/>
          <p:nvPr/>
        </p:nvSpPr>
        <p:spPr>
          <a:xfrm>
            <a:off x="2771800" y="548680"/>
            <a:ext cx="59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Dotace ze státního rozpočtu </a:t>
            </a:r>
          </a:p>
        </p:txBody>
      </p:sp>
    </p:spTree>
    <p:extLst>
      <p:ext uri="{BB962C8B-B14F-4D97-AF65-F5344CB8AC3E}">
        <p14:creationId xmlns:p14="http://schemas.microsoft.com/office/powerpoint/2010/main" val="21067332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275856" y="47667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Registr Smluv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400600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/>
              <a:t>Zákon č. 340/2015 Sb. – zákon o registru smluv ukládá </a:t>
            </a:r>
            <a:r>
              <a:rPr lang="cs-CZ" sz="5600" b="1" dirty="0"/>
              <a:t>povinnost</a:t>
            </a:r>
            <a:r>
              <a:rPr lang="cs-CZ" sz="5600" dirty="0"/>
              <a:t>:</a:t>
            </a:r>
            <a:endParaRPr lang="cs-CZ" dirty="0"/>
          </a:p>
          <a:p>
            <a:r>
              <a:rPr lang="cs-CZ" sz="5600" dirty="0"/>
              <a:t>Prostřednictvím registru smluv uveřejnit soukromoprávní smlouvu, jakož i smlouvu o poskytnutí dotace nebo návratné finanční výpomoci, jejíž stranou jsou subjekty uvedeny </a:t>
            </a:r>
            <a:r>
              <a:rPr lang="cs-CZ" sz="5600" b="1" dirty="0"/>
              <a:t>§ 2 odst. 1: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a)</a:t>
            </a:r>
            <a:r>
              <a:rPr lang="cs-CZ" sz="3600" dirty="0"/>
              <a:t> Česká republika,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b)</a:t>
            </a:r>
            <a:r>
              <a:rPr lang="cs-CZ" sz="3600" dirty="0"/>
              <a:t> územní samosprávný celek, včetně městské části nebo městského obvodu územně členěného statutárního města nebo městské části hlavního města Prahy,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c)</a:t>
            </a:r>
            <a:r>
              <a:rPr lang="cs-CZ" sz="3600" dirty="0"/>
              <a:t> státní příspěvková organizace,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d)</a:t>
            </a:r>
            <a:r>
              <a:rPr lang="cs-CZ" sz="3600" dirty="0"/>
              <a:t> státní fond,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e)</a:t>
            </a:r>
            <a:r>
              <a:rPr lang="cs-CZ" sz="3600" dirty="0"/>
              <a:t> veřejná výzkumná instituce nebo veřejná vysoká škola,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f)</a:t>
            </a:r>
            <a:r>
              <a:rPr lang="cs-CZ" sz="3600" dirty="0"/>
              <a:t> dobrovolný svazek obcí,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g)</a:t>
            </a:r>
            <a:r>
              <a:rPr lang="cs-CZ" sz="3600" dirty="0"/>
              <a:t> regionální rada regionu soudržnosti,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h)</a:t>
            </a:r>
            <a:r>
              <a:rPr lang="cs-CZ" sz="3600" dirty="0"/>
              <a:t> příspěvková organizace územního samosprávného celku,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i)</a:t>
            </a:r>
            <a:r>
              <a:rPr lang="cs-CZ" sz="3600" dirty="0"/>
              <a:t> ústav založený státem nebo územním samosprávným celkem,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j)</a:t>
            </a:r>
            <a:r>
              <a:rPr lang="cs-CZ" sz="3600" dirty="0"/>
              <a:t> obecně prospěšná společnost založená státem nebo územním samosprávným celkem,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k)</a:t>
            </a:r>
            <a:r>
              <a:rPr lang="cs-CZ" sz="3600" dirty="0"/>
              <a:t> státní podnik nebo národní podnik,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l)</a:t>
            </a:r>
            <a:r>
              <a:rPr lang="cs-CZ" sz="3600" dirty="0"/>
              <a:t> zdravotní pojišťovna,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m)</a:t>
            </a:r>
            <a:r>
              <a:rPr lang="cs-CZ" sz="3600" dirty="0"/>
              <a:t> Český rozhlas nebo Česká televize, nebo</a:t>
            </a:r>
          </a:p>
          <a:p>
            <a:pPr>
              <a:lnSpc>
                <a:spcPct val="20000"/>
              </a:lnSpc>
            </a:pPr>
            <a:r>
              <a:rPr lang="cs-CZ" sz="3600" b="1" dirty="0"/>
              <a:t>n)</a:t>
            </a:r>
            <a:r>
              <a:rPr lang="cs-CZ" sz="3600" dirty="0"/>
              <a:t> právnická osoba, v níž má stát nebo územní </a:t>
            </a:r>
          </a:p>
          <a:p>
            <a:pPr>
              <a:lnSpc>
                <a:spcPct val="20000"/>
              </a:lnSpc>
            </a:pPr>
            <a:r>
              <a:rPr lang="cs-CZ" sz="3600" dirty="0"/>
              <a:t>samosprávný celek sám nebo s jinými územními samosprávnými celky většinovou majetkovou účast, a to i prostřednictvím jiné právnické osoby. </a:t>
            </a:r>
          </a:p>
          <a:p>
            <a:endParaRPr lang="cs-CZ" sz="4000" dirty="0"/>
          </a:p>
          <a:p>
            <a:r>
              <a:rPr lang="cs-CZ" sz="5600" dirty="0"/>
              <a:t>A nevztahuje se na ni jedna z výjimek uvedena v </a:t>
            </a:r>
            <a:r>
              <a:rPr lang="cs-CZ" sz="5600" b="1" dirty="0"/>
              <a:t>§ 3 odst. 2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205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6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Nařízení EP a Rady (EU) č. 2021/1059 čl. 46: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Zodpovídají za kontrolu výdajů členské státy na jejichž území má sídlo příjemce</a:t>
            </a:r>
            <a:b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Kontrolní systém v ČR je centralizovaný, tzn. kontrolu vykonává jedna pověřená organizace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Kontrolou výdajů u všech programů Evropská územní spolupráce v ČR (tedy i </a:t>
            </a:r>
            <a:r>
              <a:rPr lang="cs-CZ" altLang="cs-CZ" sz="1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</a:t>
            </a: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altLang="cs-CZ" sz="1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Europe</a:t>
            </a: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cs-CZ" altLang="cs-CZ" sz="1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</a:t>
            </a: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altLang="cs-CZ" sz="1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Central</a:t>
            </a: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altLang="cs-CZ" sz="1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Europe</a:t>
            </a: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je pověřeno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Centrum pro regionální rozvoj České republiky (Centrum)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Jenom Centrum </a:t>
            </a: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může v ČR vykonávat kontrolu výdajů u programů Evropské územní spolupráce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Výkon kontroly je pro české příjemce </a:t>
            </a:r>
            <a:r>
              <a:rPr lang="cs-CZ" altLang="cs-CZ" sz="18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bezplatný</a:t>
            </a:r>
            <a:r>
              <a:rPr lang="cs-CZ" altLang="cs-CZ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!! 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b="1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400" dirty="0"/>
              <a:t>  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br>
              <a:rPr lang="cs-CZ" altLang="cs-CZ" sz="1800" dirty="0">
                <a:latin typeface="+mn-lt"/>
              </a:rPr>
            </a:br>
            <a:br>
              <a:rPr lang="cs-CZ" altLang="cs-CZ" sz="1800" dirty="0">
                <a:latin typeface="+mn-lt"/>
              </a:rPr>
            </a:br>
            <a:br>
              <a:rPr lang="cs-CZ" altLang="cs-CZ" sz="1800" dirty="0">
                <a:latin typeface="+mn-lt"/>
              </a:rPr>
            </a:br>
            <a:br>
              <a:rPr lang="cs-CZ" alt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Právní rámec</a:t>
            </a:r>
          </a:p>
        </p:txBody>
      </p:sp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275856" y="47667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Registr Smluv</a:t>
            </a:r>
          </a:p>
        </p:txBody>
      </p:sp>
      <p:sp>
        <p:nvSpPr>
          <p:cNvPr id="6" name="Zástupný symbol pro text 2"/>
          <p:cNvSpPr txBox="1">
            <a:spLocks/>
          </p:cNvSpPr>
          <p:nvPr/>
        </p:nvSpPr>
        <p:spPr>
          <a:xfrm>
            <a:off x="107504" y="1268760"/>
            <a:ext cx="8835081" cy="521455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/>
              <a:t>V registru smluv je třeba zveřejnit smlouvy a objednávky včetně jejich dodatků s hodnotou:</a:t>
            </a:r>
          </a:p>
          <a:p>
            <a:endParaRPr lang="cs-CZ" sz="800" b="1"/>
          </a:p>
          <a:p>
            <a:r>
              <a:rPr lang="cs-CZ" sz="1800" b="1"/>
              <a:t>		50 000,- Kč a vyšší bez DPH</a:t>
            </a:r>
          </a:p>
          <a:p>
            <a:endParaRPr lang="cs-CZ" sz="1200" b="1"/>
          </a:p>
          <a:p>
            <a:r>
              <a:rPr lang="cs-CZ" sz="1800"/>
              <a:t>Český vedoucí partner </a:t>
            </a:r>
            <a:r>
              <a:rPr lang="cs-CZ" sz="1800" b="1"/>
              <a:t>uveřejní v registru smluv Subsidy contract (případně dodatky) </a:t>
            </a:r>
            <a:r>
              <a:rPr lang="cs-CZ" sz="1800"/>
              <a:t>uzavřeny mezi ním a řídícím orgánem programu.</a:t>
            </a:r>
          </a:p>
          <a:p>
            <a:endParaRPr lang="cs-CZ" sz="1800"/>
          </a:p>
          <a:p>
            <a:r>
              <a:rPr lang="cs-CZ" sz="1800"/>
              <a:t>Smlouvy a objednávky je třeba zveřejnit v registru smluv </a:t>
            </a:r>
            <a:r>
              <a:rPr lang="cs-CZ" sz="1800" b="1"/>
              <a:t>do 30 dní </a:t>
            </a:r>
            <a:r>
              <a:rPr lang="cs-CZ" sz="1800"/>
              <a:t>od jejich uzavření. Podle §6 nabývá smlouva účinnosti nejdříve dnem zveřejnění.</a:t>
            </a:r>
          </a:p>
          <a:p>
            <a:endParaRPr lang="cs-CZ" sz="1800"/>
          </a:p>
          <a:p>
            <a:r>
              <a:rPr lang="cs-CZ" sz="1800"/>
              <a:t>Nebyla-li smlouva zveřejněna prostřednictvím registru smluv ani do 3 měsíců ode dne, kdy byla uzavřena, je podle ustanovení § 7 tohoto zákona smlouva </a:t>
            </a:r>
            <a:r>
              <a:rPr lang="cs-CZ" sz="1800" b="1"/>
              <a:t>zrušena od počátku.</a:t>
            </a:r>
            <a:r>
              <a:rPr lang="cs-CZ" sz="1800"/>
              <a:t> V takovém případě budou jakékoliv výdaje vynaložené v souvislosti s takovou smlouvou považovány za </a:t>
            </a:r>
            <a:r>
              <a:rPr lang="cs-CZ" sz="1800" b="1"/>
              <a:t>nezpůsobilé</a:t>
            </a:r>
            <a:r>
              <a:rPr lang="cs-CZ" sz="1800"/>
              <a:t>.</a:t>
            </a:r>
          </a:p>
          <a:p>
            <a:endParaRPr lang="cs-CZ" sz="1600"/>
          </a:p>
          <a:p>
            <a:r>
              <a:rPr lang="cs-CZ" sz="2000"/>
              <a:t>Více na: </a:t>
            </a:r>
            <a:r>
              <a:rPr lang="cs-CZ" sz="2000">
                <a:hlinkClick r:id="rId2"/>
              </a:rPr>
              <a:t>https://smlouvy.gov.cz/</a:t>
            </a:r>
            <a:r>
              <a:rPr lang="cs-CZ" sz="2000"/>
              <a:t> </a:t>
            </a:r>
          </a:p>
          <a:p>
            <a:endParaRPr lang="cs-CZ" sz="2000"/>
          </a:p>
          <a:p>
            <a:endParaRPr lang="cs-CZ" sz="200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950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23528" y="2780928"/>
            <a:ext cx="5040560" cy="3744415"/>
          </a:xfrm>
        </p:spPr>
        <p:txBody>
          <a:bodyPr/>
          <a:lstStyle/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Pavel Lukeš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Ministerstvo pro místní rozvoj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51, Odbor Evropské územní spolupráce.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Staroměstské nám. 6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110 15 Praha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kancelář: Vinohradská 46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mob: +420 731 628 149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lukpav@mmr.cz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987824" y="1268760"/>
            <a:ext cx="3344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014218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>
                <a:latin typeface="+mn-lt"/>
              </a:rPr>
              <a:t>Kdo kontroluje?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>Centrum pro regionální rozvoj České republiky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Oddělení Centra pro NUTS II Severovýchod se sídlem v </a:t>
            </a:r>
            <a:r>
              <a:rPr lang="cs-CZ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Hradci Králové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Oddělení Centra pro NUTS II </a:t>
            </a:r>
            <a:r>
              <a:rPr lang="cs-CZ" sz="1800" dirty="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Moravskoslezsko</a:t>
            </a:r>
            <a:r>
              <a:rPr lang="cs-CZ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sídlem v</a:t>
            </a:r>
            <a:r>
              <a:rPr lang="cs-CZ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Ostravě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Oddělení Centra pro NUTS II Jihovýchod se sídlem v </a:t>
            </a:r>
            <a:r>
              <a:rPr lang="cs-CZ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Brně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Oddělení administrace a kontroly projektů EÚS se sídlem </a:t>
            </a:r>
            <a:r>
              <a:rPr lang="cs-CZ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Praze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latin typeface="Open Sans" panose="020B0606030504020204" pitchFamily="34" charset="0"/>
              </a:rPr>
              <a:t>Rozdělení příjemců na jednotlivá oddělení naleznete na webu Centra: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latin typeface="Open Sans" panose="020B0606030504020204" pitchFamily="34" charset="0"/>
              </a:rPr>
              <a:t>Pro program </a:t>
            </a:r>
            <a:r>
              <a:rPr lang="cs-CZ" sz="1800" dirty="0" err="1">
                <a:latin typeface="Open Sans" panose="020B0606030504020204" pitchFamily="34" charset="0"/>
                <a:hlinkClick r:id="rId2"/>
              </a:rPr>
              <a:t>Interreg</a:t>
            </a:r>
            <a:r>
              <a:rPr lang="cs-CZ" sz="1800" dirty="0">
                <a:latin typeface="Open Sans" panose="020B0606030504020204" pitchFamily="34" charset="0"/>
                <a:hlinkClick r:id="rId2"/>
              </a:rPr>
              <a:t> </a:t>
            </a:r>
            <a:r>
              <a:rPr lang="cs-CZ" sz="1800" dirty="0" err="1">
                <a:latin typeface="Open Sans" panose="020B0606030504020204" pitchFamily="34" charset="0"/>
                <a:hlinkClick r:id="rId2"/>
              </a:rPr>
              <a:t>Central</a:t>
            </a:r>
            <a:r>
              <a:rPr lang="cs-CZ" sz="1800" dirty="0">
                <a:latin typeface="Open Sans" panose="020B0606030504020204" pitchFamily="34" charset="0"/>
                <a:hlinkClick r:id="rId2"/>
              </a:rPr>
              <a:t> </a:t>
            </a:r>
            <a:r>
              <a:rPr lang="cs-CZ" sz="1800" dirty="0" err="1">
                <a:latin typeface="Open Sans" panose="020B0606030504020204" pitchFamily="34" charset="0"/>
                <a:hlinkClick r:id="rId2"/>
              </a:rPr>
              <a:t>Europe</a:t>
            </a:r>
            <a:endParaRPr lang="cs-CZ" sz="1800" dirty="0">
              <a:latin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latin typeface="Open Sans" panose="020B0606030504020204" pitchFamily="34" charset="0"/>
              </a:rPr>
              <a:t>Pro program </a:t>
            </a:r>
            <a:r>
              <a:rPr lang="cs-CZ" sz="1800" dirty="0" err="1">
                <a:latin typeface="Open Sans" panose="020B0606030504020204" pitchFamily="34" charset="0"/>
                <a:hlinkClick r:id="rId3"/>
              </a:rPr>
              <a:t>Interreg</a:t>
            </a:r>
            <a:r>
              <a:rPr lang="cs-CZ" sz="1800" dirty="0">
                <a:latin typeface="Open Sans" panose="020B0606030504020204" pitchFamily="34" charset="0"/>
                <a:hlinkClick r:id="rId3"/>
              </a:rPr>
              <a:t> </a:t>
            </a:r>
            <a:r>
              <a:rPr lang="cs-CZ" sz="1800" dirty="0" err="1">
                <a:latin typeface="Open Sans" panose="020B0606030504020204" pitchFamily="34" charset="0"/>
                <a:hlinkClick r:id="rId3"/>
              </a:rPr>
              <a:t>Europe</a:t>
            </a:r>
            <a:r>
              <a:rPr lang="cs-CZ" sz="1800" dirty="0">
                <a:latin typeface="Open Sans" panose="020B0606030504020204" pitchFamily="34" charset="0"/>
                <a:hlinkClick r:id="rId3"/>
              </a:rPr>
              <a:t>         </a:t>
            </a:r>
            <a:endParaRPr lang="cs-CZ" sz="1800" dirty="0">
              <a:latin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latin typeface="+mn-lt"/>
              </a:rPr>
              <a:t>Kdo je kontrolován?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latin typeface="+mn-lt"/>
              </a:rPr>
              <a:t>Každý příjemce, který se účastní schváleného projektu. 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br>
              <a:rPr lang="cs-CZ" altLang="cs-CZ" sz="1800" dirty="0">
                <a:latin typeface="+mn-lt"/>
              </a:rPr>
            </a:br>
            <a:br>
              <a:rPr lang="cs-CZ" altLang="cs-CZ" sz="1800" dirty="0">
                <a:latin typeface="+mn-lt"/>
              </a:rPr>
            </a:br>
            <a:br>
              <a:rPr lang="cs-CZ" altLang="cs-CZ" sz="1800" dirty="0">
                <a:latin typeface="+mn-lt"/>
              </a:rPr>
            </a:br>
            <a:br>
              <a:rPr lang="cs-CZ" alt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Kdo kontroluje koho?</a:t>
            </a:r>
          </a:p>
        </p:txBody>
      </p:sp>
    </p:spTree>
    <p:extLst>
      <p:ext uri="{BB962C8B-B14F-4D97-AF65-F5344CB8AC3E}">
        <p14:creationId xmlns:p14="http://schemas.microsoft.com/office/powerpoint/2010/main" val="77952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+mn-lt"/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Nařízení EU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cs-CZ" alt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Programové dokumenty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cs-CZ" alt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Národní dokumenty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b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53142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Legislativa a dokumenty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536517"/>
            <a:ext cx="3499711" cy="228299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41986" y="4437112"/>
            <a:ext cx="8468263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 způsobilost výdajů platí tato hierarchie: </a:t>
            </a:r>
          </a:p>
          <a:p>
            <a:r>
              <a:rPr lang="cs-CZ" altLang="cs-CZ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Pravidla EU jsou nadřazena programovým pravidlům, která jsou nadřazena pravidlům národním.</a:t>
            </a:r>
          </a:p>
          <a:p>
            <a:endParaRPr lang="cs-CZ" altLang="cs-CZ" sz="17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altLang="cs-CZ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 ostatních pravidel, vyjma pravidel způsobilosti, platí, že přednost mají </a:t>
            </a:r>
            <a:r>
              <a:rPr lang="cs-CZ" altLang="cs-CZ" sz="17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přísnější pravidla.</a:t>
            </a:r>
            <a:endParaRPr lang="cs-CZ" sz="17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221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zvláště: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č. 2021/1060 – 	o společných ustanoveních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b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č. 2021/1059 – 	o Evropské územní spolupráci (</a:t>
            </a:r>
            <a:r>
              <a:rPr lang="cs-CZ" altLang="cs-CZ" sz="2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</a:t>
            </a:r>
            <a: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b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č. 2021/1058 – 	o Evropském fondu pro regionální rozvoj (ERDF) a o 			Fondu soudržnosti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br>
              <a:rPr lang="cs-CZ" alt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cs-CZ" altLang="cs-CZ" sz="2000" dirty="0">
                <a:latin typeface="+mn-lt"/>
              </a:rPr>
            </a:br>
            <a:br>
              <a:rPr lang="cs-CZ" altLang="cs-CZ" sz="1800" dirty="0">
                <a:latin typeface="+mn-lt"/>
              </a:rPr>
            </a:br>
            <a:endParaRPr lang="cs-CZ" alt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91040" y="606440"/>
            <a:ext cx="2561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Nařízení EU</a:t>
            </a:r>
            <a:endParaRPr lang="cs-CZ" sz="3200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657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6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6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6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6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br>
              <a:rPr lang="cs-CZ" altLang="cs-CZ" sz="1800" dirty="0"/>
            </a:br>
            <a:r>
              <a:rPr lang="cs-CZ" sz="1200" dirty="0">
                <a:hlinkClick r:id="rId2"/>
              </a:rPr>
              <a:t>https://www.interregeurope.eu/help/project-implementation-2021-2027</a:t>
            </a:r>
            <a:endParaRPr lang="cs-CZ" sz="12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2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2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2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>
                <a:hlinkClick r:id="rId3"/>
              </a:rPr>
              <a:t>Program meziregionální spolupráce </a:t>
            </a:r>
            <a:r>
              <a:rPr lang="cs-CZ" altLang="cs-CZ" sz="1800" dirty="0" err="1">
                <a:hlinkClick r:id="rId3"/>
              </a:rPr>
              <a:t>Interreg</a:t>
            </a:r>
            <a:r>
              <a:rPr lang="cs-CZ" altLang="cs-CZ" sz="1800" dirty="0">
                <a:hlinkClick r:id="rId3"/>
              </a:rPr>
              <a:t> </a:t>
            </a:r>
            <a:r>
              <a:rPr lang="cs-CZ" altLang="cs-CZ" sz="1800" dirty="0" err="1">
                <a:hlinkClick r:id="rId3"/>
              </a:rPr>
              <a:t>Europe</a:t>
            </a:r>
            <a:endParaRPr lang="cs-CZ" alt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altLang="cs-CZ" sz="1800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>
                <a:hlinkClick r:id="rId4"/>
              </a:rPr>
              <a:t>Programme </a:t>
            </a:r>
            <a:r>
              <a:rPr lang="cs-CZ" altLang="cs-CZ" sz="1800" dirty="0" err="1">
                <a:hlinkClick r:id="rId4"/>
              </a:rPr>
              <a:t>Manual</a:t>
            </a:r>
            <a:br>
              <a:rPr lang="cs-CZ" altLang="cs-CZ" sz="1800" dirty="0"/>
            </a:br>
            <a:r>
              <a:rPr lang="cs-CZ" altLang="cs-CZ" sz="1800" dirty="0"/>
              <a:t>      </a:t>
            </a:r>
            <a:r>
              <a:rPr lang="cs-CZ" altLang="cs-CZ" sz="1200" dirty="0"/>
              <a:t>(obsahuje informace pro předložení žádosti, ale i o předkládání výdajů ke kontrole část 5, 6, 7) </a:t>
            </a:r>
            <a:endParaRPr lang="cs-CZ" altLang="cs-CZ" sz="1800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0">
                <a:hlinkClick r:id="rId5"/>
              </a:rPr>
              <a:t>Branding </a:t>
            </a:r>
            <a:r>
              <a:rPr lang="cs-CZ" sz="1800" dirty="0" err="1">
                <a:hlinkClick r:id="rId5"/>
              </a:rPr>
              <a:t>guidelines</a:t>
            </a:r>
            <a:r>
              <a:rPr lang="cs-CZ" sz="1800" dirty="0">
                <a:hlinkClick r:id="rId5"/>
              </a:rPr>
              <a:t> </a:t>
            </a:r>
            <a:endParaRPr 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0">
                <a:hlinkClick r:id="rId6"/>
              </a:rPr>
              <a:t>Webináře o řádné implementaci projektu</a:t>
            </a:r>
            <a:endParaRPr lang="cs-CZ" sz="1800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sz="1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5776" y="444735"/>
            <a:ext cx="4876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Programové dokumenty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3A62630E-F32B-49E8-89AF-C6C740A155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40768"/>
            <a:ext cx="6582266" cy="99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39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4"/>
            <a:ext cx="8712968" cy="5406137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6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6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6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6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br>
              <a:rPr lang="cs-CZ" altLang="cs-CZ" sz="1800" dirty="0"/>
            </a:br>
            <a:r>
              <a:rPr lang="cs-CZ" sz="1200" dirty="0">
                <a:hlinkClick r:id="rId2"/>
              </a:rPr>
              <a:t>https://www.interreg-central.eu/implement-a-project/</a:t>
            </a:r>
            <a:endParaRPr lang="cs-CZ" sz="12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2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2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sz="12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2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>
                <a:hlinkClick r:id="rId3"/>
              </a:rPr>
              <a:t>Program nadnárodní spolupráce </a:t>
            </a:r>
            <a:r>
              <a:rPr lang="cs-CZ" altLang="cs-CZ" sz="1800" dirty="0" err="1">
                <a:hlinkClick r:id="rId3"/>
              </a:rPr>
              <a:t>Interreg</a:t>
            </a:r>
            <a:r>
              <a:rPr lang="cs-CZ" altLang="cs-CZ" sz="1800" dirty="0">
                <a:hlinkClick r:id="rId3"/>
              </a:rPr>
              <a:t> </a:t>
            </a:r>
            <a:r>
              <a:rPr lang="cs-CZ" altLang="cs-CZ" sz="1800" dirty="0" err="1">
                <a:hlinkClick r:id="rId3"/>
              </a:rPr>
              <a:t>Central</a:t>
            </a:r>
            <a:r>
              <a:rPr lang="cs-CZ" altLang="cs-CZ" sz="1800" dirty="0">
                <a:hlinkClick r:id="rId3"/>
              </a:rPr>
              <a:t> </a:t>
            </a:r>
            <a:r>
              <a:rPr lang="cs-CZ" altLang="cs-CZ" sz="1800" dirty="0" err="1">
                <a:hlinkClick r:id="rId3"/>
              </a:rPr>
              <a:t>Europe</a:t>
            </a:r>
            <a:endParaRPr lang="cs-CZ" altLang="cs-CZ" sz="1800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altLang="cs-CZ" sz="1800" dirty="0">
                <a:hlinkClick r:id="rId4"/>
              </a:rPr>
              <a:t>Programme </a:t>
            </a:r>
            <a:r>
              <a:rPr lang="cs-CZ" altLang="cs-CZ" sz="1800" dirty="0" err="1">
                <a:hlinkClick r:id="rId4"/>
              </a:rPr>
              <a:t>Manual</a:t>
            </a:r>
            <a:br>
              <a:rPr lang="cs-CZ" altLang="cs-CZ" sz="1800" dirty="0"/>
            </a:br>
            <a:r>
              <a:rPr lang="cs-CZ" altLang="cs-CZ" sz="1800" dirty="0"/>
              <a:t>      </a:t>
            </a:r>
            <a:r>
              <a:rPr lang="cs-CZ" altLang="cs-CZ" sz="1200" dirty="0"/>
              <a:t>(obsahuje informace pro předložení žádosti, ale i o předkládání výdajů ke kontrole) </a:t>
            </a:r>
            <a:endParaRPr lang="cs-CZ" altLang="cs-CZ" sz="1800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0">
                <a:hlinkClick r:id="rId5"/>
              </a:rPr>
              <a:t>Project Brand </a:t>
            </a:r>
            <a:r>
              <a:rPr lang="cs-CZ" sz="1800" dirty="0" err="1">
                <a:hlinkClick r:id="rId5"/>
              </a:rPr>
              <a:t>Book</a:t>
            </a:r>
            <a:endParaRPr 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800" dirty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0" err="1">
                <a:hlinkClick r:id="rId6"/>
              </a:rPr>
              <a:t>Tutorials</a:t>
            </a:r>
            <a:r>
              <a:rPr lang="cs-CZ" sz="1800" dirty="0">
                <a:hlinkClick r:id="rId6"/>
              </a:rPr>
              <a:t> o řádné implementaci projektu</a:t>
            </a:r>
            <a:endParaRPr lang="cs-CZ" sz="1800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sz="1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5776" y="444735"/>
            <a:ext cx="4876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Programové dokumenty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1B74855-0891-4C01-91B8-23E63B8D168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340768"/>
            <a:ext cx="7055623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591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4248472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hlinkClick r:id="rId2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Pokyny pro příjemce ke kontrole</a:t>
            </a: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200" dirty="0">
              <a:solidFill>
                <a:srgbClr val="C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Náležitosti dokladování</a:t>
            </a: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Mzdové sazby typových pozic</a:t>
            </a: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zákona č. 134/2016 Sb., </a:t>
            </a: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 zadávání veřejných zakázek</a:t>
            </a:r>
            <a:endParaRPr 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b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 action="ppaction://hlinkfile"/>
              </a:rPr>
              <a:t>Metodický pokyn pro zadávání zakázek pro programové období 2021-2027</a:t>
            </a: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5"/>
              </a:rPr>
              <a:t>Metodický pokyn pro způsobilost výdajů a jejich vykazování</a:t>
            </a:r>
            <a:endParaRPr lang="cs-CZ" altLang="cs-CZ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br>
              <a:rPr lang="cs-CZ" altLang="cs-CZ" sz="1800" dirty="0">
                <a:latin typeface="+mn-lt"/>
              </a:rPr>
            </a:br>
            <a:endParaRPr lang="cs-CZ" altLang="cs-CZ" sz="18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8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br>
              <a:rPr lang="cs-CZ" altLang="cs-CZ" sz="1800" dirty="0">
                <a:latin typeface="+mn-lt"/>
              </a:rPr>
            </a:br>
            <a:br>
              <a:rPr lang="cs-CZ" alt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596905"/>
            <a:ext cx="40318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Národní dokumenty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52463BB-8444-4FC2-97B7-2EDEC6A15D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618" y="1181680"/>
            <a:ext cx="3953568" cy="5676320"/>
          </a:xfrm>
          <a:prstGeom prst="rect">
            <a:avLst/>
          </a:prstGeom>
        </p:spPr>
      </p:pic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A7D1CF2F-8844-4153-AF37-6808B9EBAA5E}"/>
              </a:ext>
            </a:extLst>
          </p:cNvPr>
          <p:cNvCxnSpPr>
            <a:cxnSpLocks/>
          </p:cNvCxnSpPr>
          <p:nvPr/>
        </p:nvCxnSpPr>
        <p:spPr>
          <a:xfrm>
            <a:off x="4282262" y="2132856"/>
            <a:ext cx="2521986" cy="4032448"/>
          </a:xfrm>
          <a:prstGeom prst="straightConnector1">
            <a:avLst/>
          </a:prstGeom>
          <a:ln w="793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9090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256584"/>
          </a:xfrm>
        </p:spPr>
        <p:txBody>
          <a:bodyPr>
            <a:normAutofit/>
          </a:bodyPr>
          <a:lstStyle/>
          <a:p>
            <a:r>
              <a:rPr lang="cs-CZ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úrovni ČR:</a:t>
            </a:r>
          </a:p>
          <a:p>
            <a:endParaRPr 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Pokyny pro příjemce ke kontrole </a:t>
            </a:r>
          </a:p>
          <a:p>
            <a:r>
              <a:rPr 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	</a:t>
            </a: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upravují oblasti, které nejsou dostatečně ošetřené v programových dokumentech, případně jsou specifické pro ČR – veřejné zakázky </a:t>
            </a:r>
          </a:p>
          <a:p>
            <a:pPr>
              <a:buFontTx/>
              <a:buChar char="-"/>
            </a:pP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obsahují základní informace pro partnery popisující požadavky pro kontrolu</a:t>
            </a:r>
          </a:p>
          <a:p>
            <a:pPr marL="0" indent="0"/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Náležitosti dokladování</a:t>
            </a:r>
          </a:p>
          <a:p>
            <a:pPr marL="0" indent="0"/>
            <a:r>
              <a:rPr lang="cs-CZ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dokladování jednotlivých typů výdajů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555776" y="596905"/>
            <a:ext cx="6480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Klíčové dokumenty pro kontrolu</a:t>
            </a:r>
          </a:p>
        </p:txBody>
      </p:sp>
    </p:spTree>
    <p:extLst>
      <p:ext uri="{BB962C8B-B14F-4D97-AF65-F5344CB8AC3E}">
        <p14:creationId xmlns:p14="http://schemas.microsoft.com/office/powerpoint/2010/main" val="348608660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6473</TotalTime>
  <Words>1632</Words>
  <Application>Microsoft Office PowerPoint</Application>
  <PresentationFormat>Předvádění na obrazovce (4:3)</PresentationFormat>
  <Paragraphs>251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Open Sans</vt:lpstr>
      <vt:lpstr>Symbol</vt:lpstr>
      <vt:lpstr>Wingdings</vt:lpstr>
      <vt:lpstr>MMR_klas</vt:lpstr>
      <vt:lpstr>Finanční seminář Interreg Central Europe Interreg Europe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Programy 2021-2027 – financování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Lukeš Pavel</cp:lastModifiedBy>
  <cp:revision>291</cp:revision>
  <cp:lastPrinted>2019-04-17T13:56:56Z</cp:lastPrinted>
  <dcterms:created xsi:type="dcterms:W3CDTF">2014-02-26T13:05:03Z</dcterms:created>
  <dcterms:modified xsi:type="dcterms:W3CDTF">2023-02-27T08:38:44Z</dcterms:modified>
</cp:coreProperties>
</file>