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60" r:id="rId2"/>
    <p:sldId id="290" r:id="rId3"/>
    <p:sldId id="266" r:id="rId4"/>
    <p:sldId id="306" r:id="rId5"/>
    <p:sldId id="269" r:id="rId6"/>
    <p:sldId id="299" r:id="rId7"/>
    <p:sldId id="307" r:id="rId8"/>
    <p:sldId id="286" r:id="rId9"/>
    <p:sldId id="287" r:id="rId10"/>
    <p:sldId id="308" r:id="rId11"/>
    <p:sldId id="288" r:id="rId12"/>
    <p:sldId id="291" r:id="rId13"/>
    <p:sldId id="297" r:id="rId14"/>
    <p:sldId id="294" r:id="rId15"/>
    <p:sldId id="281" r:id="rId16"/>
    <p:sldId id="305" r:id="rId17"/>
    <p:sldId id="283" r:id="rId18"/>
    <p:sldId id="284" r:id="rId19"/>
    <p:sldId id="311" r:id="rId20"/>
    <p:sldId id="285" r:id="rId21"/>
    <p:sldId id="312" r:id="rId22"/>
    <p:sldId id="313" r:id="rId23"/>
    <p:sldId id="293" r:id="rId24"/>
    <p:sldId id="276" r:id="rId25"/>
    <p:sldId id="298" r:id="rId26"/>
    <p:sldId id="279" r:id="rId27"/>
    <p:sldId id="280" r:id="rId28"/>
    <p:sldId id="277" r:id="rId29"/>
    <p:sldId id="289" r:id="rId30"/>
    <p:sldId id="267" r:id="rId31"/>
    <p:sldId id="268" r:id="rId32"/>
    <p:sldId id="309" r:id="rId33"/>
    <p:sldId id="310" r:id="rId34"/>
    <p:sldId id="295" r:id="rId35"/>
    <p:sldId id="296" r:id="rId36"/>
    <p:sldId id="282" r:id="rId37"/>
    <p:sldId id="26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52669"/>
    <a:srgbClr val="B3ABE3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3" autoAdjust="0"/>
    <p:restoredTop sz="96357" autoAdjust="0"/>
  </p:normalViewPr>
  <p:slideViewPr>
    <p:cSldViewPr snapToGrid="0" snapToObjects="1">
      <p:cViewPr varScale="1">
        <p:scale>
          <a:sx n="110" d="100"/>
          <a:sy n="110" d="100"/>
        </p:scale>
        <p:origin x="1242" y="114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8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  <p:sldLayoutId id="2147483664" r:id="rId7"/>
    <p:sldLayoutId id="2147483665" r:id="rId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Relationship Id="rId4" Type="http://schemas.openxmlformats.org/officeDocument/2006/relationships/hyperlink" Target="https://www.dotaceeu.cz/getmedia/716761a2-8871-466f-89d0-c0a4c380a869/MP-zadavani-zakazek-2021-2027.pdf.aspx?ext=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Veřejné zakázky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programů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Markéta Weingärtnerová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>
                <a:solidFill>
                  <a:schemeClr val="bg1"/>
                </a:solidFill>
              </a:rPr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>
                <a:solidFill>
                  <a:schemeClr val="bg1"/>
                </a:solidFill>
              </a:rPr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Hodnocení probíhá podle souboru dílčích kritérií, kdy u ekonomické výhodnosti nabídky musí v souladu s programovou dokumentací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Hodnocení kvality je možné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z hlediska kontroly je vždy nutné prokázat, že zvolená dílčí kritéria mají vazbu k předmětu plnění,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Vždy musí existovat jasný model přiřazení bodů=ohodnocení , jasný algoritmus výpočtu výsledného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Kroky hodnotící komise musí být písemně zaznamenané a zpětně ověřitelné – tzn. Proces hodnocení musí být popsán do takové míry podrobnosti, aby Kontrolor mohl provést ověření přidělení bodů za jednotlivá kritéria jejich výpočet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26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>
                <a:solidFill>
                  <a:schemeClr val="bg1"/>
                </a:solidFill>
              </a:rPr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>
                <a:solidFill>
                  <a:schemeClr val="bg1"/>
                </a:solidFill>
              </a:rPr>
              <a:t> dříve používaný pojem VZMR =  dle Metodického pokynu se tím chápe zakázka malé hodnoty resp. zakázka s vyšší hodnotou, zjednodušeně se jedná o zakázky v režimu od 500.000 Kč výše do limitu tzv. ZZVZ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>
                <a:solidFill>
                  <a:schemeClr val="bg1"/>
                </a:solidFill>
              </a:rPr>
              <a:t>Mimořádně nízká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Bez řádného zdůvodnění je nutné tuto nabídku vyloučit, nevyloučení je důvodem pro udělení korekce/sankce za pochybení při realizaci veřejné zakázky,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Tato nabídka musí být vyloučena i tehdy, pokud by nebyla vybrána jako  vítězná resp. druhá/třetí v pořadí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Postupy dle Metodického pokynu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bg1"/>
                </a:solidFill>
              </a:rPr>
              <a:t>Veřejné zakázky – druhy zadávacích řízení dle 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pro zadání veřejné zakázky ve zjednodušeném režimu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>
                <a:solidFill>
                  <a:schemeClr val="bg1"/>
                </a:solidFill>
              </a:rPr>
              <a:t>Veřejné zakázky – zjednodušená struktura fází ZŘ/VŘ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oznámení ZŘ v informačním systému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předání/zveřejnění zadávací dokumentace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otevírání obálek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posouzení kvalifikace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posouzení a hodnocení nabídek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rozhodnutí o přidělení VZ / zrušení VZ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uzavření smlouvy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FF0000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chemeClr val="bg1"/>
                </a:solidFill>
              </a:rPr>
              <a:t>Malé hodnoty – předpokládaná hodnota nedosáhne 2mil. Resp. 6 mil (služby, dodávky / stavební práce) ale je minim. 500 </a:t>
            </a:r>
            <a:r>
              <a:rPr lang="cs-CZ" sz="2400" dirty="0" err="1">
                <a:solidFill>
                  <a:schemeClr val="bg1"/>
                </a:solidFill>
              </a:rPr>
              <a:t>tis.Kč</a:t>
            </a:r>
            <a:endParaRPr lang="cs-CZ" sz="2400" dirty="0">
              <a:solidFill>
                <a:schemeClr val="bg1"/>
              </a:solidFill>
            </a:endParaRPr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chemeClr val="bg1"/>
                </a:solidFill>
              </a:rPr>
              <a:t>Vyšší hodnoty – předpokládaná hodnota činí minimálně 2. mil. Resp. 6 mil. (služby, dodávky / stavební práce) – </a:t>
            </a:r>
            <a:r>
              <a:rPr lang="cs-CZ" sz="2400" dirty="0" err="1">
                <a:solidFill>
                  <a:schemeClr val="bg1"/>
                </a:solidFill>
              </a:rPr>
              <a:t>nesoutěžené</a:t>
            </a:r>
            <a:r>
              <a:rPr lang="cs-CZ" sz="2400" dirty="0">
                <a:solidFill>
                  <a:schemeClr val="bg1"/>
                </a:solidFill>
              </a:rPr>
              <a:t> dle Zákona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Uzavřená výzva (pouze pro zakázky malé hodnoty)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>
                <a:solidFill>
                  <a:schemeClr val="bg1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Webové stránky Programu</a:t>
            </a:r>
            <a:endParaRPr lang="cs-CZ" b="1" dirty="0">
              <a:solidFill>
                <a:schemeClr val="bg1"/>
              </a:solidFill>
            </a:endParaRPr>
          </a:p>
          <a:p>
            <a:pPr marL="342900" indent="-342900">
              <a:buAutoNum type="alphaLcParenR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1416050" lvl="2" indent="-342900"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Je nutné, abyste si tuto skutečnost ověřili, nejlépe zdokladovat přes výpisy z OR</a:t>
            </a:r>
            <a:endParaRPr lang="cs-CZ" sz="1800" b="0" dirty="0">
              <a:solidFill>
                <a:schemeClr val="bg1"/>
              </a:solidFill>
            </a:endParaRP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Nelze opakovaně vyzývat stejný okruh zájemců, kteří byli účastni v předcházejících kolech (předcházejících řízení)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</a:t>
            </a:r>
            <a:r>
              <a:rPr lang="cs-CZ" dirty="0"/>
              <a:t>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chemeClr val="bg1"/>
                </a:solidFill>
              </a:rPr>
              <a:t>Zadávací podmínky – </a:t>
            </a:r>
            <a:r>
              <a:rPr lang="cs-CZ" sz="2000" dirty="0">
                <a:solidFill>
                  <a:schemeClr val="bg1"/>
                </a:solidFill>
              </a:rPr>
              <a:t>jsou povinnou součástí oznámení pro otevřenou i uzavřenou výzvu nebo informací na elektronickém tržišti</a:t>
            </a:r>
          </a:p>
          <a:p>
            <a:r>
              <a:rPr lang="cs-CZ" sz="2000" b="0" dirty="0">
                <a:solidFill>
                  <a:schemeClr val="bg1"/>
                </a:solidFill>
              </a:rPr>
              <a:t>Metodický pokyn pro oblast zadávání zakázek pro programové období 2014-2020 definuje povinné náležitosti, a to zejména: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Informaci o rozdělení zakázky na části,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Hodnotící kritéria obsahující tyto povinné údaje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dirty="0">
                <a:solidFill>
                  <a:schemeClr val="bg1"/>
                </a:solidFill>
              </a:rPr>
              <a:t>Kritéria hodnocení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b="0" dirty="0">
                <a:solidFill>
                  <a:schemeClr val="bg1"/>
                </a:solidFill>
              </a:rPr>
              <a:t>Metodu vyhodnocení nabídek v jednotlivých kritériích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dirty="0">
                <a:solidFill>
                  <a:schemeClr val="bg1"/>
                </a:solidFill>
              </a:rPr>
              <a:t>Váhu nebo jiný matematický vztah mezi kritérii</a:t>
            </a:r>
            <a:endParaRPr lang="cs-CZ" sz="1400" b="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0" dirty="0">
                <a:solidFill>
                  <a:schemeClr val="bg1"/>
                </a:solidFill>
              </a:rPr>
              <a:t>Náležitosti zadávacích podmínek – pokračo</a:t>
            </a:r>
            <a:r>
              <a:rPr lang="cs-CZ" sz="2000" dirty="0">
                <a:solidFill>
                  <a:schemeClr val="bg1"/>
                </a:solidFill>
              </a:rPr>
              <a:t>vání</a:t>
            </a:r>
            <a:r>
              <a:rPr lang="cs-CZ" sz="2000" b="0" dirty="0">
                <a:solidFill>
                  <a:schemeClr val="bg1"/>
                </a:solidFill>
              </a:rPr>
              <a:t>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Lhůta a místo pro podání nabídky (u zakázek s vyšší hodnotou i povinná informace o možnosti účastnit s otevírání nabídek pro subjekty, které nabídky podaly)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Způsob jednání s uchazeči, pokud s nimi zadavatel chce jednat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Podmínky a požadavky na zpracování nabídky, jaké údaje týkající se předmětu zakázky a jeho realizace mají účastníci v nabídkách uvést, aby mohl zadavatel posoudit soulad nabídky se zadávacími podmínkami,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Požadavek na způsob zpracování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Požadavky na varianty nabídek, pokud je zadavatel připouští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Pravidla pro vysvětlení zadávacích podmínek dle odst. 7.3.3. Metodického pokynu,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Elektronický nástroj pro podání nabídek, pokud jsou nabídky </a:t>
            </a:r>
            <a:r>
              <a:rPr lang="cs-CZ" sz="1600" b="0" dirty="0" err="1">
                <a:solidFill>
                  <a:schemeClr val="bg1"/>
                </a:solidFill>
              </a:rPr>
              <a:t>přijímájny</a:t>
            </a:r>
            <a:r>
              <a:rPr lang="cs-CZ" sz="1600" b="0" dirty="0">
                <a:solidFill>
                  <a:schemeClr val="bg1"/>
                </a:solidFill>
              </a:rPr>
              <a:t> elektronicky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07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Právní úprava oblasti veřejných zakázek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3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3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Pravidla pro realizaci veřejných zakázek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obsah prezentace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U zakázek vyšší hodnoty  - ne kratší 15 kalendářních dnů  </a:t>
            </a:r>
            <a:r>
              <a:rPr lang="cs-CZ" sz="1400" dirty="0">
                <a:solidFill>
                  <a:schemeClr val="bg1"/>
                </a:solidFill>
              </a:rPr>
              <a:t>(ne kratší než 30 dnů u zakázek jejichž hodnota dosáhne nejméně hodnoty nadlimitní sektorové veřejné zakázky podle nařízení vlády č. 172/2016 Sb.)</a:t>
            </a:r>
            <a:endParaRPr lang="cs-CZ" dirty="0">
              <a:solidFill>
                <a:schemeClr val="bg1"/>
              </a:solidFill>
            </a:endParaRPr>
          </a:p>
          <a:p>
            <a:pPr lvl="1" indent="0">
              <a:buNone/>
            </a:pPr>
            <a:r>
              <a:rPr lang="cs-CZ" b="0" dirty="0">
                <a:solidFill>
                  <a:schemeClr val="bg1"/>
                </a:solidFill>
              </a:rPr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Posouzení a hodnocení nabídek provádí – zadavatel, hodnotící komise nebo pověřená osoba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	- vždy musí existovat písemný a přezkoumatelný záznam o posouzení a hodnocení a výsledném rozhodnutí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Posouzení a hodnocení nabídek provádí 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zadavatel, 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Jiná osoba pověřená zadavatelem (pověřená osoba)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Komise, kterou jmenuje zadavatel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	- vždy musí existovat písemný a přezkoumatelný záznam o posouzení a hodnocení a výsledném rozhodnutí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22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O posouzení musí být vyhotoven protokol, obsahující minimálně tyto údaje: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a) jména a podpisy osob, které provedly otevírání, posouzení a hodnocení nabídek,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b) Seznam doručených nabídek včetně identifikačních údajů účastníků, datum a čas doručení nabídek,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c) Seznam účastníků vyzvaných k doplnění/objasnění nabídky, pokud byli vyzváni,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d) Seznam vyloučených účastníků s uvedením důvodu jejich vyloučení,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e) Popis způsobu a odůvodnění hodnocení nabídek, pokud </a:t>
            </a:r>
            <a:r>
              <a:rPr lang="cs-CZ" sz="1600" dirty="0" err="1">
                <a:solidFill>
                  <a:schemeClr val="bg1"/>
                </a:solidFill>
              </a:rPr>
              <a:t>nebla</a:t>
            </a:r>
            <a:r>
              <a:rPr lang="cs-CZ" sz="1600" dirty="0">
                <a:solidFill>
                  <a:schemeClr val="bg1"/>
                </a:solidFill>
              </a:rPr>
              <a:t> hodnocena pouze cena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f) Výsledek hodnocení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90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rgbClr val="FF0000"/>
                </a:solidFill>
              </a:rPr>
              <a:t>Kontrola – aneb je důvod se obávat?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>
                <a:solidFill>
                  <a:schemeClr val="bg1"/>
                </a:solidFill>
              </a:rPr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odesláním Oznámením o zahájení zadávacího řízení k uveřejnění nebo výzvy o zahájení zadávacího řízení a také zveřejněním dle §146 a §147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zvláštním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>
                <a:solidFill>
                  <a:schemeClr val="bg1"/>
                </a:solidFill>
              </a:rPr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příjem 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>
                <a:solidFill>
                  <a:schemeClr val="bg1"/>
                </a:solidFill>
              </a:rPr>
              <a:t>Plnění z uzavřené Smlouvy – Kontrola po podpisu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>
                <a:solidFill>
                  <a:schemeClr val="bg1"/>
                </a:solidFill>
              </a:rPr>
              <a:t>Kontrola uzavřené Smlouvy a plnění závazků z této smlouvy vyplývající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>
              <a:solidFill>
                <a:schemeClr val="bg1"/>
              </a:solidFill>
            </a:endParaRPr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FF0000"/>
                </a:solidFill>
              </a:rPr>
              <a:t>Veřejné zakázky – stručná pravidla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Fáze kontroly veřejných zakázek –formalizována fáze pro kontrolu  zadávacích/výběrových řízení a případných dodatků – POVINNÁ</a:t>
            </a:r>
          </a:p>
          <a:p>
            <a:pPr marL="898525" lvl="2" indent="-187325"/>
            <a:r>
              <a:rPr lang="cs-CZ" sz="2000" b="1" dirty="0">
                <a:solidFill>
                  <a:schemeClr val="bg1"/>
                </a:solidFill>
              </a:rPr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>
                <a:solidFill>
                  <a:schemeClr val="bg1"/>
                </a:solidFill>
              </a:rPr>
              <a:t>posouzení návrhu dodatku ke smlouvě</a:t>
            </a:r>
          </a:p>
          <a:p>
            <a:pPr lvl="2"/>
            <a:r>
              <a:rPr lang="cs-CZ" sz="2000" dirty="0">
                <a:solidFill>
                  <a:schemeClr val="bg1"/>
                </a:solidFill>
              </a:rPr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Veřejné zakázky</a:t>
            </a:r>
            <a:r>
              <a:rPr lang="cs-CZ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– postup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>
                <a:solidFill>
                  <a:srgbClr val="FF0000"/>
                </a:solidFill>
              </a:rPr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>
                <a:solidFill>
                  <a:schemeClr val="bg1"/>
                </a:solidFill>
              </a:rPr>
              <a:t>Kontrola před podpisem Smlouvy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1. </a:t>
            </a:r>
            <a:r>
              <a:rPr lang="cs-CZ" b="1" dirty="0">
                <a:solidFill>
                  <a:schemeClr val="bg1"/>
                </a:solidFill>
              </a:rPr>
              <a:t>text oznámení o zahájení zadávacího řízení, resp. výzvy </a:t>
            </a:r>
            <a:r>
              <a:rPr lang="cs-CZ" dirty="0">
                <a:solidFill>
                  <a:schemeClr val="bg1"/>
                </a:solidFill>
              </a:rPr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>
                <a:solidFill>
                  <a:schemeClr val="bg1"/>
                </a:solidFill>
              </a:rPr>
              <a:t>2. </a:t>
            </a:r>
            <a:r>
              <a:rPr lang="cs-CZ" b="1" dirty="0">
                <a:solidFill>
                  <a:schemeClr val="bg1"/>
                </a:solidFill>
              </a:rPr>
              <a:t>vítěznou nabídku podanou uchazečem na základě oznámení o zahájení zadávacího řízení, resp. výzvy </a:t>
            </a:r>
            <a:r>
              <a:rPr lang="cs-CZ" dirty="0">
                <a:solidFill>
                  <a:schemeClr val="bg1"/>
                </a:solidFill>
              </a:rPr>
              <a:t>zadavatele nebo jiné informace či ceníky, z nichž vyplývá plnění nabízené uchazečem; </a:t>
            </a:r>
          </a:p>
          <a:p>
            <a:r>
              <a:rPr lang="cs-CZ" dirty="0">
                <a:solidFill>
                  <a:schemeClr val="bg1"/>
                </a:solidFill>
              </a:rPr>
              <a:t>3. </a:t>
            </a:r>
            <a:r>
              <a:rPr lang="cs-CZ" b="1" dirty="0">
                <a:solidFill>
                  <a:schemeClr val="bg1"/>
                </a:solidFill>
              </a:rPr>
              <a:t>protokol o otevírání obálek </a:t>
            </a:r>
            <a:r>
              <a:rPr lang="cs-CZ" dirty="0">
                <a:solidFill>
                  <a:schemeClr val="bg1"/>
                </a:solidFill>
              </a:rPr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>
                <a:solidFill>
                  <a:schemeClr val="bg1"/>
                </a:solidFill>
              </a:rPr>
              <a:t>4. </a:t>
            </a:r>
            <a:r>
              <a:rPr lang="cs-CZ" b="1" dirty="0">
                <a:solidFill>
                  <a:schemeClr val="bg1"/>
                </a:solidFill>
              </a:rPr>
              <a:t>zpráva/protokol o posouzení a hodnocení podaných nabídek </a:t>
            </a:r>
            <a:r>
              <a:rPr lang="cs-CZ" dirty="0">
                <a:solidFill>
                  <a:schemeClr val="bg1"/>
                </a:solidFill>
              </a:rPr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>
                <a:solidFill>
                  <a:schemeClr val="bg1"/>
                </a:solidFill>
              </a:rPr>
              <a:t>5. </a:t>
            </a:r>
            <a:r>
              <a:rPr lang="cs-CZ" b="1" dirty="0">
                <a:solidFill>
                  <a:schemeClr val="bg1"/>
                </a:solidFill>
              </a:rPr>
              <a:t>rozhodnutí zadavatele o přidělení zakázky</a:t>
            </a:r>
            <a:r>
              <a:rPr lang="cs-CZ" dirty="0">
                <a:solidFill>
                  <a:schemeClr val="bg1"/>
                </a:solidFill>
              </a:rPr>
              <a:t>, vč. dokumentů prokazujících jeho odeslání všem dotčeným uchazečům a zájemcům; </a:t>
            </a:r>
          </a:p>
          <a:p>
            <a:r>
              <a:rPr lang="cs-CZ" dirty="0">
                <a:solidFill>
                  <a:schemeClr val="bg1"/>
                </a:solidFill>
              </a:rPr>
              <a:t>6. </a:t>
            </a:r>
            <a:r>
              <a:rPr lang="cs-CZ" b="1" dirty="0">
                <a:solidFill>
                  <a:schemeClr val="bg1"/>
                </a:solidFill>
              </a:rPr>
              <a:t>návrh smlouvy s dodavatelem</a:t>
            </a:r>
            <a:r>
              <a:rPr lang="cs-CZ" dirty="0">
                <a:solidFill>
                  <a:schemeClr val="bg1"/>
                </a:solidFill>
              </a:rPr>
              <a:t>.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Nad rámec těchto dokumentů partner kontrolorovi dále předloží: </a:t>
            </a:r>
          </a:p>
          <a:p>
            <a:r>
              <a:rPr lang="cs-CZ" dirty="0">
                <a:solidFill>
                  <a:schemeClr val="bg1"/>
                </a:solidFill>
              </a:rPr>
              <a:t>1. nabídky, které byly v průběhu zadávacího řízení vyřazeny, pokud k vyřazení nějaké nabídky došlo; </a:t>
            </a:r>
          </a:p>
          <a:p>
            <a:r>
              <a:rPr lang="cs-CZ" dirty="0">
                <a:solidFill>
                  <a:schemeClr val="bg1"/>
                </a:solidFill>
              </a:rPr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>
                <a:solidFill>
                  <a:srgbClr val="FF0000"/>
                </a:solidFill>
              </a:rPr>
              <a:t>Kontrola po podpisu</a:t>
            </a:r>
            <a:r>
              <a:rPr lang="cs-CZ" dirty="0"/>
              <a:t> Smlouvy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1. Uzavřenou smlouvu s vybraným dodavatelem, vč. případných dodatků k ní; </a:t>
            </a:r>
          </a:p>
          <a:p>
            <a:r>
              <a:rPr lang="cs-CZ" dirty="0">
                <a:solidFill>
                  <a:schemeClr val="bg1"/>
                </a:solidFill>
              </a:rPr>
              <a:t>2. 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>
                <a:solidFill>
                  <a:schemeClr val="bg1"/>
                </a:solidFill>
              </a:rPr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Podrobnosti lze nalézt na webu Centra pro regionální rozvoj České republiky </a:t>
            </a:r>
            <a:r>
              <a:rPr lang="cs-CZ" altLang="cs-CZ" sz="1600" dirty="0"/>
              <a:t>-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Dopady chyb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>
                <a:solidFill>
                  <a:srgbClr val="FF0000"/>
                </a:solidFill>
              </a:rPr>
              <a:t>zakázky – základní právní předpisy</a:t>
            </a:r>
            <a:endParaRPr lang="cs-CZ" altLang="cs-CZ" sz="1600" dirty="0">
              <a:solidFill>
                <a:srgbClr val="FF0000"/>
              </a:solidFill>
            </a:endParaRPr>
          </a:p>
          <a:p>
            <a:pPr marL="898525" lvl="2" indent="-187325"/>
            <a:endParaRPr lang="cs-CZ" sz="2000" dirty="0">
              <a:solidFill>
                <a:schemeClr val="bg1"/>
              </a:solidFill>
            </a:endParaRPr>
          </a:p>
          <a:p>
            <a:pPr marL="898525" lvl="2" indent="-187325"/>
            <a:r>
              <a:rPr lang="cs-CZ" sz="2000" dirty="0">
                <a:solidFill>
                  <a:schemeClr val="bg1"/>
                </a:solidFill>
              </a:rPr>
              <a:t>Zákon č. 134/2016 Sb. – Zákon o zadávání veřejných zakázek v platném znění, dále i tzv. ZZVZ.</a:t>
            </a:r>
          </a:p>
          <a:p>
            <a:pPr marL="898525" lvl="2" indent="-187325"/>
            <a:r>
              <a:rPr lang="cs-CZ" sz="2000" dirty="0">
                <a:solidFill>
                  <a:schemeClr val="bg1"/>
                </a:solidFill>
              </a:rPr>
              <a:t>Metodický pokyn PRO OBLAST ZADÁVÁNÍ ZAKÁZEK PRO PROGRAMOVÉ OBDOBÍ 2021-2027 </a:t>
            </a:r>
            <a:r>
              <a:rPr lang="cs-CZ" altLang="cs-CZ" sz="2000" dirty="0">
                <a:solidFill>
                  <a:schemeClr val="bg1"/>
                </a:solidFill>
              </a:rPr>
              <a:t>pokud se na zadavatele nebo zakázku zákon nevztahuje, postupuje zadavatel podle Metodického (závazné metodiky MMR a NOK) -pokud se zadavatel rozhodne použít přísnější postup, musí jej dodržet po celou dobu výběru dodavatele – tzn. Postup plně dle zákona i pro zakázku mimo aplikaci </a:t>
            </a:r>
            <a:r>
              <a:rPr lang="cs-CZ" altLang="cs-CZ" sz="2000">
                <a:solidFill>
                  <a:schemeClr val="bg1"/>
                </a:solidFill>
              </a:rPr>
              <a:t>134/2016Sb.</a:t>
            </a:r>
            <a:endParaRPr lang="cs-CZ" altLang="cs-CZ" sz="200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>
                <a:solidFill>
                  <a:schemeClr val="bg1"/>
                </a:solidFill>
              </a:rPr>
              <a:t>Rizika chybně provedených zadávacích řízení: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pokud není provedeno správně nebo v možných případech hned opraveno, jsou chyby na konci projektu prakticky nenapravitelné, pochybení je zpravidla také spojeno s uložením finanční korekce/sankce, která trvala snižuje rozpočet partnera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podceňování role kontroly ZŘ/VŘ se nemusí vyplatit 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Fázová kontrola – čím dříve je chyba odhalena, tím spíše je možné situaci napravit, nedodržením povinnosti tzv. fázové kontroly se tak partner vystavuje riziku finančního postihu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Je nutné stanovisko Kontrolora respektovat a dle něj postupovat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náklady vzešlé ze špatně provedeného ZŘ nejsou uznatelným nákladem – dochází k rozhodnutí o zpětné nezpůsobilosti výdajů i po provedených následných kontrolách udržitelnosti projektu – a to i z rozhodnutí FÚ s dalšími souvisejícími následky</a:t>
            </a:r>
          </a:p>
          <a:p>
            <a:pPr marL="898525" lvl="2" indent="-187325"/>
            <a:r>
              <a:rPr lang="cs-CZ" altLang="cs-CZ" u="sng" dirty="0">
                <a:solidFill>
                  <a:schemeClr val="bg1"/>
                </a:solidFill>
              </a:rPr>
              <a:t>Sankce/korekce za chybně provedené ZŘ může dosáhnout 100%,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Chybné stanovení předmětu zakázky – služby, dodávky, stavební práce, smíšený předmět zakázky – vhodné je zvážit použití tzv. CPV kódů, které umožní jednoznačnou identifikaci předmětu plnění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Chybná aplikace výjimek z působnosti zákona – je vhodné aplikaci výjimky raději konzultovat s příslušným Kontrolorem, v případě pochybností je lépe zvolit přísnější postup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Nezveřejnění zakázky odpovídajícím způsobem – toto pochybení může být spojeno s uložením finanční korekce/sankce až ve výši 100 %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Přímé oslovení dodavatele bez zákonem stanovených důvodů pro takovéhoto jednání	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Toto pochybení může být spojeno s uložením finanční korekce/sankce až do výše 100 %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Při splnění specifických podmínek je takový postup možný (např. výhradní zastoupení dodavatele pro Evropu, je ovšem nutné dbát na to, že otevřenou soutěž nelze chápat geograficky omezenou na území ČR)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Neprokázání cenových nabídek minimálně 3 uchazečů v režimu od 10.000 EUR bez DPH do limitu zákona pro program CENTRAL EUROPE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Nekonkrétní vymezení předmětu zakázky, které neumožní předložení srovnatelných/porovnatelných nabídek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Oslovování uchazečů, kteří nemají odbornou způsobilost k realizaci VZ,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Opakované oslovování totožného okruhu uchazečů,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Chybné stanovení minimálních lhůt pro podání nabídky – pokud není dáno jiným důvodem, je lepší nestanovovat lhůtu v minimálním </a:t>
            </a:r>
            <a:r>
              <a:rPr lang="cs-CZ" dirty="0" err="1">
                <a:solidFill>
                  <a:schemeClr val="bg1"/>
                </a:solidFill>
              </a:rPr>
              <a:t>rozshu</a:t>
            </a:r>
            <a:endParaRPr lang="cs-CZ" dirty="0">
              <a:solidFill>
                <a:schemeClr val="bg1"/>
              </a:solidFill>
            </a:endParaRP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78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Jednání zadavatele/osoby zadavatele ve střetu zájmů, 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Porušení jakékoliv z obecných zásad definovaných v tzv. „ZZVZ“ resp. Metodickém pokynu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Typicky se jedná o porušení zásady rovného zacházení – oslovování uchazečů personálně propojených s osobou zadavatele nebo zvýhodňování uchazeče/uchazečů jiným způsobem (např. zvýhodněným přístupem k informacím)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16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Chybné nastavení hodnotících kritérií: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subjektivní kritéria nebo subjektivní i objektivní kritéria 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kritéria nesouvisející s předmětem zakázky, 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kritéria bez určení způsobu přiřazování bodového hodnocení jednotlivým kritériím, případně bez možnosti ověření způsobu přiřazení ze strany jednotlivých hodnotitelů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Dílčí kritéria nemají přiřazenou váhu – každé kritérium musí mít číselně vyjádřenou váhu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To co je předmětem smluvních podmínek nemůže být hodnotícím kritériem,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Neposkytnutí dodatečných informací všem uchazečům,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Dělení předmětu zakázky pod zákonem nebo postupy stanovený limit, 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Provedení podstatných změn v zadávacích podmínkách,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Provedení změn v nabídkách během hodnocení nabídek,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Podstatné změny Smlouvy na plnění zakázek, které by vedly ke změně okruhu uchazečů, změně hodnocení, změně výsledku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Zadávání dodatečných prací/dodávek dodavateli bez zohlednění povinnosti již provést zadávací/výběrové řízení,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/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>
                <a:solidFill>
                  <a:srgbClr val="FF0000"/>
                </a:solidFill>
              </a:rPr>
              <a:t>upozornění ke specifickým pravidlům</a:t>
            </a:r>
            <a:endParaRPr lang="cs-CZ" altLang="cs-CZ" sz="1600" dirty="0">
              <a:solidFill>
                <a:srgbClr val="FF0000"/>
              </a:solidFill>
            </a:endParaRPr>
          </a:p>
          <a:p>
            <a:pPr marL="898525" lvl="2" indent="-187325"/>
            <a:r>
              <a:rPr lang="cs-CZ" altLang="cs-CZ" sz="1800" b="1" dirty="0">
                <a:solidFill>
                  <a:schemeClr val="bg1"/>
                </a:solidFill>
              </a:rPr>
              <a:t>Směrnice zadavatele k realizaci veřejných zakázek</a:t>
            </a:r>
          </a:p>
          <a:p>
            <a:pPr marL="1354138" lvl="3" indent="-187325"/>
            <a:r>
              <a:rPr lang="cs-CZ" altLang="cs-CZ" sz="1800" b="1" dirty="0">
                <a:solidFill>
                  <a:schemeClr val="bg1"/>
                </a:solidFill>
              </a:rPr>
              <a:t>Použití interní směrnice pro zadávání veřejné zakázky je přípustné, pokud splňuje alespoň požadavky „ZZVZ“ a nebo Metodického pokynu (dle relevance), posouzení provádí Kontrolor, je tedy nezbytné tuto směrnici předložit ke kontrole, a to co nejdříve</a:t>
            </a:r>
          </a:p>
          <a:p>
            <a:pPr marL="898525" lvl="2" indent="-187325"/>
            <a:r>
              <a:rPr lang="cs-CZ" altLang="cs-CZ" sz="1800" b="1" dirty="0">
                <a:solidFill>
                  <a:schemeClr val="bg1"/>
                </a:solidFill>
              </a:rPr>
              <a:t>Specifické p</a:t>
            </a:r>
            <a:r>
              <a:rPr lang="cs-CZ" altLang="cs-CZ" sz="1800" dirty="0">
                <a:solidFill>
                  <a:schemeClr val="bg1"/>
                </a:solidFill>
              </a:rPr>
              <a:t>ožadavky programu INTERREG CENTRAL EUROPE –</a:t>
            </a:r>
            <a:r>
              <a:rPr lang="cs-CZ" altLang="cs-CZ" sz="1800" u="sng" dirty="0" err="1">
                <a:solidFill>
                  <a:schemeClr val="bg1"/>
                </a:solidFill>
              </a:rPr>
              <a:t>mezikategorie</a:t>
            </a:r>
            <a:r>
              <a:rPr lang="cs-CZ" altLang="cs-CZ" sz="1800" u="sng" dirty="0">
                <a:solidFill>
                  <a:schemeClr val="bg1"/>
                </a:solidFill>
              </a:rPr>
              <a:t> zakázky od 10.000EUR do 500 tis. CZK (dle pravidel programové dokumentace provedením průzkumu trhu s obdržením minimálně tří nabídek, použití e-tržiště)</a:t>
            </a:r>
            <a:endParaRPr lang="cs-CZ" altLang="cs-CZ" sz="180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13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dle zákona</a:t>
            </a:r>
            <a:endParaRPr lang="cs-CZ" altLang="cs-CZ" sz="1600" dirty="0">
              <a:solidFill>
                <a:schemeClr val="bg1"/>
              </a:solidFill>
            </a:endParaRP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zákon. 134/2016Sb.,v platném znění resp. ve znění pozdějších předpisů a související legislativa (vyhlášky)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Dle zákona postupují všichni, kteří: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nezadávají zakázky  s hodnotou dle §12 odst. 3 zákona – tzv. zakázky malého rozsahu  (do 2 resp. 6 milionů) – od hranice 500 tis. Kč (resp. 10 000EUR pro program CENTRAL EUROPE)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Nevztahují-li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>
                <a:solidFill>
                  <a:schemeClr val="bg1"/>
                </a:solidFill>
              </a:rPr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!!! Existuje formulář Přehled plánovaných a realizovaných výběrových a zadávacích řízení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endParaRPr lang="cs-CZ" altLang="cs-CZ" sz="1800" b="1" dirty="0">
              <a:solidFill>
                <a:schemeClr val="bg1"/>
              </a:solidFill>
            </a:endParaRPr>
          </a:p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Zakázky dle Metodického pokynu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Regulace dle Metodického pokynu pro oblast zadávání zakázek pro programové období 2021-2027 (závazné metodiky MMR a NOK) 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Dostupný např. zde </a:t>
            </a:r>
            <a:r>
              <a:rPr lang="cs-CZ" u="sng" dirty="0">
                <a:solidFill>
                  <a:srgbClr val="0000FF"/>
                </a:solidFill>
                <a:hlinkClick r:id="rId4"/>
              </a:rPr>
              <a:t>https://www.dotaceeu.cz/getmedia/716761a2-8871-466f-89d0-c0a4c380a869/MP-zadavani-zakazek-2021-2027.pdf.aspx?ext=.pdf</a:t>
            </a:r>
            <a:endParaRPr lang="cs-CZ" u="sng" dirty="0">
              <a:solidFill>
                <a:srgbClr val="0000FF"/>
              </a:solidFill>
            </a:endParaRP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u="sng" dirty="0">
                <a:solidFill>
                  <a:schemeClr val="bg1"/>
                </a:solidFill>
              </a:rPr>
              <a:t>Určuje požadavky na provedení řízení – počet oslovených uchazečů, lhůty atd.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230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Přehled plánovaných a realizovaných výběrových a zadávacích řízení 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	- </a:t>
            </a:r>
            <a:r>
              <a:rPr lang="cs-CZ" sz="1600" dirty="0">
                <a:solidFill>
                  <a:schemeClr val="bg1"/>
                </a:solidFill>
              </a:rPr>
              <a:t>specifický formulář, který Vám bude zaslán ze strany Kontrolora</a:t>
            </a:r>
          </a:p>
          <a:p>
            <a:pPr marL="600075" lvl="2" indent="-342900">
              <a:spcBef>
                <a:spcPct val="20000"/>
              </a:spcBef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Slouží k uvedení informací o Vašich záměrech ohledně realizace výběrových a zadávacích řízení, a to s přihlédnutím k jejich obsahu/věcnému záměru, formě realizace, atd.</a:t>
            </a:r>
          </a:p>
          <a:p>
            <a:pPr marL="600075" lvl="2" indent="-342900">
              <a:spcBef>
                <a:spcPct val="20000"/>
              </a:spcBef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Formulář je předkládán nejpozději s každou monitorovací zprávou, a to i v případě, že žádnou veřejnou zakázku neplánujete případně v dokumentu oproti předcházející verzi nedošlo k žádné změně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předpisy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8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Zadávací dokumentace – </a:t>
            </a:r>
            <a:r>
              <a:rPr lang="cs-CZ" altLang="cs-CZ" sz="1600" b="0" dirty="0">
                <a:solidFill>
                  <a:schemeClr val="bg1"/>
                </a:solidFill>
              </a:rPr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>
                <a:solidFill>
                  <a:schemeClr val="bg1"/>
                </a:solidFill>
              </a:rPr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>
                <a:solidFill>
                  <a:schemeClr val="bg1"/>
                </a:solidFill>
              </a:rPr>
              <a:t>nesmí obsahovat specifikaci v podobě odkazů na obchodní firmy, názvy, specifická označení služeb a dodávek</a:t>
            </a:r>
            <a:endParaRPr lang="cs-CZ" altLang="cs-CZ" sz="1200" b="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Zadávací lhůta x lhůta pro podání nabídek – </a:t>
            </a:r>
            <a:r>
              <a:rPr lang="cs-CZ" altLang="cs-CZ" sz="1600" b="0" dirty="0">
                <a:solidFill>
                  <a:schemeClr val="bg1"/>
                </a:solidFill>
              </a:rPr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Klasifikace předmětu veřejné zakázky – </a:t>
            </a:r>
            <a:r>
              <a:rPr lang="cs-CZ" altLang="cs-CZ" sz="1600" b="0" dirty="0">
                <a:solidFill>
                  <a:schemeClr val="bg1"/>
                </a:solidFill>
              </a:rPr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>
                <a:solidFill>
                  <a:schemeClr val="bg1"/>
                </a:solidFill>
              </a:rPr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>
                <a:solidFill>
                  <a:schemeClr val="bg1"/>
                </a:solidFill>
              </a:rPr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CPV kódy</a:t>
            </a:r>
            <a:endParaRPr lang="cs-CZ" altLang="cs-CZ" sz="1200" b="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>
                <a:solidFill>
                  <a:schemeClr val="bg1"/>
                </a:solidFill>
              </a:rPr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>
                <a:solidFill>
                  <a:schemeClr val="bg1"/>
                </a:solidFill>
              </a:rPr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Volba hodnotících kritérií je vždy na uvážení zadavatele, kdy musí respektovat vazbu k předmětu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Je nezbytné zvážit nastavení hodnotících kritérií i s ohledem na jejich počet, měřitelnost a porovnatelnost,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Nastavení hodnotících kritérií může vyžadovat specifickou odbornost od toho, kdo provádí hodnocení (např. členů hodnotící komise), kdy tuto odbornost musí být zadavatel následně schopen prokázat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1829</TotalTime>
  <Words>3170</Words>
  <Application>Microsoft Office PowerPoint</Application>
  <PresentationFormat>Předvádění na obrazovce (4:3)</PresentationFormat>
  <Paragraphs>330</Paragraphs>
  <Slides>37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</vt:lpstr>
      <vt:lpstr>CRR template</vt:lpstr>
      <vt:lpstr>Veřejné zakázky.</vt:lpstr>
      <vt:lpstr>obsah prezentace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právní předpisy   </vt:lpstr>
      <vt:lpstr>Veřejné zakázky – základní pojmy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 mimo režim zákona - pravidla</vt:lpstr>
      <vt:lpstr>Veřejné zakázky mimo režim zákona - pravidla</vt:lpstr>
      <vt:lpstr>Veřejné zakázky</vt:lpstr>
      <vt:lpstr>Veřejné zakázky – stručná pravidla kontroly</vt:lpstr>
      <vt:lpstr>Veřejné zakázky – postup kontroly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Janošová Petra</cp:lastModifiedBy>
  <cp:revision>127</cp:revision>
  <dcterms:created xsi:type="dcterms:W3CDTF">2021-01-13T14:58:16Z</dcterms:created>
  <dcterms:modified xsi:type="dcterms:W3CDTF">2023-02-20T10:09:10Z</dcterms:modified>
  <cp:category/>
</cp:coreProperties>
</file>