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3" r:id="rId2"/>
    <p:sldId id="290" r:id="rId3"/>
    <p:sldId id="266" r:id="rId4"/>
    <p:sldId id="291" r:id="rId5"/>
    <p:sldId id="292" r:id="rId6"/>
    <p:sldId id="293" r:id="rId7"/>
    <p:sldId id="303" r:id="rId8"/>
    <p:sldId id="304" r:id="rId9"/>
    <p:sldId id="308" r:id="rId10"/>
    <p:sldId id="305" r:id="rId11"/>
    <p:sldId id="307" r:id="rId12"/>
    <p:sldId id="302" r:id="rId13"/>
    <p:sldId id="306" r:id="rId14"/>
    <p:sldId id="296" r:id="rId15"/>
    <p:sldId id="300" r:id="rId16"/>
    <p:sldId id="297" r:id="rId17"/>
    <p:sldId id="309" r:id="rId18"/>
    <p:sldId id="294" r:id="rId19"/>
    <p:sldId id="295" r:id="rId20"/>
    <p:sldId id="310" r:id="rId21"/>
    <p:sldId id="311" r:id="rId22"/>
    <p:sldId id="312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central.eu/central-documents/programme-documents/" TargetMode="Externa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tatiana.mifkova@crr.cz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12. 9. 2017, </a:t>
            </a:r>
            <a:r>
              <a:rPr lang="cs-CZ" dirty="0" smtClean="0"/>
              <a:t>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 a veřejným zakázkám</a:t>
            </a:r>
          </a:p>
          <a:p>
            <a:pPr marL="400050" indent="-400050">
              <a:buAutoNum type="romanUcPeriod"/>
            </a:pPr>
            <a:r>
              <a:rPr lang="cs-CZ" dirty="0" smtClean="0"/>
              <a:t>Zadávací 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dirty="0" smtClean="0"/>
              <a:t>Kompletní dokumentace dle prezentace o veřejných zakázkách</a:t>
            </a:r>
            <a:endParaRPr lang="cs-CZ" dirty="0" smtClean="0"/>
          </a:p>
          <a:p>
            <a:pPr marL="400050" indent="-400050">
              <a:buAutoNum type="romanUcPeriod"/>
            </a:pPr>
            <a:r>
              <a:rPr lang="cs-CZ" dirty="0" smtClean="0"/>
              <a:t>Konference, semináře, školení, setkání pracovních týmů/partnerů, akce založená na účasti osob z organizace partnera/ostatních partnerů , akce pro veřejnost</a:t>
            </a:r>
          </a:p>
          <a:p>
            <a:r>
              <a:rPr lang="cs-CZ" dirty="0" smtClean="0"/>
              <a:t>	- </a:t>
            </a:r>
            <a:r>
              <a:rPr lang="cs-CZ" b="1" dirty="0">
                <a:solidFill>
                  <a:srgbClr val="00529C"/>
                </a:solidFill>
              </a:rPr>
              <a:t>prezenční listiny obsahující relevantní údaje a publicitu,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obrazová dokumentace (fotografie, videa), podkladové materiály, školící 	materiály,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Pro výdaje za ubytování jmenný seznam účastníků, doklad o počtu a 	cenách jídel, o cenách a typu ubytování atd. (pokud není uvedeno na 	faktuře) – blížeji viz Způsobilost výdajů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</a:t>
            </a:r>
          </a:p>
          <a:p>
            <a:pPr marL="400050" indent="-400050">
              <a:buFont typeface="+mj-lt"/>
              <a:buAutoNum type="romanUcPeriod" startAt="3"/>
            </a:pPr>
            <a:r>
              <a:rPr lang="cs-CZ" dirty="0" smtClean="0"/>
              <a:t>Marketingové a informační kampaně, kampaně v tisku, na billboardech atd.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Výstupy z kampaní, letáky, články, tiskové zprávy, fotodokumentace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Výdaje na služby – zpracování studií, poradenství, právní a jiné služby, překlady a tlumočení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Protokoly o provedených/dodaných plněních, kopie posudků, zpráv, studií, kopie zajištěných překladů nebo specifikace rozsahu těchto překladů, rozsah tlumočení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Pořízení vybavení/zařízení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/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cs-CZ" dirty="0" smtClean="0"/>
              <a:t>Kvalita komunikace,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dirty="0" smtClean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dirty="0" smtClean="0"/>
              <a:t>Utřídění dokumentace dle požadavků (podle „Finanční zprávy“), aneb očíslování a utřídění je vskutku důležité,</a:t>
            </a:r>
          </a:p>
          <a:p>
            <a:pPr marL="342900" indent="-342900">
              <a:buAutoNum type="arabicParenR"/>
            </a:pPr>
            <a:r>
              <a:rPr lang="cs-CZ" dirty="0" smtClean="0"/>
              <a:t>Pravidlo 2x a dost.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</a:t>
            </a:r>
            <a:r>
              <a:rPr lang="cs-CZ" sz="2800" dirty="0" smtClean="0"/>
              <a:t>kontroly– </a:t>
            </a:r>
            <a:r>
              <a:rPr lang="cs-CZ" sz="2800" dirty="0"/>
              <a:t>administrativní </a:t>
            </a:r>
            <a:r>
              <a:rPr lang="cs-CZ" sz="2800" dirty="0" smtClean="0"/>
              <a:t>ověření – co ovlivní délku kontroly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Odvolání se podává pouze 1x a rozhodnutí Ministerstva pro místní rozvoj České republiky je definitivní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odvolání se proti závěrům z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Prováděna dle zákona č. 255/2012Sb.,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Centrum má postavení orgánu veřejné moci – administrativně jiný průběh, než na který jste byli zvyklí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Kdy je kontrola provedena: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Na základě vzorku,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Ve vyžadovaných případech dle dokumentace programu 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 ostatních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veřejnosprávní kontrola na místě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oproti předcházejícímu stavu:</a:t>
            </a:r>
          </a:p>
          <a:p>
            <a:pPr marL="342900" indent="-342900">
              <a:buAutoNum type="alphaLcParenR"/>
            </a:pPr>
            <a:r>
              <a:rPr lang="cs-CZ" dirty="0" smtClean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 smtClean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 smtClean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 smtClean="0"/>
              <a:t>V nejhorších případech končí předáním šetření jiným správním úřadům nebo orgánům činným v trestním řízení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Fáze veřejnosprávní kontroly na místě:</a:t>
            </a:r>
          </a:p>
          <a:p>
            <a:pPr marL="400050" indent="-400050">
              <a:buAutoNum type="romanUcPeriod"/>
            </a:pPr>
            <a:r>
              <a:rPr lang="cs-CZ" dirty="0" smtClean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Zahájení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Provedení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Vyhotovení protokolu o veřejnosprávní kontrole,</a:t>
            </a:r>
          </a:p>
          <a:p>
            <a:pPr marL="400050" indent="-400050">
              <a:buAutoNum type="romanUcPeriod"/>
            </a:pPr>
            <a:r>
              <a:rPr lang="cs-CZ" dirty="0" smtClean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 smtClean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 smtClean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dirty="0" smtClean="0"/>
              <a:t>Proces tzv. veřejnosprávní kontroly na místě je vysoce administrativně náročný.</a:t>
            </a:r>
          </a:p>
          <a:p>
            <a:r>
              <a:rPr lang="cs-CZ" dirty="0" smtClean="0"/>
              <a:t>Čím lze tento proces urychlit: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 smtClean="0"/>
              <a:t>Operativní reakce na uložená nápravná opatření.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předmětem kontroly:</a:t>
            </a:r>
          </a:p>
          <a:p>
            <a:pPr marL="400050" indent="-400050">
              <a:buAutoNum type="romanUcPeriod"/>
            </a:pPr>
            <a:r>
              <a:rPr lang="cs-CZ" dirty="0" smtClean="0"/>
              <a:t>Kompletní realizace projektu v rozsahu aktivit daného partnera,</a:t>
            </a:r>
          </a:p>
          <a:p>
            <a:pPr marL="400050" indent="-400050">
              <a:buAutoNum type="romanUcPeriod"/>
            </a:pPr>
            <a:r>
              <a:rPr lang="cs-CZ" dirty="0" smtClean="0"/>
              <a:t>Ověření plnění uložených nápravných opatření, která vyžadují provedení veřejnosprávní kontroly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- čím dříve jsou nálezy z Protokolu o veřejnosprávní kontrole vypořádány</a:t>
            </a:r>
            <a:r>
              <a:rPr lang="cs-CZ" smtClean="0"/>
              <a:t>,  	tím lépe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Postupovat v souladu s národními pravidly a legislativou, postupovat v souladu s Pravidly programu 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 „Zprávy o průběhu projektu“ v termínech 6 měsíčních </a:t>
            </a:r>
            <a:r>
              <a:rPr lang="cs-CZ" dirty="0" err="1" smtClean="0"/>
              <a:t>reportovacích</a:t>
            </a:r>
            <a:r>
              <a:rPr lang="cs-CZ" dirty="0" smtClean="0"/>
              <a:t> období,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spolu se „Zprávou o průběhu projektu“ také tzv. „Finanční zprávu“ při splnění minimálního finančního </a:t>
            </a:r>
            <a:r>
              <a:rPr lang="cs-CZ" smtClean="0"/>
              <a:t>objemu (7500EUR </a:t>
            </a:r>
            <a:r>
              <a:rPr lang="cs-CZ" dirty="0" smtClean="0"/>
              <a:t>INTERREG EUROPE),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Předložit alespoň 1x do roka ke kontrole výdaje realizované v projektu (tzv. „Finanční zpráva“,</a:t>
            </a:r>
          </a:p>
          <a:p>
            <a:pPr marL="400050" indent="-400050">
              <a:buAutoNum type="romanUcPeriod"/>
            </a:pPr>
            <a:r>
              <a:rPr lang="cs-CZ" dirty="0" smtClean="0"/>
              <a:t>Vést účetnictví v souladu s národními pravidly a podmínkami programu (oddělení účetnictví pro projekt),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povinnosti partnerů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UcPeriod" startAt="6"/>
            </a:pPr>
            <a:r>
              <a:rPr lang="cs-CZ" dirty="0"/>
              <a:t>Zajistit archivaci dokumentace projektu a případnou delší archivaci dokumentace, která je archivována dle národních </a:t>
            </a:r>
            <a:r>
              <a:rPr lang="cs-CZ" dirty="0" smtClean="0"/>
              <a:t>pravidel,</a:t>
            </a:r>
            <a:endParaRPr lang="cs-CZ" dirty="0"/>
          </a:p>
          <a:p>
            <a:pPr marL="400050" indent="-400050">
              <a:buAutoNum type="romanUcPeriod" startAt="6"/>
            </a:pPr>
            <a:r>
              <a:rPr lang="cs-CZ" dirty="0"/>
              <a:t>Zajistit publicitu dle požadavků Nařízení a pravidel </a:t>
            </a:r>
            <a:r>
              <a:rPr lang="cs-CZ" dirty="0" smtClean="0"/>
              <a:t>Programu,</a:t>
            </a:r>
            <a:endParaRPr lang="cs-CZ" dirty="0"/>
          </a:p>
          <a:p>
            <a:r>
              <a:rPr lang="cs-CZ" dirty="0" smtClean="0"/>
              <a:t>VIII. Umožnit provedení veřejnosprávní kontroly na místě dle zákona, která je vykonávána ze strany Centra pro regionální rozvoj České republiky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Umožnit provedení kontroly ze strany dalších subjektů implementační struktury programu a případně dalších institucí, které jsou k tomu pověřeny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Zajistit udržitelnost výstupů ve smyslu investičních a infrastrukturních výstupů projektu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povinnosti partnerů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pojmy,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Cíle kontroly a způsob jejího provedení,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Povinnosti partnerů,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PUBLICITA:</a:t>
            </a:r>
          </a:p>
          <a:p>
            <a:r>
              <a:rPr lang="cs-CZ" dirty="0" smtClean="0"/>
              <a:t>Manuály:</a:t>
            </a:r>
          </a:p>
          <a:p>
            <a:pPr lvl="1"/>
            <a:r>
              <a:rPr lang="cs-CZ" dirty="0"/>
              <a:t>u programu Interreg Central </a:t>
            </a:r>
            <a:r>
              <a:rPr lang="cs-CZ" dirty="0" err="1"/>
              <a:t>Europe</a:t>
            </a:r>
            <a:r>
              <a:rPr lang="cs-CZ" dirty="0"/>
              <a:t> – </a:t>
            </a:r>
            <a:r>
              <a:rPr lang="cs-CZ" u="sng" dirty="0">
                <a:hlinkClick r:id="rId2"/>
              </a:rPr>
              <a:t>Project Brand </a:t>
            </a:r>
            <a:r>
              <a:rPr lang="cs-CZ" u="sng" dirty="0" err="1">
                <a:hlinkClick r:id="rId2"/>
              </a:rPr>
              <a:t>Manual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</a:t>
            </a:r>
            <a:r>
              <a:rPr lang="cs-CZ" dirty="0" smtClean="0"/>
              <a:t>partnerů - 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6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Barva </a:t>
            </a:r>
            <a:r>
              <a:rPr lang="cs-CZ" dirty="0"/>
              <a:t>– </a:t>
            </a:r>
            <a:r>
              <a:rPr lang="cs-CZ" dirty="0" err="1"/>
              <a:t>Pantone</a:t>
            </a:r>
            <a:r>
              <a:rPr lang="cs-CZ" dirty="0"/>
              <a:t> reflex blue </a:t>
            </a:r>
            <a:r>
              <a:rPr lang="cs-CZ" dirty="0" smtClean="0"/>
              <a:t>a další barvy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Monochromatické provedení  </a:t>
            </a:r>
          </a:p>
          <a:p>
            <a:pPr marL="342900" indent="-342900">
              <a:buAutoNum type="alphaLcParenR"/>
            </a:pPr>
            <a:r>
              <a:rPr lang="cs-CZ" dirty="0" smtClean="0"/>
              <a:t>Umístění a velikost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Velikostní limit pro použití plné loga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Titulní strana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Propagační materiály: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nutné dbát na provedení publicity, z hlediska: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Obsahu/rozsahu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Technické stránky provedení</a:t>
            </a:r>
          </a:p>
          <a:p>
            <a:pPr lvl="1" indent="0">
              <a:buNone/>
            </a:pPr>
            <a:r>
              <a:rPr lang="cs-CZ" dirty="0" smtClean="0"/>
              <a:t>!!! Informace o projektu musí být uvedena na webu příjemce!!!</a:t>
            </a:r>
          </a:p>
          <a:p>
            <a:endParaRPr lang="cs-CZ" dirty="0" smtClean="0"/>
          </a:p>
          <a:p>
            <a:r>
              <a:rPr lang="cs-CZ" dirty="0" smtClean="0"/>
              <a:t>Je nutné dbát na pravidlo o darech </a:t>
            </a:r>
            <a:r>
              <a:rPr lang="cs-CZ" dirty="0" smtClean="0"/>
              <a:t>a stanoveném limitu!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Postavení Centra pro regionální rozvoj České republiky: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Centrum je Kontrolorem dle čl. 23 (navazuje na postavení v období 2007-2013)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Výkon kontroly je prováděn v několika podobách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A) „kontrola projektová“,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B) „kontrola finanční“.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 smtClean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A) + B) tvoří tzv. administrativní ověření</a:t>
            </a:r>
            <a:endParaRPr lang="cs-CZ" altLang="cs-CZ" dirty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zajištění povinné publicity,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Způsobilosti nárokovaných výdajů a aktivit s nimi spojených ve 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Věcné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Přiměřenosti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Časové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Místní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Vykázání výdajů.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dalších podmínek a povinností vyplývajících z programové dokumentace nebo příslušného právního aktu na jehož základě byla dotace poskytnuta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kontroly– zásady a cíle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 smtClean="0"/>
              <a:t>Kontrolu vykonává Centrum pro regionální rozvoj České republiky s místně příslušným pracovištěm: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oddělení </a:t>
            </a:r>
            <a:r>
              <a:rPr lang="cs-CZ" dirty="0"/>
              <a:t>pro NUTS II Severovýchod        </a:t>
            </a:r>
            <a:r>
              <a:rPr lang="cs-CZ" dirty="0" smtClean="0"/>
              <a:t>oddělení </a:t>
            </a:r>
            <a:r>
              <a:rPr lang="cs-CZ" dirty="0"/>
              <a:t>pro NUTS II Moravskoslezsko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Hradec Králové			      	</a:t>
            </a:r>
            <a:r>
              <a:rPr lang="cs-CZ" altLang="cs-CZ" dirty="0" smtClean="0"/>
              <a:t>	Ostrava</a:t>
            </a:r>
            <a:endParaRPr lang="cs-CZ" alt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Evropský dům, Švendova 1282, 500 03  	30. dubna 635/35, 702 00 Ostrava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Vedoucí: </a:t>
            </a:r>
            <a:r>
              <a:rPr lang="cs-CZ" dirty="0"/>
              <a:t>Ing. Petra Marková			Vedoucí: Ing. Irena Kirchnerová </a:t>
            </a:r>
            <a:r>
              <a:rPr lang="cs-CZ" dirty="0">
                <a:hlinkClick r:id="rId2"/>
              </a:rPr>
              <a:t>petra.markova@crr.cz</a:t>
            </a:r>
            <a:r>
              <a:rPr lang="cs-CZ" dirty="0"/>
              <a:t>				</a:t>
            </a:r>
            <a:r>
              <a:rPr lang="cs-CZ" dirty="0">
                <a:hlinkClick r:id="rId3"/>
              </a:rPr>
              <a:t>irena.kirchnerova@crr.cz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Oddělení pro NUTS II Jihovýchod</a:t>
            </a:r>
          </a:p>
          <a:p>
            <a:r>
              <a:rPr lang="cs-CZ" dirty="0" smtClean="0"/>
              <a:t>Brno</a:t>
            </a:r>
          </a:p>
          <a:p>
            <a:r>
              <a:rPr lang="cs-CZ" dirty="0"/>
              <a:t>Mariánské náměstí 617/1, 617 00 Brno </a:t>
            </a:r>
            <a:r>
              <a:rPr lang="cs-CZ" dirty="0" smtClean="0"/>
              <a:t>– Komárov</a:t>
            </a:r>
          </a:p>
          <a:p>
            <a:r>
              <a:rPr lang="cs-CZ" dirty="0"/>
              <a:t>V</a:t>
            </a:r>
            <a:r>
              <a:rPr lang="cs-CZ" dirty="0" smtClean="0"/>
              <a:t>edoucí: Ing. Tatiana Mifková, PhD.</a:t>
            </a:r>
          </a:p>
          <a:p>
            <a:r>
              <a:rPr lang="cs-CZ" dirty="0" smtClean="0">
                <a:hlinkClick r:id="rId4"/>
              </a:rPr>
              <a:t>tatiana.mifkova@crr.cz</a:t>
            </a:r>
            <a:r>
              <a:rPr lang="cs-CZ" dirty="0" smtClean="0"/>
              <a:t>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výkon kontroly– kdo kontrolu vykonává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r>
              <a:rPr lang="cs-CZ" dirty="0" smtClean="0"/>
              <a:t>Předložení dokumentů ke kontrole příslušnému Kontrolorovi</a:t>
            </a:r>
          </a:p>
          <a:p>
            <a:pPr lvl="1" indent="0">
              <a:buNone/>
            </a:pPr>
            <a:r>
              <a:rPr lang="cs-CZ" sz="1600" b="0" dirty="0" smtClean="0"/>
              <a:t>- Ve lhůtě do 15 dnů od ukončení monitorovacího/</a:t>
            </a:r>
            <a:r>
              <a:rPr lang="cs-CZ" sz="1600" b="0" dirty="0" err="1" smtClean="0"/>
              <a:t>reportovacího</a:t>
            </a:r>
            <a:r>
              <a:rPr lang="cs-CZ" sz="1600" b="0" dirty="0" smtClean="0"/>
              <a:t> období</a:t>
            </a:r>
          </a:p>
          <a:p>
            <a:pPr marL="342900" indent="-342900">
              <a:buAutoNum type="alphaUcParenR"/>
            </a:pPr>
            <a:r>
              <a:rPr lang="cs-CZ" dirty="0" smtClean="0"/>
              <a:t>Formální kontrola předložené dokumentace</a:t>
            </a:r>
          </a:p>
          <a:p>
            <a:pPr lvl="1" indent="0">
              <a:buNone/>
            </a:pPr>
            <a:r>
              <a:rPr lang="cs-CZ" sz="1600" b="0" dirty="0" smtClean="0"/>
              <a:t>- Ve lhůtě 5 pracovních dnů, případné výzvy na doplnění, lhůta pro kontrolu neběží</a:t>
            </a:r>
          </a:p>
          <a:p>
            <a:pPr marL="342900" indent="-342900">
              <a:buAutoNum type="alphaUcParenR"/>
            </a:pPr>
            <a:r>
              <a:rPr lang="cs-CZ" dirty="0" smtClean="0"/>
              <a:t>Kontrola dokumentace na Centru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Ve lhůtě 60 dnů od kompletního předložení dokumentace,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K nápravám zjištěných nedostatků/vyjasnění bude partner vyzván maximálně 2x se lhůtou pro vypořádání 2x5pracovních dnů – výdaj odložen (pouze 1x odložit)</a:t>
            </a:r>
          </a:p>
          <a:p>
            <a:pPr marL="342900" indent="-342900">
              <a:buAutoNum type="alphaUcParenR"/>
            </a:pPr>
            <a:r>
              <a:rPr lang="cs-CZ" dirty="0" smtClean="0"/>
              <a:t>Ukončení kontroly na Centru a vystavení příslušných výstupů kontroly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V </a:t>
            </a:r>
            <a:r>
              <a:rPr lang="cs-CZ" sz="1600" b="0" dirty="0"/>
              <a:t>návaznosti na ukončení kontroly v předcházejícím </a:t>
            </a:r>
            <a:r>
              <a:rPr lang="cs-CZ" sz="1600" b="0" dirty="0" smtClean="0"/>
              <a:t>kroku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Následují kroky učiněné od PP k LP</a:t>
            </a:r>
            <a:endParaRPr lang="cs-CZ" sz="16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 časový průběh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Základním podkladem je tzv. „Zpráva o průběhu projektu“, která je doplněna o příslušné přílohy, a to zejména:</a:t>
            </a:r>
          </a:p>
          <a:p>
            <a:r>
              <a:rPr lang="cs-CZ" altLang="cs-CZ" sz="2000" b="1" dirty="0"/>
              <a:t>k první kontrole </a:t>
            </a:r>
            <a:r>
              <a:rPr lang="cs-CZ" altLang="cs-CZ" sz="2000" b="1" dirty="0" smtClean="0"/>
              <a:t>výdajů:</a:t>
            </a:r>
            <a:endParaRPr lang="cs-CZ" altLang="cs-CZ" sz="20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kopii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včetně příloh, kopii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a kopii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– </a:t>
            </a:r>
            <a:r>
              <a:rPr lang="cs-CZ" altLang="cs-CZ" dirty="0" smtClean="0"/>
              <a:t>pokud není možné tyto dokumenty získat z monitorovacího systému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a) u neplátců DPH: Čestné prohlášení, že nejste plátci DPH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b) u plátců DPH: Registraci plátce </a:t>
            </a:r>
            <a:r>
              <a:rPr lang="cs-CZ" altLang="cs-CZ" dirty="0" smtClean="0"/>
              <a:t>DPH; </a:t>
            </a:r>
            <a:r>
              <a:rPr lang="cs-CZ" altLang="cs-CZ" dirty="0"/>
              <a:t>v případě nárokování DPH, jako způsobilého výdaje, Prohlášení, že nemá nárok na odpočet DPH v rámci svého daňového přiznání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detailní rozpočet jednotlivého projektového partnera dle rozpočtových kapitol a u Central </a:t>
            </a:r>
            <a:r>
              <a:rPr lang="cs-CZ" altLang="cs-CZ" dirty="0" err="1"/>
              <a:t>Europe</a:t>
            </a:r>
            <a:r>
              <a:rPr lang="cs-CZ" altLang="cs-CZ" dirty="0"/>
              <a:t> i dle WP. Pokud není </a:t>
            </a:r>
            <a:r>
              <a:rPr lang="cs-CZ" altLang="cs-CZ" dirty="0" err="1"/>
              <a:t>součásí</a:t>
            </a:r>
            <a:r>
              <a:rPr lang="cs-CZ" altLang="cs-CZ" dirty="0"/>
              <a:t>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nebo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</a:t>
            </a:r>
            <a:r>
              <a:rPr lang="cs-CZ" altLang="cs-CZ" dirty="0" smtClean="0"/>
              <a:t>Tzv. Přehled </a:t>
            </a:r>
            <a:r>
              <a:rPr lang="cs-CZ" altLang="cs-CZ" dirty="0"/>
              <a:t>realizovaných a předpokládaných </a:t>
            </a:r>
            <a:r>
              <a:rPr lang="cs-CZ" altLang="cs-CZ" dirty="0" smtClean="0"/>
              <a:t>ZŘ,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přehled zaměstnanců na </a:t>
            </a:r>
            <a:r>
              <a:rPr lang="cs-CZ" altLang="cs-CZ" dirty="0" smtClean="0"/>
              <a:t>projektu</a:t>
            </a: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administrativní ověření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k první a každé další kontrole výdajů </a:t>
            </a:r>
            <a:r>
              <a:rPr lang="cs-CZ" altLang="cs-CZ" sz="2000" b="1" dirty="0" smtClean="0"/>
              <a:t>partner </a:t>
            </a:r>
            <a:r>
              <a:rPr lang="cs-CZ" altLang="cs-CZ" sz="2000" b="1" dirty="0"/>
              <a:t>předloží:</a:t>
            </a:r>
          </a:p>
          <a:p>
            <a:pPr>
              <a:lnSpc>
                <a:spcPct val="80000"/>
              </a:lnSpc>
            </a:pPr>
            <a:endParaRPr lang="cs-CZ" altLang="cs-CZ" sz="2000" b="1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schválené změny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,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nebo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 smtClean="0"/>
              <a:t>agreement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aktualizovaný přehled realizovaných a předpokládaných ZŘ a přehled zaměstnanců na </a:t>
            </a:r>
            <a:r>
              <a:rPr lang="cs-CZ" altLang="cs-CZ" dirty="0" smtClean="0"/>
              <a:t>projekt,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 smtClean="0"/>
              <a:t>Tzv. zprávu </a:t>
            </a:r>
            <a:r>
              <a:rPr lang="cs-CZ" altLang="cs-CZ" dirty="0"/>
              <a:t>o průběhu projektu (</a:t>
            </a:r>
            <a:r>
              <a:rPr lang="cs-CZ" altLang="cs-CZ" dirty="0" err="1"/>
              <a:t>progress</a:t>
            </a:r>
            <a:r>
              <a:rPr lang="cs-CZ" altLang="cs-CZ" dirty="0"/>
              <a:t> report) a finanční </a:t>
            </a:r>
            <a:r>
              <a:rPr lang="cs-CZ" altLang="cs-CZ" dirty="0" smtClean="0"/>
              <a:t>prostřednictvím  </a:t>
            </a:r>
            <a:r>
              <a:rPr lang="cs-CZ" altLang="cs-CZ" dirty="0"/>
              <a:t>monitorovacího systému programu </a:t>
            </a:r>
            <a:r>
              <a:rPr lang="cs-CZ" altLang="cs-CZ" dirty="0" smtClean="0"/>
              <a:t>(v případě, že to není možné, pak fyzicky ve 2paré a elektronicky na adresu příslušného Kontrolora)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informace o změnách kontaktních údajů partnera, statutárního zástupce nebo kontaktní </a:t>
            </a:r>
            <a:r>
              <a:rPr lang="cs-CZ" altLang="cs-CZ" dirty="0" smtClean="0"/>
              <a:t>osoby včetně případných příslušných jmenovacích list, plných mocí a pověřovacích dekretů,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rozpočtu partnera – </a:t>
            </a:r>
            <a:r>
              <a:rPr lang="cs-CZ" altLang="cs-CZ" dirty="0" smtClean="0"/>
              <a:t>aktualizovaný </a:t>
            </a:r>
            <a:r>
              <a:rPr lang="cs-CZ" altLang="cs-CZ" dirty="0"/>
              <a:t>rozpočet, v případě překročení rozpočtu/rozpočtových kapitol souhlas </a:t>
            </a:r>
            <a:r>
              <a:rPr lang="cs-CZ" altLang="cs-CZ" dirty="0" smtClean="0"/>
              <a:t>LP (je důrazně doporučováno, aby byl předložen a nikoliv následně vyžadován)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kopie originálů účetních dokladů , včetně podpůrné dokumentace roztříděné ve složce podle  rozpočtových položek a </a:t>
            </a:r>
            <a:r>
              <a:rPr lang="cs-CZ" altLang="cs-CZ" dirty="0" smtClean="0"/>
              <a:t>opatřených identifikací k projektu - tedy </a:t>
            </a:r>
            <a:r>
              <a:rPr lang="cs-CZ" altLang="cs-CZ" dirty="0"/>
              <a:t>razítkem s názvem/akronymem a číslem projektu a názvem </a:t>
            </a:r>
            <a:r>
              <a:rPr lang="cs-CZ" altLang="cs-CZ" dirty="0" smtClean="0"/>
              <a:t>programu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čestné prohlášení o shodě kopií účetních dokladů a podpůrné dokumentace s </a:t>
            </a:r>
            <a:r>
              <a:rPr lang="cs-CZ" altLang="cs-CZ" dirty="0" smtClean="0"/>
              <a:t>originálními dokumenty, které jsou uloženy u příjemce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 </a:t>
            </a:r>
            <a:r>
              <a:rPr lang="cs-CZ" altLang="cs-CZ" dirty="0" smtClean="0"/>
              <a:t>v otázce DPH (plátce x neplátce) také příslušné dokumenty k této změně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Fáze – posouzení věcné a formální správnost, dodržení pravidel programu, předpisů EI a národní legislativy</a:t>
            </a:r>
          </a:p>
          <a:p>
            <a:pPr marL="400050" indent="-400050">
              <a:buAutoNum type="romanUcPeriod"/>
            </a:pPr>
            <a:r>
              <a:rPr lang="cs-CZ" dirty="0" smtClean="0"/>
              <a:t>Fáze – vzorek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prvního vyúčtování prováděna 100% kontrola i ve druhé fázi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druhého a každého dalšího vyúčtování prováděna kontrola na vzorku (u mzdových výdajů a výdajů na cestovné)</a:t>
            </a:r>
          </a:p>
          <a:p>
            <a:pPr lvl="2" indent="0">
              <a:buNone/>
            </a:pPr>
            <a:r>
              <a:rPr lang="cs-CZ" dirty="0" smtClean="0"/>
              <a:t>- Netýká se výdajů nárokovaných prostřednictvím </a:t>
            </a:r>
            <a:r>
              <a:rPr lang="cs-CZ" smtClean="0"/>
              <a:t>paušální sazby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vzorek kontroly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380</TotalTime>
  <Words>1618</Words>
  <Application>Microsoft Office PowerPoint</Application>
  <PresentationFormat>Předvádění na obrazovce (4:3)</PresentationFormat>
  <Paragraphs>205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sablona_centrum_2016</vt:lpstr>
      <vt:lpstr>Seminář „Kontrola výdajů“ v rámci programu Interreg CENTRAL EUROPE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 výdajů – administrativní ověření – vzorek kontroly 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</vt:lpstr>
      <vt:lpstr>Metody a výkon kontroly– povinnosti partnerů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40</cp:revision>
  <dcterms:created xsi:type="dcterms:W3CDTF">2016-05-13T07:19:23Z</dcterms:created>
  <dcterms:modified xsi:type="dcterms:W3CDTF">2017-09-06T10:30:49Z</dcterms:modified>
</cp:coreProperties>
</file>