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71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287" r:id="rId1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š Pavel" initials="LP" lastIdx="1" clrIdx="0">
    <p:extLst>
      <p:ext uri="{19B8F6BF-5375-455C-9EA6-DF929625EA0E}">
        <p15:presenceInfo xmlns:p15="http://schemas.microsoft.com/office/powerpoint/2012/main" userId="S::pavel.lukes@mmr.cz::6b52241c-5ba5-485d-9811-2d6a69579d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012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9"/>
  </p:normalViewPr>
  <p:slideViewPr>
    <p:cSldViewPr snapToGrid="0" snapToObjects="1">
      <p:cViewPr varScale="1">
        <p:scale>
          <a:sx n="80" d="100"/>
          <a:sy n="80" d="100"/>
        </p:scale>
        <p:origin x="7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C32CC-AE2F-4A5F-A7C4-ECD17DC5443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8D78A-A576-435A-A84D-FBE992D1F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3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3EB26-1196-16AC-7A77-3F69BE9B7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2DAE5-DF93-6DBD-8901-AF7DDC301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3D2B8-F5B9-C97C-7797-4C72895B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CBD45-18B5-C0F1-077F-7D07270C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C893E-DCB5-DD44-F44D-97F7605A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7921-525B-EB79-C45E-EE3AB05A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29FB5-D123-DBC5-DFF0-F7253896C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EBC7E-51F9-D665-C850-204F084A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4E15B-26E4-1A1B-3807-A132FA5E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2576E-42AF-0063-15A3-03BE7962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02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6BCC85-076D-6B4C-4057-2DBDB30A0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1C4CB-81E5-71B3-454C-4E26D4035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FC5F2-E0A8-B235-8DFF-D980B0DF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416C4-EC82-64A2-D8DC-677583FD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F8336-171A-BB85-5B94-454D8DC1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9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672C-1336-4791-429F-DD22FF7F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E2104-A1EC-671F-A1F4-AE9B64769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66E07-AFBC-0194-206A-08EE1BA0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854F3-A48B-EECB-0451-0BCF437C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F9CC8-A368-D4FA-DB93-67A7A3B7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14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FBF8-A680-8104-B441-9AC17E1B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0632F-9B48-B821-98F1-5F0932A7D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3637D-69E2-D11A-6168-30C12512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12803-1DAE-C754-BCCC-9B203E50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430C6-6ADE-5C13-9F53-1A880F62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70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2706C-1267-CCEE-5722-F591AD10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D8AB9-8166-7AC8-ABAB-CBD96FA17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9FE11-0167-194C-15C5-7636C0DAE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C786B-2769-DE38-A718-97BFE13B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7CC91-1680-B851-C605-5EDD09EC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A93AB-AFDA-B590-70A4-B5333554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1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32DB-12F1-E199-61DC-B10515DC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954E6-0B6A-28DF-F471-FF825EC81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0A220-8A31-66B0-2833-DBA100E22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A8916-09ED-5F5D-9CF8-9C959AE69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DDE32-E53D-C3F4-F848-A9B7E6544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AA18B-185C-E9CC-B38F-58063012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33D08-8B87-9384-ECDE-C640AC93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660CFB-E1DE-E99C-196A-ACFCB94F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26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F918-8A26-090E-A298-BA726C31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97B50-9734-F2D4-1666-BBCE1196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620E3-F89C-E332-80C2-1581B123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E89E2-FA96-CF92-845F-3C137E74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6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CAD80-BDF5-29C3-BC81-16AFE753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7CB78-2049-0A05-20E0-1135AEFF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554CB-A97A-E4FA-BB69-FB677AE7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5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716F-A135-9408-84CD-1178AC4E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6E5BD-ABC2-556C-56E4-EEC97B3C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93B45-2991-EB1E-13E3-B1917C1AB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EE27F-3293-73BE-251A-6891EFFD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2C2AA-97FE-1212-DEB8-6F037146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6AAB9-084B-E4B7-1289-8E6A1595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6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BBF9-157B-B057-C7B6-DAAD539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FB2DD-770E-979C-3057-BA9210CA9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4A13C-3C3B-DE31-B888-15503AF1C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08AF7-A1AA-EE75-7C9A-6C2B45E6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39C82-10FF-C9C9-73D4-97843E41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E32FD-B83F-DC59-D0DE-0DC5B30E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34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30FDF-0CAD-C3FE-0391-689B65A7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6745D-D9AA-4F86-9050-43981A504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DD22E-38CF-228D-8875-76D0913DA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3F3F4-C534-CF96-C583-2F65C3D6A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888F8-9715-4316-B9E2-3D08AC8EC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51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avel.Lukes@mmr.c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00D1-B531-495A-6EB6-67799FB61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376" y="2785929"/>
            <a:ext cx="5670134" cy="1939896"/>
          </a:xfrm>
        </p:spPr>
        <p:txBody>
          <a:bodyPr>
            <a:noAutofit/>
          </a:bodyPr>
          <a:lstStyle/>
          <a:p>
            <a:pPr algn="l"/>
            <a:r>
              <a:rPr lang="cs-CZ" sz="40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Způsobilost výdajů</a:t>
            </a:r>
            <a:endParaRPr lang="en-GB" sz="40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7F7AF-61AB-7556-832B-7B147C5FE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338" y="5499131"/>
            <a:ext cx="5164666" cy="1017123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1800" dirty="0" err="1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</a:t>
            </a:r>
            <a:r>
              <a:rPr lang="cs-CZ" sz="18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 1. výzva </a:t>
            </a:r>
          </a:p>
          <a:p>
            <a:pPr algn="l"/>
            <a:r>
              <a:rPr lang="cs-CZ" sz="18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Praha</a:t>
            </a:r>
          </a:p>
          <a:p>
            <a:pPr algn="l"/>
            <a:r>
              <a:rPr lang="cs-CZ" sz="18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27. 9. 2022</a:t>
            </a:r>
            <a:endParaRPr lang="en-GB" sz="18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1143" y="1735996"/>
            <a:ext cx="409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“From a region of barriers to a region of flows”</a:t>
            </a:r>
          </a:p>
        </p:txBody>
      </p:sp>
    </p:spTree>
    <p:extLst>
      <p:ext uri="{BB962C8B-B14F-4D97-AF65-F5344CB8AC3E}">
        <p14:creationId xmlns:p14="http://schemas.microsoft.com/office/powerpoint/2010/main" val="66845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CE649C8-A7FE-4FEE-B922-8D797BCFBBAC}"/>
              </a:ext>
            </a:extLst>
          </p:cNvPr>
          <p:cNvSpPr txBox="1"/>
          <p:nvPr/>
        </p:nvSpPr>
        <p:spPr>
          <a:xfrm>
            <a:off x="5951621" y="473030"/>
            <a:ext cx="6769769" cy="631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cs-CZ" sz="28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Výdaje na cestovné a ubytování</a:t>
            </a:r>
            <a:endParaRPr lang="en-US" sz="28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A0A163-4DDA-4E86-8306-5F67CC23DD7D}"/>
              </a:ext>
            </a:extLst>
          </p:cNvPr>
          <p:cNvSpPr txBox="1"/>
          <p:nvPr/>
        </p:nvSpPr>
        <p:spPr>
          <a:xfrm>
            <a:off x="545431" y="1232535"/>
            <a:ext cx="1148614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Dvě možnosti vykazování podle podmínek konkrétní výzvy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AutoNum type="alphaUcPeriod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základě skutečných výdajů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jízdenky za dopravu 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cestovní a auto pojištění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náklady za pohonné hmoty a opotřebení vozidla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mýtné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poplatky za parkování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 taxi a půjčení auta (po splnění dalších podmínek)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stravné (diety)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náklady za ubytování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denní příspěvky 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AutoNum type="alphaUcPeriod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     Na základě 15% paušálu ze mzdových výdajů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Automaticky kalkulováno bez potřeby cokoliv dokládat 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47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CE649C8-A7FE-4FEE-B922-8D797BCFBBAC}"/>
              </a:ext>
            </a:extLst>
          </p:cNvPr>
          <p:cNvSpPr txBox="1"/>
          <p:nvPr/>
        </p:nvSpPr>
        <p:spPr>
          <a:xfrm>
            <a:off x="5951621" y="473030"/>
            <a:ext cx="6769769" cy="631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cs-CZ" sz="28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Výdaje na externí služby</a:t>
            </a:r>
            <a:endParaRPr lang="en-US" sz="28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A0A163-4DDA-4E86-8306-5F67CC23DD7D}"/>
              </a:ext>
            </a:extLst>
          </p:cNvPr>
          <p:cNvSpPr txBox="1"/>
          <p:nvPr/>
        </p:nvSpPr>
        <p:spPr>
          <a:xfrm>
            <a:off x="240632" y="1232535"/>
            <a:ext cx="11790947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Externí výdaje je možné proplatit na základě uzavřené smlouvy/objednávky a vystavené faktury. Jedná se o aktivity, které, kvůli své specifičnosti, nemůže partner realizovat vlastními silami. </a:t>
            </a:r>
          </a:p>
          <a:p>
            <a:endParaRPr lang="cs-CZ" sz="17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Tato položka se týká výdajů za:</a:t>
            </a:r>
          </a:p>
          <a:p>
            <a:pPr marL="457200" indent="-457200">
              <a:buFontTx/>
              <a:buChar char="-"/>
            </a:pP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studie, analýzy, strategie</a:t>
            </a:r>
          </a:p>
          <a:p>
            <a:pPr marL="457200" indent="-457200">
              <a:buFontTx/>
              <a:buChar char="-"/>
            </a:pP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Školení</a:t>
            </a:r>
          </a:p>
          <a:p>
            <a:pPr marL="457200" indent="-457200">
              <a:buFontTx/>
              <a:buChar char="-"/>
            </a:pP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Překlady</a:t>
            </a:r>
          </a:p>
          <a:p>
            <a:pPr marL="457200" indent="-457200">
              <a:buFontTx/>
              <a:buChar char="-"/>
            </a:pP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Rozvoj, údržba a úprava IT systémů a webu</a:t>
            </a:r>
          </a:p>
          <a:p>
            <a:pPr marL="457200" indent="-457200">
              <a:buFontTx/>
              <a:buChar char="-"/>
            </a:pP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Propagace a publicita projektu</a:t>
            </a:r>
          </a:p>
          <a:p>
            <a:pPr marL="457200" indent="-457200">
              <a:buFontTx/>
              <a:buChar char="-"/>
            </a:pP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Finanční řízení</a:t>
            </a:r>
          </a:p>
          <a:p>
            <a:pPr marL="457200" indent="-457200">
              <a:buFontTx/>
              <a:buChar char="-"/>
            </a:pP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Pořádání akcí (nájem prostor, catering, tlumočení)</a:t>
            </a:r>
          </a:p>
          <a:p>
            <a:pPr marL="457200" indent="-457200">
              <a:buFontTx/>
              <a:buChar char="-"/>
            </a:pP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Účast na zpoplatněných akcích</a:t>
            </a:r>
          </a:p>
          <a:p>
            <a:pPr marL="457200" indent="-457200">
              <a:buFontTx/>
              <a:buChar char="-"/>
            </a:pP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Odborné poradenství (právní, finanční, technické, účetnictví)</a:t>
            </a:r>
          </a:p>
          <a:p>
            <a:pPr marL="457200" indent="-457200">
              <a:buFontTx/>
              <a:buChar char="-"/>
            </a:pP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Duševní vlastnictví</a:t>
            </a:r>
          </a:p>
          <a:p>
            <a:pPr marL="457200" indent="-457200">
              <a:buFontTx/>
              <a:buChar char="-"/>
            </a:pP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Ověření a kontrola projektových výdajů</a:t>
            </a:r>
          </a:p>
          <a:p>
            <a:pPr marL="457200" indent="-457200">
              <a:buFontTx/>
              <a:buChar char="-"/>
            </a:pP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Garance bankám/finančním institucím pokud požadováno programem</a:t>
            </a:r>
          </a:p>
          <a:p>
            <a:pPr marL="457200" indent="-457200">
              <a:buFontTx/>
              <a:buChar char="-"/>
            </a:pP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Cestovné a ubytování pro externí spolupracovníky</a:t>
            </a:r>
          </a:p>
          <a:p>
            <a:pPr marL="457200" indent="-457200">
              <a:buFontTx/>
              <a:buChar char="-"/>
            </a:pP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Ostatní výdaje nutné pro realizaci projektu</a:t>
            </a:r>
          </a:p>
          <a:p>
            <a:pPr marL="457200" indent="-457200">
              <a:buFontTx/>
              <a:buChar char="-"/>
            </a:pPr>
            <a:endParaRPr lang="cs-CZ" sz="17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Žádná z těchto položek nemůže být uhrazena v rámci jiné rozpočtové kategorie.</a:t>
            </a:r>
          </a:p>
          <a:p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 zajištění externích výdajů musí být dodržovány pravidla pro zadávání veřejných zakázek (zákon č. 134/2016 Sb.)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12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CE649C8-A7FE-4FEE-B922-8D797BCFBBAC}"/>
              </a:ext>
            </a:extLst>
          </p:cNvPr>
          <p:cNvSpPr txBox="1"/>
          <p:nvPr/>
        </p:nvSpPr>
        <p:spPr>
          <a:xfrm>
            <a:off x="7411454" y="416323"/>
            <a:ext cx="4219074" cy="631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cs-CZ" sz="28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Vybavení</a:t>
            </a:r>
            <a:endParaRPr lang="en-US" sz="28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A0A163-4DDA-4E86-8306-5F67CC23DD7D}"/>
              </a:ext>
            </a:extLst>
          </p:cNvPr>
          <p:cNvSpPr txBox="1"/>
          <p:nvPr/>
        </p:nvSpPr>
        <p:spPr>
          <a:xfrm>
            <a:off x="240632" y="1232535"/>
            <a:ext cx="1179094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Tato položka se týká výdajů za: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Vybavení kanceláře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hardware a software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Laboratorní vybavení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Stroje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Nástroje a přístroje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Automobily 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Ostatní vybavení potřebné pro realizaci projektu</a:t>
            </a:r>
          </a:p>
          <a:p>
            <a:pPr marL="457200" indent="-457200">
              <a:buFontTx/>
              <a:buChar char="-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Žádná z těchto položek nemůže být uhrazena v rámci jiné rozpočtové kategorie.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 zajištění výdajů na vybavení musí být dodržovány pravidla pro zadávání veřejných zakázek (zákon č. 134/2016 Sb.)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7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CE649C8-A7FE-4FEE-B922-8D797BCFBBAC}"/>
              </a:ext>
            </a:extLst>
          </p:cNvPr>
          <p:cNvSpPr txBox="1"/>
          <p:nvPr/>
        </p:nvSpPr>
        <p:spPr>
          <a:xfrm>
            <a:off x="6708496" y="416323"/>
            <a:ext cx="4219074" cy="631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cs-CZ" sz="28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Infrastruktura a práce</a:t>
            </a:r>
            <a:endParaRPr lang="en-US" sz="28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A0A163-4DDA-4E86-8306-5F67CC23DD7D}"/>
              </a:ext>
            </a:extLst>
          </p:cNvPr>
          <p:cNvSpPr txBox="1"/>
          <p:nvPr/>
        </p:nvSpPr>
        <p:spPr>
          <a:xfrm>
            <a:off x="240632" y="1232535"/>
            <a:ext cx="1179094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Tato položka se týká výdajů za: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Stavební povolení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Stavební materiál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Pracovní síla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Speciální práce (např. úprava terénu)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Žádná z těchto položek nemůže být uhrazena v rámci jiné rozpočtové kategorie.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 zajištění výdajů na vybavení musí být dodržovány pravidla pro zadávání veřejných zakázek (zákon č. 134/2016 Sb.)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Nejedná se o investiční program = pouze investice omezeného charakteru, které musí: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mít nadnárodní přeshraniční vazbu (fyzickou nebo funkční)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nebo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  vytvoří přenositelné řešení prostřednictvím pilotní aktivity, které je společně ohodnoceno partnerstvím a   dále přeneseno pro testování do dalších alespoň 2 států</a:t>
            </a: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5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CE649C8-A7FE-4FEE-B922-8D797BCFBBAC}"/>
              </a:ext>
            </a:extLst>
          </p:cNvPr>
          <p:cNvSpPr txBox="1"/>
          <p:nvPr/>
        </p:nvSpPr>
        <p:spPr>
          <a:xfrm>
            <a:off x="5710989" y="617751"/>
            <a:ext cx="6481011" cy="614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cs-CZ" sz="23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Výdaje přidružených strategických partnerů</a:t>
            </a:r>
            <a:endParaRPr lang="en-US" sz="23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A0A163-4DDA-4E86-8306-5F67CC23DD7D}"/>
              </a:ext>
            </a:extLst>
          </p:cNvPr>
          <p:cNvSpPr txBox="1"/>
          <p:nvPr/>
        </p:nvSpPr>
        <p:spPr>
          <a:xfrm>
            <a:off x="240632" y="2371525"/>
            <a:ext cx="1179094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Nemají vlastní rozpočet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Jejich výdaje jsou součástí rozpočtu tzv. sponzorujícího partnera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Pouze výdaje na cestovné a ubytování jim mohou být proplaceny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36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0CE649C8-A7FE-4FEE-B922-8D797BCFBBAC}"/>
              </a:ext>
            </a:extLst>
          </p:cNvPr>
          <p:cNvSpPr txBox="1"/>
          <p:nvPr/>
        </p:nvSpPr>
        <p:spPr>
          <a:xfrm>
            <a:off x="6641432" y="593818"/>
            <a:ext cx="3609474" cy="631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cs-CZ" sz="28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Veřejné zakázky</a:t>
            </a:r>
            <a:endParaRPr lang="en-US" sz="28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AA98A49-2113-4692-88CD-4C06E9E39E73}"/>
              </a:ext>
            </a:extLst>
          </p:cNvPr>
          <p:cNvSpPr txBox="1"/>
          <p:nvPr/>
        </p:nvSpPr>
        <p:spPr>
          <a:xfrm>
            <a:off x="208547" y="1523637"/>
            <a:ext cx="1167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 všechny smlouvy na dodávky prací, zboží nebo služeb musí být dodržovány pravidla pro zadávání veřejných zakázek</a:t>
            </a:r>
          </a:p>
        </p:txBody>
      </p:sp>
      <p:grpSp>
        <p:nvGrpSpPr>
          <p:cNvPr id="8" name="Gruppieren 3">
            <a:extLst>
              <a:ext uri="{FF2B5EF4-FFF2-40B4-BE49-F238E27FC236}">
                <a16:creationId xmlns:a16="http://schemas.microsoft.com/office/drawing/2014/main" id="{4E621495-ACC0-4451-B4F0-1FFC5F38E642}"/>
              </a:ext>
            </a:extLst>
          </p:cNvPr>
          <p:cNvGrpSpPr/>
          <p:nvPr/>
        </p:nvGrpSpPr>
        <p:grpSpPr>
          <a:xfrm>
            <a:off x="422062" y="2326105"/>
            <a:ext cx="2502575" cy="3577686"/>
            <a:chOff x="236436" y="1304811"/>
            <a:chExt cx="2336857" cy="2871218"/>
          </a:xfrm>
        </p:grpSpPr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298EABCE-862A-4052-9173-BE74F97000E5}"/>
                </a:ext>
              </a:extLst>
            </p:cNvPr>
            <p:cNvSpPr/>
            <p:nvPr/>
          </p:nvSpPr>
          <p:spPr>
            <a:xfrm>
              <a:off x="236436" y="1304811"/>
              <a:ext cx="2336857" cy="21737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192" tIns="57596" rIns="115192" bIns="57596" rtlCol="0" anchor="ctr"/>
            <a:lstStyle/>
            <a:p>
              <a:pPr algn="ctr"/>
              <a:endParaRPr lang="de-DE" sz="3600" dirty="0">
                <a:latin typeface="Trebuchet MS" pitchFamily="34" charset="0"/>
              </a:endParaRPr>
            </a:p>
            <a:p>
              <a:pPr algn="ctr"/>
              <a:r>
                <a:rPr lang="de-DE" sz="4800" b="1" dirty="0">
                  <a:latin typeface="Trebuchet MS" pitchFamily="34" charset="0"/>
                </a:rPr>
                <a:t>§</a:t>
              </a:r>
              <a:endParaRPr lang="de-DE" sz="4000" b="1" dirty="0">
                <a:latin typeface="Trebuchet MS" pitchFamily="34" charset="0"/>
              </a:endParaRPr>
            </a:p>
            <a:p>
              <a:pPr algn="ctr"/>
              <a:r>
                <a:rPr lang="de-DE" sz="2000" b="1" dirty="0">
                  <a:latin typeface="Trebuchet MS" pitchFamily="34" charset="0"/>
                </a:rPr>
                <a:t>EU</a:t>
              </a:r>
            </a:p>
            <a:p>
              <a:pPr algn="ctr"/>
              <a:r>
                <a:rPr lang="cs-CZ" sz="2000" b="1" dirty="0">
                  <a:latin typeface="Trebuchet MS" pitchFamily="34" charset="0"/>
                </a:rPr>
                <a:t>Národní</a:t>
              </a:r>
              <a:endParaRPr lang="de-DE" sz="2000" b="1" dirty="0">
                <a:latin typeface="Trebuchet MS" pitchFamily="34" charset="0"/>
              </a:endParaRPr>
            </a:p>
            <a:p>
              <a:pPr algn="ctr"/>
              <a:r>
                <a:rPr lang="de-DE" sz="2000" b="1" dirty="0">
                  <a:latin typeface="Trebuchet MS" pitchFamily="34" charset="0"/>
                </a:rPr>
                <a:t>P</a:t>
              </a:r>
              <a:r>
                <a:rPr lang="cs-CZ" sz="2000" b="1" dirty="0" err="1">
                  <a:latin typeface="Trebuchet MS" pitchFamily="34" charset="0"/>
                </a:rPr>
                <a:t>rogramová</a:t>
              </a:r>
              <a:endParaRPr lang="de-DE" sz="2000" b="1" dirty="0">
                <a:latin typeface="Trebuchet MS" pitchFamily="34" charset="0"/>
              </a:endParaRPr>
            </a:p>
            <a:p>
              <a:pPr algn="ctr"/>
              <a:endParaRPr lang="id-ID" sz="6600" dirty="0">
                <a:latin typeface="Trebuchet MS" pitchFamily="34" charset="0"/>
              </a:endParaRP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1C014E4C-130D-4701-8F00-BBD08DC018E1}"/>
                </a:ext>
              </a:extLst>
            </p:cNvPr>
            <p:cNvSpPr txBox="1"/>
            <p:nvPr/>
          </p:nvSpPr>
          <p:spPr>
            <a:xfrm>
              <a:off x="236436" y="3588678"/>
              <a:ext cx="2336856" cy="587351"/>
            </a:xfrm>
            <a:prstGeom prst="rect">
              <a:avLst/>
            </a:prstGeom>
            <a:noFill/>
          </p:spPr>
          <p:txBody>
            <a:bodyPr wrap="square" lIns="115192" tIns="57596" rIns="115192" bIns="57596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tx2"/>
                  </a:solidFill>
                  <a:latin typeface="Trebuchet MS" pitchFamily="34" charset="0"/>
                  <a:cs typeface="Raleway"/>
                </a:rPr>
                <a:t>Přísnější pravidla mají přednost</a:t>
              </a:r>
              <a:endParaRPr lang="en-US" sz="2000" b="1" dirty="0">
                <a:solidFill>
                  <a:schemeClr val="tx2"/>
                </a:solidFill>
                <a:latin typeface="Trebuchet MS" pitchFamily="34" charset="0"/>
                <a:cs typeface="Raleway"/>
              </a:endParaRPr>
            </a:p>
          </p:txBody>
        </p:sp>
      </p:grpSp>
      <p:grpSp>
        <p:nvGrpSpPr>
          <p:cNvPr id="11" name="Gruppieren 8">
            <a:extLst>
              <a:ext uri="{FF2B5EF4-FFF2-40B4-BE49-F238E27FC236}">
                <a16:creationId xmlns:a16="http://schemas.microsoft.com/office/drawing/2014/main" id="{108D71E1-143E-4642-A1CD-DA9764576C5D}"/>
              </a:ext>
            </a:extLst>
          </p:cNvPr>
          <p:cNvGrpSpPr/>
          <p:nvPr/>
        </p:nvGrpSpPr>
        <p:grpSpPr>
          <a:xfrm>
            <a:off x="4443227" y="2266220"/>
            <a:ext cx="2502575" cy="3637572"/>
            <a:chOff x="3320716" y="1363579"/>
            <a:chExt cx="2202505" cy="2746793"/>
          </a:xfrm>
        </p:grpSpPr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391A239B-341E-4F59-88A3-D162CF0524F9}"/>
                </a:ext>
              </a:extLst>
            </p:cNvPr>
            <p:cNvSpPr/>
            <p:nvPr/>
          </p:nvSpPr>
          <p:spPr>
            <a:xfrm>
              <a:off x="3320716" y="1363579"/>
              <a:ext cx="2202505" cy="204527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192" tIns="57596" rIns="115192" bIns="57596" rtlCol="0" anchor="ctr"/>
            <a:lstStyle/>
            <a:p>
              <a:pPr algn="ctr"/>
              <a:r>
                <a:rPr lang="de-DE" sz="4400" b="1" dirty="0">
                  <a:latin typeface="Trebuchet MS" pitchFamily="34" charset="0"/>
                </a:rPr>
                <a:t>€</a:t>
              </a:r>
              <a:endParaRPr lang="cs-CZ" sz="4400" b="1" dirty="0">
                <a:latin typeface="Trebuchet MS" pitchFamily="34" charset="0"/>
              </a:endParaRPr>
            </a:p>
            <a:p>
              <a:pPr algn="ctr"/>
              <a:r>
                <a:rPr lang="de-DE" sz="2000" b="1" dirty="0">
                  <a:latin typeface="Trebuchet MS" pitchFamily="34" charset="0"/>
                </a:rPr>
                <a:t>&gt; 10.000EUR </a:t>
              </a:r>
            </a:p>
            <a:p>
              <a:r>
                <a:rPr lang="de-DE" sz="2000" b="1" dirty="0">
                  <a:latin typeface="Trebuchet MS" pitchFamily="34" charset="0"/>
                </a:rPr>
                <a:t>&lt;</a:t>
              </a:r>
              <a:r>
                <a:rPr lang="cs-CZ" sz="2000" b="1" dirty="0">
                  <a:latin typeface="Trebuchet MS" pitchFamily="34" charset="0"/>
                </a:rPr>
                <a:t> národní / EU limity</a:t>
              </a:r>
              <a:endParaRPr lang="de-DE" sz="2000" b="1" dirty="0">
                <a:latin typeface="Trebuchet MS" pitchFamily="34" charset="0"/>
              </a:endParaRPr>
            </a:p>
            <a:p>
              <a:pPr algn="ctr"/>
              <a:endParaRPr lang="id-ID" sz="1500" b="1" dirty="0">
                <a:latin typeface="Trebuchet MS" pitchFamily="34" charset="0"/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306B1DA5-E31D-4269-A0FF-1B56C772B40F}"/>
                </a:ext>
              </a:extLst>
            </p:cNvPr>
            <p:cNvSpPr txBox="1"/>
            <p:nvPr/>
          </p:nvSpPr>
          <p:spPr>
            <a:xfrm>
              <a:off x="3466019" y="3557724"/>
              <a:ext cx="1932561" cy="552648"/>
            </a:xfrm>
            <a:prstGeom prst="rect">
              <a:avLst/>
            </a:prstGeom>
            <a:noFill/>
          </p:spPr>
          <p:txBody>
            <a:bodyPr wrap="square" lIns="115192" tIns="57596" rIns="115192" bIns="57596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tx2"/>
                  </a:solidFill>
                  <a:latin typeface="Trebuchet MS" pitchFamily="34" charset="0"/>
                  <a:cs typeface="Raleway"/>
                </a:rPr>
                <a:t>Odpovídající výzkum trhu, 3E</a:t>
              </a:r>
              <a:endParaRPr lang="en-US" sz="2000" b="1" dirty="0">
                <a:solidFill>
                  <a:schemeClr val="tx2"/>
                </a:solidFill>
                <a:latin typeface="Trebuchet MS" pitchFamily="34" charset="0"/>
                <a:cs typeface="Raleway"/>
              </a:endParaRPr>
            </a:p>
          </p:txBody>
        </p:sp>
      </p:grpSp>
      <p:grpSp>
        <p:nvGrpSpPr>
          <p:cNvPr id="14" name="Gruppieren 10">
            <a:extLst>
              <a:ext uri="{FF2B5EF4-FFF2-40B4-BE49-F238E27FC236}">
                <a16:creationId xmlns:a16="http://schemas.microsoft.com/office/drawing/2014/main" id="{3D83B7A9-2028-48FB-A4FF-CF4579FFA0FC}"/>
              </a:ext>
            </a:extLst>
          </p:cNvPr>
          <p:cNvGrpSpPr/>
          <p:nvPr/>
        </p:nvGrpSpPr>
        <p:grpSpPr>
          <a:xfrm>
            <a:off x="8392027" y="2275712"/>
            <a:ext cx="3717758" cy="3262145"/>
            <a:chOff x="6128085" y="1338954"/>
            <a:chExt cx="2656306" cy="2536814"/>
          </a:xfrm>
        </p:grpSpPr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22C977F5-9715-4257-A80E-AB18FA8ED999}"/>
                </a:ext>
              </a:extLst>
            </p:cNvPr>
            <p:cNvSpPr txBox="1"/>
            <p:nvPr/>
          </p:nvSpPr>
          <p:spPr>
            <a:xfrm>
              <a:off x="6128085" y="3602166"/>
              <a:ext cx="2656306" cy="273602"/>
            </a:xfrm>
            <a:prstGeom prst="rect">
              <a:avLst/>
            </a:prstGeom>
            <a:noFill/>
          </p:spPr>
          <p:txBody>
            <a:bodyPr wrap="square" lIns="115192" tIns="57596" rIns="115192" bIns="57596" rtlCol="0">
              <a:spAutoFit/>
            </a:bodyPr>
            <a:lstStyle/>
            <a:p>
              <a:pPr algn="ctr"/>
              <a:endParaRPr lang="en-US" sz="2800" b="1" dirty="0">
                <a:latin typeface="Trebuchet MS" pitchFamily="34" charset="0"/>
                <a:cs typeface="Raleway"/>
              </a:endParaRPr>
            </a:p>
          </p:txBody>
        </p:sp>
        <p:sp>
          <p:nvSpPr>
            <p:cNvPr id="16" name="Ellipse 11">
              <a:extLst>
                <a:ext uri="{FF2B5EF4-FFF2-40B4-BE49-F238E27FC236}">
                  <a16:creationId xmlns:a16="http://schemas.microsoft.com/office/drawing/2014/main" id="{C1687AED-3E24-4E94-96ED-EBF73963DDEF}"/>
                </a:ext>
              </a:extLst>
            </p:cNvPr>
            <p:cNvSpPr/>
            <p:nvPr/>
          </p:nvSpPr>
          <p:spPr>
            <a:xfrm>
              <a:off x="6128085" y="1338954"/>
              <a:ext cx="1788069" cy="21063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b="1" dirty="0">
                <a:latin typeface="Trebuchet MS" pitchFamily="34" charset="0"/>
              </a:endParaRPr>
            </a:p>
            <a:p>
              <a:pPr algn="ctr"/>
              <a:endParaRPr lang="de-DE" sz="2000" b="1" dirty="0">
                <a:latin typeface="Trebuchet MS" pitchFamily="34" charset="0"/>
              </a:endParaRPr>
            </a:p>
            <a:p>
              <a:pPr algn="ctr"/>
              <a:r>
                <a:rPr lang="cs-CZ" sz="2000" b="1" dirty="0">
                  <a:latin typeface="Trebuchet MS" pitchFamily="34" charset="0"/>
                </a:rPr>
                <a:t>Pravidla platí i pro soukromé</a:t>
              </a:r>
              <a:r>
                <a:rPr lang="cs-CZ" sz="2800" b="1" dirty="0">
                  <a:latin typeface="Trebuchet MS" pitchFamily="34" charset="0"/>
                </a:rPr>
                <a:t> </a:t>
              </a:r>
              <a:r>
                <a:rPr lang="cs-CZ" sz="2000" b="1" dirty="0">
                  <a:latin typeface="Trebuchet MS" pitchFamily="34" charset="0"/>
                </a:rPr>
                <a:t>subjekty</a:t>
              </a:r>
              <a:endParaRPr lang="id-ID" sz="2000" b="1" dirty="0">
                <a:latin typeface="Trebuchet MS" pitchFamily="34" charset="0"/>
              </a:endParaRPr>
            </a:p>
            <a:p>
              <a:pPr algn="ctr"/>
              <a:endParaRPr lang="de-DE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19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CE649C8-A7FE-4FEE-B922-8D797BCFBBAC}"/>
              </a:ext>
            </a:extLst>
          </p:cNvPr>
          <p:cNvSpPr txBox="1"/>
          <p:nvPr/>
        </p:nvSpPr>
        <p:spPr>
          <a:xfrm>
            <a:off x="7267073" y="477489"/>
            <a:ext cx="4379495" cy="614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cs-CZ" sz="23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Spolufinancování</a:t>
            </a:r>
            <a:endParaRPr lang="en-US" sz="23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B329FF-B283-4AF2-B5C5-FEF8DA1FC13D}"/>
              </a:ext>
            </a:extLst>
          </p:cNvPr>
          <p:cNvSpPr txBox="1"/>
          <p:nvPr/>
        </p:nvSpPr>
        <p:spPr>
          <a:xfrm>
            <a:off x="401053" y="1407734"/>
            <a:ext cx="1148614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80% z Evropského fondu pro regionální rozvoj pro všechny způsobilé příjemce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NOVĚ  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spolufinancování ze státního rozpočtu podle Metodiky spolufinancování pro programové období 2021 – 2027 (vydané MFČR v březnu 2021)</a:t>
            </a:r>
          </a:p>
          <a:p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Obrázek 7" descr="Obsah obrázku stůl&#10;&#10;Popis byl vytvořen automaticky">
            <a:extLst>
              <a:ext uri="{FF2B5EF4-FFF2-40B4-BE49-F238E27FC236}">
                <a16:creationId xmlns:a16="http://schemas.microsoft.com/office/drawing/2014/main" id="{3B28A948-6CB7-4EAB-B714-8039062DF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4" y="2964772"/>
            <a:ext cx="10379242" cy="321143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444A6AF-808D-4E37-8978-3188F0470110}"/>
              </a:ext>
            </a:extLst>
          </p:cNvPr>
          <p:cNvSpPr txBox="1"/>
          <p:nvPr/>
        </p:nvSpPr>
        <p:spPr>
          <a:xfrm>
            <a:off x="401053" y="6179585"/>
            <a:ext cx="1105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OSS a PO OSS </a:t>
            </a: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nejedná o příspěvek z rozpočtové kapitoly Ministerstva pro místní rozvoj, nýbrž z rozpočtové kapitoly příslušné organizační složky státu.</a:t>
            </a:r>
          </a:p>
        </p:txBody>
      </p:sp>
    </p:spTree>
    <p:extLst>
      <p:ext uri="{BB962C8B-B14F-4D97-AF65-F5344CB8AC3E}">
        <p14:creationId xmlns:p14="http://schemas.microsoft.com/office/powerpoint/2010/main" val="2810405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CE649C8-A7FE-4FEE-B922-8D797BCFBBAC}"/>
              </a:ext>
            </a:extLst>
          </p:cNvPr>
          <p:cNvSpPr txBox="1"/>
          <p:nvPr/>
        </p:nvSpPr>
        <p:spPr>
          <a:xfrm>
            <a:off x="6708496" y="416323"/>
            <a:ext cx="4219074" cy="631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cs-CZ" sz="28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Veřejná podpora</a:t>
            </a:r>
            <a:endParaRPr lang="en-US" sz="28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A0A163-4DDA-4E86-8306-5F67CC23DD7D}"/>
              </a:ext>
            </a:extLst>
          </p:cNvPr>
          <p:cNvSpPr txBox="1"/>
          <p:nvPr/>
        </p:nvSpPr>
        <p:spPr>
          <a:xfrm>
            <a:off x="240632" y="1232535"/>
            <a:ext cx="1179094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Definiční znaky:</a:t>
            </a: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příjemce v rámci projektu realizuje ekonomické aktivity, pro které existuje trh 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poskytování státem nebo ze státních/veřejných prostředků (zatížení veřejných rozpočtů),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 zvýhodnění určitého podniku (podniků) či odvětví výroby (služeb) a to jakoukoliv formou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4) hrozba narušení/narušení hospodářské soutěže na vnitřním trhu EU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5) hrozba ovlivnění/ovlivnění obchodu mezi členskými státy EU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Hodnocení, zda v projektu je nebo není nedovolená veřejná podpora provádí sekretariát při hodnocení žádosti.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Možnosti pro realizovaní aktivit se znaky nedovolené veřejné podpory:</a:t>
            </a: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Přímá veřejná </a:t>
            </a: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podpora v rámci nařízení o blokových výjimkách č. 651/2014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až do výše 2 mil. Eur pro příjemce v rámci jednoho projektu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příjemce nemůže získat větší míru spolufinancování než 80% z veřejných zdrojů (EFRR a státní spolufinancování)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Nepřímá veřejná podpora</a:t>
            </a:r>
          </a:p>
          <a:p>
            <a:pPr marL="342900" indent="-3429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např. služby nebo školení vybraným subjektům</a:t>
            </a:r>
          </a:p>
          <a:p>
            <a:pPr marL="342900" indent="-3429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až do výše 20 000 Eur na jednoho příjemce </a:t>
            </a: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04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8" y="477187"/>
            <a:ext cx="5142995" cy="5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0259" y="1630725"/>
            <a:ext cx="6682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DĚKUJI ZA POZORNOST</a:t>
            </a:r>
            <a:r>
              <a:rPr lang="en-GB" sz="40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2106" y="6001429"/>
            <a:ext cx="100185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https://www.interreg-danube.eu/about-dtp/new-funding-2021-2027/how-to-apply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F9424CE-7D7B-4122-8548-D1DC1EB1DFD9}"/>
              </a:ext>
            </a:extLst>
          </p:cNvPr>
          <p:cNvSpPr txBox="1"/>
          <p:nvPr/>
        </p:nvSpPr>
        <p:spPr>
          <a:xfrm>
            <a:off x="221412" y="2674900"/>
            <a:ext cx="11537451" cy="2849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24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Pavel Lukeš</a:t>
            </a:r>
          </a:p>
          <a:p>
            <a:pPr algn="ctr">
              <a:lnSpc>
                <a:spcPct val="200000"/>
              </a:lnSpc>
            </a:pPr>
            <a:r>
              <a:rPr lang="cs-CZ" sz="24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Ministerstvo pro místní rozvoj</a:t>
            </a:r>
          </a:p>
          <a:p>
            <a:pPr algn="ctr">
              <a:lnSpc>
                <a:spcPct val="200000"/>
              </a:lnSpc>
            </a:pPr>
            <a:r>
              <a:rPr lang="cs-CZ" sz="2400" spc="106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Pavel.Lukes@mmr.cz</a:t>
            </a:r>
            <a:endParaRPr lang="cs-CZ" sz="2400" spc="106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cs-CZ" sz="24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+420 731 628 149</a:t>
            </a:r>
            <a:endParaRPr lang="en-US" sz="24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7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6B86BF6-2066-4075-8BE7-2C9C6D73307A}"/>
              </a:ext>
            </a:extLst>
          </p:cNvPr>
          <p:cNvSpPr txBox="1"/>
          <p:nvPr/>
        </p:nvSpPr>
        <p:spPr>
          <a:xfrm>
            <a:off x="5791200" y="535677"/>
            <a:ext cx="6996582" cy="631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cs-CZ" sz="24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Hierarchie pravidel způsobilosti výdajů</a:t>
            </a:r>
            <a:endParaRPr lang="en-US" sz="24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2A3C7F-6441-4670-996C-DDC01F265261}"/>
              </a:ext>
            </a:extLst>
          </p:cNvPr>
          <p:cNvSpPr txBox="1"/>
          <p:nvPr/>
        </p:nvSpPr>
        <p:spPr>
          <a:xfrm>
            <a:off x="465223" y="1927472"/>
            <a:ext cx="11726777" cy="4246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>
              <a:lnSpc>
                <a:spcPts val="5586"/>
              </a:lnSpc>
              <a:buAutoNum type="arabicPeriod"/>
            </a:pPr>
            <a:r>
              <a:rPr lang="cs-CZ" sz="24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 pravidla (nařízení)</a:t>
            </a:r>
          </a:p>
          <a:p>
            <a:pPr marL="742950" indent="-742950">
              <a:lnSpc>
                <a:spcPts val="5586"/>
              </a:lnSpc>
              <a:buAutoNum type="arabicPeriod"/>
            </a:pPr>
            <a:r>
              <a:rPr lang="cs-CZ" sz="24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Programová pravidla (programový manuál)</a:t>
            </a:r>
          </a:p>
          <a:p>
            <a:pPr marL="742950" indent="-742950">
              <a:lnSpc>
                <a:spcPts val="5586"/>
              </a:lnSpc>
              <a:buAutoNum type="arabicPeriod"/>
            </a:pPr>
            <a:r>
              <a:rPr lang="cs-CZ" sz="24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Národní pravidla (pouze pro oblasti neošetřená na EU nebo programové úrovni)</a:t>
            </a:r>
          </a:p>
          <a:p>
            <a:pPr>
              <a:lnSpc>
                <a:spcPts val="5586"/>
              </a:lnSpc>
            </a:pPr>
            <a:r>
              <a:rPr lang="cs-CZ" sz="24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všech ostatních pravidel (např. veřejné zakázky) platí vždy přísnější pravidla </a:t>
            </a:r>
          </a:p>
          <a:p>
            <a:pPr marL="742950" indent="-742950">
              <a:lnSpc>
                <a:spcPts val="5586"/>
              </a:lnSpc>
              <a:buAutoNum type="arabicPeriod"/>
            </a:pPr>
            <a:endParaRPr lang="en-US" sz="399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3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CE649C8-A7FE-4FEE-B922-8D797BCFBBAC}"/>
              </a:ext>
            </a:extLst>
          </p:cNvPr>
          <p:cNvSpPr txBox="1"/>
          <p:nvPr/>
        </p:nvSpPr>
        <p:spPr>
          <a:xfrm>
            <a:off x="6219212" y="401611"/>
            <a:ext cx="5197642" cy="631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cs-CZ" sz="28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Obecné zásady způsobilosti</a:t>
            </a:r>
            <a:endParaRPr lang="en-US" sz="28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A0A163-4DDA-4E86-8306-5F67CC23DD7D}"/>
              </a:ext>
            </a:extLst>
          </p:cNvPr>
          <p:cNvSpPr txBox="1"/>
          <p:nvPr/>
        </p:nvSpPr>
        <p:spPr>
          <a:xfrm>
            <a:off x="1" y="1939187"/>
            <a:ext cx="119353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nastat a být uhrazen příjemcem pro realizaci projektu, tak jak je uvedeno v projektové žádosti v období    od zahájení projektu do jeho ukončení</a:t>
            </a:r>
          </a:p>
          <a:p>
            <a:pPr marL="457200" indent="-457200">
              <a:buFontTx/>
              <a:buChar char="-"/>
            </a:pPr>
            <a:endParaRPr lang="cs-CZ" sz="10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plnit principy hospodárnosti, účelnosti a efektivnosti</a:t>
            </a:r>
          </a:p>
          <a:p>
            <a:pPr marL="457200" indent="-457200">
              <a:buFontTx/>
              <a:buChar char="-"/>
            </a:pPr>
            <a:endParaRPr lang="cs-CZ" sz="10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být nezbytný pro dosažení projektových cílů a bez realizace projektu by tento výdaj nenastal</a:t>
            </a:r>
          </a:p>
          <a:p>
            <a:pPr marL="457200" indent="-457200">
              <a:buFontTx/>
              <a:buChar char="-"/>
            </a:pPr>
            <a:endParaRPr lang="cs-CZ" sz="10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nesmí být z více jak 100% být financován z jiných EU zdrojů nebo příspěvků od třetích stran</a:t>
            </a:r>
          </a:p>
          <a:p>
            <a:pPr marL="457200" indent="-457200">
              <a:buFontTx/>
              <a:buChar char="-"/>
            </a:pPr>
            <a:endParaRPr lang="cs-CZ" sz="10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být v souladu s principy řádného finančního řízení</a:t>
            </a:r>
          </a:p>
          <a:p>
            <a:pPr marL="457200" indent="-457200">
              <a:buFontTx/>
              <a:buChar char="-"/>
            </a:pPr>
            <a:endParaRPr lang="cs-CZ" sz="10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zanesen v odděleném účetnictví příjemce nebo musí být projektové výdaje řádně oddělitelné (kódem) od ostatních výdajů příjemce (neplatí pro výdaje vykazované paušálem a jednotkovými sazbami)</a:t>
            </a:r>
          </a:p>
          <a:p>
            <a:pPr marL="457200" indent="-457200">
              <a:buFontTx/>
              <a:buChar char="-"/>
            </a:pPr>
            <a:endParaRPr lang="cs-CZ" sz="10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souladu s pravidly způsobilosti</a:t>
            </a:r>
          </a:p>
          <a:p>
            <a:pPr marL="457200" indent="-457200">
              <a:buFontTx/>
              <a:buChar char="-"/>
            </a:pPr>
            <a:endParaRPr lang="cs-CZ" sz="10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dodržovat pravidla pro zadávání veřejných zakázek (pokud je relevantní)</a:t>
            </a:r>
          </a:p>
          <a:p>
            <a:pPr marL="457200" indent="-457200">
              <a:buFontTx/>
              <a:buChar char="-"/>
            </a:pPr>
            <a:endParaRPr lang="cs-CZ" sz="10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být odkontrolován národním kontrolorem  </a:t>
            </a: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A6C8881-9924-4978-BF63-BB7B819C786A}"/>
              </a:ext>
            </a:extLst>
          </p:cNvPr>
          <p:cNvSpPr txBox="1"/>
          <p:nvPr/>
        </p:nvSpPr>
        <p:spPr>
          <a:xfrm>
            <a:off x="438192" y="1254947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Výdaj musí:</a:t>
            </a:r>
          </a:p>
        </p:txBody>
      </p:sp>
    </p:spTree>
    <p:extLst>
      <p:ext uri="{BB962C8B-B14F-4D97-AF65-F5344CB8AC3E}">
        <p14:creationId xmlns:p14="http://schemas.microsoft.com/office/powerpoint/2010/main" val="367777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CE649C8-A7FE-4FEE-B922-8D797BCFBBAC}"/>
              </a:ext>
            </a:extLst>
          </p:cNvPr>
          <p:cNvSpPr txBox="1"/>
          <p:nvPr/>
        </p:nvSpPr>
        <p:spPr>
          <a:xfrm>
            <a:off x="6219212" y="401611"/>
            <a:ext cx="5197642" cy="631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cs-CZ" sz="28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Nezpůsobilé výdaje</a:t>
            </a:r>
            <a:endParaRPr lang="en-US" sz="28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A0A163-4DDA-4E86-8306-5F67CC23DD7D}"/>
              </a:ext>
            </a:extLst>
          </p:cNvPr>
          <p:cNvSpPr txBox="1"/>
          <p:nvPr/>
        </p:nvSpPr>
        <p:spPr>
          <a:xfrm>
            <a:off x="251549" y="1838681"/>
            <a:ext cx="1193532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Úroky z úvěrů</a:t>
            </a:r>
          </a:p>
          <a:p>
            <a:endParaRPr lang="cs-CZ" sz="8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Nákup pozemků a budov</a:t>
            </a:r>
          </a:p>
          <a:p>
            <a:pPr marL="457200" indent="-457200">
              <a:buFontTx/>
              <a:buChar char="-"/>
            </a:pPr>
            <a:endParaRPr lang="cs-CZ" sz="9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DPH u projektů s hodnotou 5 mil. Eur a výše</a:t>
            </a:r>
          </a:p>
          <a:p>
            <a:pPr marL="457200" indent="-457200">
              <a:buFontTx/>
              <a:buChar char="-"/>
            </a:pPr>
            <a:endParaRPr lang="cs-CZ" sz="8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Sankce a pokuty, výdaje na soudní spory </a:t>
            </a:r>
          </a:p>
          <a:p>
            <a:pPr marL="457200" indent="-457200">
              <a:buFontTx/>
              <a:buChar char="-"/>
            </a:pPr>
            <a:endParaRPr lang="cs-CZ" sz="8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Dary</a:t>
            </a:r>
          </a:p>
          <a:p>
            <a:pPr marL="457200" indent="-457200">
              <a:buFontTx/>
              <a:buChar char="-"/>
            </a:pPr>
            <a:endParaRPr lang="cs-CZ" sz="8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Výdaje spojené s kolísáním směnných kurzů</a:t>
            </a:r>
          </a:p>
          <a:p>
            <a:pPr marL="457200" indent="-457200">
              <a:buFontTx/>
              <a:buChar char="-"/>
            </a:pPr>
            <a:endParaRPr lang="cs-CZ" sz="8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Věcné příspěvky (včetně dobrovolné práce)</a:t>
            </a:r>
          </a:p>
          <a:p>
            <a:pPr marL="457200" indent="-457200">
              <a:buFontTx/>
              <a:buChar char="-"/>
            </a:pPr>
            <a:endParaRPr lang="cs-CZ" sz="8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Sdílení výdajů mezi partnery</a:t>
            </a:r>
          </a:p>
          <a:p>
            <a:endParaRPr lang="cs-CZ" sz="8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Nákup použitého vybavení</a:t>
            </a:r>
          </a:p>
          <a:p>
            <a:endParaRPr lang="cs-CZ" sz="8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Poplatky mezi partnery stejného projektu za služby, zboží, práci v daném projektu </a:t>
            </a: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CE649C8-A7FE-4FEE-B922-8D797BCFBBAC}"/>
              </a:ext>
            </a:extLst>
          </p:cNvPr>
          <p:cNvSpPr txBox="1"/>
          <p:nvPr/>
        </p:nvSpPr>
        <p:spPr>
          <a:xfrm>
            <a:off x="5663197" y="557035"/>
            <a:ext cx="6309671" cy="618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cs-CZ" sz="24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Zjednodušené metody vykazování výdajů</a:t>
            </a:r>
            <a:endParaRPr lang="en-US" sz="24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A0A163-4DDA-4E86-8306-5F67CC23DD7D}"/>
              </a:ext>
            </a:extLst>
          </p:cNvPr>
          <p:cNvSpPr txBox="1"/>
          <p:nvPr/>
        </p:nvSpPr>
        <p:spPr>
          <a:xfrm>
            <a:off x="256674" y="2624744"/>
            <a:ext cx="1193532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Přípravné výdaje – jednotková sazba – 14 800 tis. Eur na schválený projekt</a:t>
            </a:r>
          </a:p>
          <a:p>
            <a:pPr marL="457200" indent="-457200">
              <a:buFontTx/>
              <a:buChar char="-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20 % paušál pro mzdové výdaje z ostatních přímých výdajů (</a:t>
            </a:r>
            <a:r>
              <a:rPr lang="cs-CZ" i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možnost podle podmínek výzvy</a:t>
            </a: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457200" indent="-457200">
              <a:buFontTx/>
              <a:buChar char="-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15 % paušál pro administrativní výdaje ze mzdových výdajů</a:t>
            </a:r>
          </a:p>
          <a:p>
            <a:pPr marL="457200" indent="-457200">
              <a:buFontTx/>
              <a:buChar char="-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15 % paušál pro cestovné výdaje ze mzdových výdajů (</a:t>
            </a:r>
            <a:r>
              <a:rPr lang="cs-CZ" i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možnost podle podmínek výzvy</a:t>
            </a: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457200" indent="-457200">
              <a:buFontTx/>
              <a:buChar char="-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6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CE649C8-A7FE-4FEE-B922-8D797BCFBBAC}"/>
              </a:ext>
            </a:extLst>
          </p:cNvPr>
          <p:cNvSpPr txBox="1"/>
          <p:nvPr/>
        </p:nvSpPr>
        <p:spPr>
          <a:xfrm>
            <a:off x="7443871" y="473030"/>
            <a:ext cx="5277519" cy="631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cs-CZ" sz="28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Kategorie výdajů</a:t>
            </a:r>
            <a:endParaRPr lang="en-US" sz="28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A0A163-4DDA-4E86-8306-5F67CC23DD7D}"/>
              </a:ext>
            </a:extLst>
          </p:cNvPr>
          <p:cNvSpPr txBox="1"/>
          <p:nvPr/>
        </p:nvSpPr>
        <p:spPr>
          <a:xfrm>
            <a:off x="545431" y="2100715"/>
            <a:ext cx="1193532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Mzdové výdaje</a:t>
            </a:r>
          </a:p>
          <a:p>
            <a:pPr marL="514350" indent="-514350">
              <a:buAutoNum type="arabicParenR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AutoNum type="arabicParenR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Administrativní výdaje</a:t>
            </a:r>
          </a:p>
          <a:p>
            <a:pPr marL="514350" indent="-514350">
              <a:buAutoNum type="arabicParenR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AutoNum type="arabicParenR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Cestovné a ubytování</a:t>
            </a:r>
          </a:p>
          <a:p>
            <a:pPr marL="514350" indent="-514350">
              <a:buAutoNum type="arabicParenR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AutoNum type="arabicParenR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Externí služby</a:t>
            </a:r>
          </a:p>
          <a:p>
            <a:pPr marL="514350" indent="-514350">
              <a:buAutoNum type="arabicParenR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AutoNum type="arabicParenR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Vybavení</a:t>
            </a:r>
          </a:p>
          <a:p>
            <a:pPr marL="514350" indent="-514350">
              <a:buAutoNum type="arabicParenR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AutoNum type="arabicParenR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Infrastruktura a práce</a:t>
            </a:r>
          </a:p>
          <a:p>
            <a:pPr marL="457200" indent="-457200">
              <a:buFontTx/>
              <a:buChar char="-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9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CE649C8-A7FE-4FEE-B922-8D797BCFBBAC}"/>
              </a:ext>
            </a:extLst>
          </p:cNvPr>
          <p:cNvSpPr txBox="1"/>
          <p:nvPr/>
        </p:nvSpPr>
        <p:spPr>
          <a:xfrm>
            <a:off x="7443871" y="473030"/>
            <a:ext cx="5277519" cy="631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cs-CZ" sz="28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Mzdové výdaje</a:t>
            </a:r>
            <a:endParaRPr lang="en-US" sz="28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A0A163-4DDA-4E86-8306-5F67CC23DD7D}"/>
              </a:ext>
            </a:extLst>
          </p:cNvPr>
          <p:cNvSpPr txBox="1"/>
          <p:nvPr/>
        </p:nvSpPr>
        <p:spPr>
          <a:xfrm>
            <a:off x="545431" y="1649630"/>
            <a:ext cx="1130968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CO?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mzda/plat na základě pracovní smlouvy nebo podobného dokumentu za aktivity, které by bez projektu nebyly realizovány  </a:t>
            </a:r>
          </a:p>
          <a:p>
            <a:pPr marL="457200" indent="-457200">
              <a:buFontTx/>
              <a:buChar char="-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Ostatní výdaje s vazbou na mzdu/plat (např. sociální a zdravotní pojištění)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JAK?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Dvě možnosti vykazování podle podmínek konkrétní výzvy</a:t>
            </a:r>
          </a:p>
          <a:p>
            <a:endParaRPr lang="cs-CZ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AutoNum type="alphaUcPeriod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základě skutečných výdajů</a:t>
            </a:r>
          </a:p>
          <a:p>
            <a:pPr marL="514350" indent="-514350">
              <a:buAutoNum type="alphaUcPeriod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AutoNum type="alphaUcPeriod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základě 20% paušálů z ostatních přímých nákladů (externí služby, vybavení, infrastruktura a práce)</a:t>
            </a:r>
          </a:p>
          <a:p>
            <a:pPr marL="514350" indent="-514350">
              <a:buAutoNum type="alphaUcPeriod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0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CE649C8-A7FE-4FEE-B922-8D797BCFBBAC}"/>
              </a:ext>
            </a:extLst>
          </p:cNvPr>
          <p:cNvSpPr txBox="1"/>
          <p:nvPr/>
        </p:nvSpPr>
        <p:spPr>
          <a:xfrm>
            <a:off x="7443871" y="473030"/>
            <a:ext cx="5277519" cy="631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cs-CZ" sz="28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Mzdové výdaje</a:t>
            </a:r>
            <a:endParaRPr lang="en-US" sz="28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A0A163-4DDA-4E86-8306-5F67CC23DD7D}"/>
              </a:ext>
            </a:extLst>
          </p:cNvPr>
          <p:cNvSpPr txBox="1"/>
          <p:nvPr/>
        </p:nvSpPr>
        <p:spPr>
          <a:xfrm>
            <a:off x="545431" y="1392956"/>
            <a:ext cx="1130968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cs-CZ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Skutečně vykazované mzdové výdaje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Zaměstnanci mohou být zaměstnání na projekt: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na plný úvazek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na částečný úvazek s pevným podílem doby odpracované na projektu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 20% paušál pro mzdové výdaje z ostatních přímých nákladů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mzdové výdaje jsou hrazeny z paušálu 20%, který se počítá automaticky z výdajů 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nárokovaných v rozpočtových kategorií: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externí služby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</a:t>
            </a:r>
            <a:r>
              <a:rPr lang="cs-CZ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cestovné a ubytování (pouze pokud je vykazována na základě skutečných nákladů)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vybavení</a:t>
            </a: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infrastruktura a práce 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případě této možnosti příjemce nemusí dokládat mzdové výdaje podpornou dokumentací. Pouze musí doložit, že pro danou organizaci pracuje, alespoň zaměstnanec. </a:t>
            </a:r>
          </a:p>
          <a:p>
            <a:pPr marL="514350" indent="-514350">
              <a:buAutoNum type="alphaUcPeriod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8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CE649C8-A7FE-4FEE-B922-8D797BCFBBAC}"/>
              </a:ext>
            </a:extLst>
          </p:cNvPr>
          <p:cNvSpPr txBox="1"/>
          <p:nvPr/>
        </p:nvSpPr>
        <p:spPr>
          <a:xfrm>
            <a:off x="6417176" y="545007"/>
            <a:ext cx="5277519" cy="631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cs-CZ" sz="28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Administrativní výdaje</a:t>
            </a:r>
            <a:endParaRPr lang="en-US" sz="28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A0A163-4DDA-4E86-8306-5F67CC23DD7D}"/>
              </a:ext>
            </a:extLst>
          </p:cNvPr>
          <p:cNvSpPr txBox="1"/>
          <p:nvPr/>
        </p:nvSpPr>
        <p:spPr>
          <a:xfrm>
            <a:off x="545431" y="1392956"/>
            <a:ext cx="1130968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Jediná možnost nárokovat tyto výdaje je 15% paušálem ze mzdových výdajů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Tato položka se týká výdajů za: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Nájemné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Pojištění budov a vybavení kanceláří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Režijní výdaje (elektřina, voda, teplo)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Kancelářské vybavení/potřeby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Účetnictví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Archivace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Údržba a úklid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Zabezpečení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systémy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Telefon, internet, poštovní služby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Otevření  a zajištění bankovního účtu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Zahraniční finanční transakce</a:t>
            </a: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Žádná z těchto položek nemůže být uhrazena v rámci jiné rozpočtové kategorie. </a:t>
            </a:r>
          </a:p>
          <a:p>
            <a:pPr marL="514350" indent="-514350">
              <a:buAutoNum type="alphaUcPeriod"/>
            </a:pPr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indent="-457200">
              <a:buFontTx/>
              <a:buChar char="-"/>
            </a:pPr>
            <a:endParaRPr lang="cs-CZ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4776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D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DRP" id="{8ED3F101-20EE-5141-AA4D-F42071547E93}" vid="{E742672A-305B-EB46-9FDC-E5A96C0CA7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1331</Words>
  <Application>Microsoft Office PowerPoint</Application>
  <PresentationFormat>Širokoúhlá obrazovka</PresentationFormat>
  <Paragraphs>277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Aileron</vt:lpstr>
      <vt:lpstr>Arial</vt:lpstr>
      <vt:lpstr>Calibri</vt:lpstr>
      <vt:lpstr>Calibri Light</vt:lpstr>
      <vt:lpstr>Open Sans</vt:lpstr>
      <vt:lpstr>Trebuchet MS</vt:lpstr>
      <vt:lpstr>PresentationDRP</vt:lpstr>
      <vt:lpstr>Způsobilost výdajů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KSZF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dfdfsdfsdfsdfsdfsdfsdfsdfsdfsdfsdf</dc:title>
  <dc:creator>Liholot Natália</dc:creator>
  <cp:lastModifiedBy>Lukeš Pavel</cp:lastModifiedBy>
  <cp:revision>88</cp:revision>
  <dcterms:created xsi:type="dcterms:W3CDTF">2022-08-26T09:05:06Z</dcterms:created>
  <dcterms:modified xsi:type="dcterms:W3CDTF">2022-09-26T07:44:40Z</dcterms:modified>
</cp:coreProperties>
</file>