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3"/>
  </p:notesMasterIdLst>
  <p:handoutMasterIdLst>
    <p:handoutMasterId r:id="rId14"/>
  </p:handoutMasterIdLst>
  <p:sldIdLst>
    <p:sldId id="658" r:id="rId2"/>
    <p:sldId id="775" r:id="rId3"/>
    <p:sldId id="767" r:id="rId4"/>
    <p:sldId id="779" r:id="rId5"/>
    <p:sldId id="768" r:id="rId6"/>
    <p:sldId id="766" r:id="rId7"/>
    <p:sldId id="770" r:id="rId8"/>
    <p:sldId id="769" r:id="rId9"/>
    <p:sldId id="780" r:id="rId10"/>
    <p:sldId id="777" r:id="rId11"/>
    <p:sldId id="778" r:id="rId12"/>
  </p:sldIdLst>
  <p:sldSz cx="9144000" cy="5143500" type="screen16x9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0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elli Helga" initials="PH" lastIdx="3" clrIdx="0">
    <p:extLst>
      <p:ext uri="{19B8F6BF-5375-455C-9EA6-DF929625EA0E}">
        <p15:presenceInfo xmlns:p15="http://schemas.microsoft.com/office/powerpoint/2012/main" userId="S-1-5-21-725345543-842925246-2146567445-14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FF7C80"/>
    <a:srgbClr val="7494A4"/>
    <a:srgbClr val="99CC00"/>
    <a:srgbClr val="800000"/>
    <a:srgbClr val="77726B"/>
    <a:srgbClr val="67635D"/>
    <a:srgbClr val="B78B02"/>
    <a:srgbClr val="F10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2780" autoAdjust="0"/>
  </p:normalViewPr>
  <p:slideViewPr>
    <p:cSldViewPr snapToGrid="0" snapToObjects="1">
      <p:cViewPr varScale="1">
        <p:scale>
          <a:sx n="88" d="100"/>
          <a:sy n="88" d="100"/>
        </p:scale>
        <p:origin x="84" y="1014"/>
      </p:cViewPr>
      <p:guideLst>
        <p:guide orient="horz" pos="3230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2/13/2019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9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3384811"/>
            <a:ext cx="9144000" cy="1758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25242" y="3643429"/>
            <a:ext cx="123356" cy="200453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63112" y="4170221"/>
            <a:ext cx="245126" cy="25158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711979" y="4741096"/>
            <a:ext cx="157536" cy="1726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3549301"/>
            <a:ext cx="7754912" cy="42993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600" baseline="30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7th MC Meeting</a:t>
            </a:r>
            <a:br>
              <a:rPr lang="en-GB" noProof="0" dirty="0" smtClean="0"/>
            </a:br>
            <a:r>
              <a:rPr lang="en-GB" noProof="0" dirty="0" smtClean="0"/>
              <a:t>Vienna | 24 April 2018</a:t>
            </a:r>
            <a:endParaRPr lang="en-GB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4098449"/>
            <a:ext cx="7754912" cy="53469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4730669"/>
            <a:ext cx="7754912" cy="206993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 CENTRAL EUROPE | Joint Secretariat </a:t>
            </a:r>
            <a:endParaRPr lang="en-GB" altLang="de-DE" sz="1400" noProof="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7" y="224392"/>
            <a:ext cx="1982640" cy="498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964905"/>
            <a:ext cx="4319736" cy="303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11919"/>
            <a:ext cx="6586315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964904"/>
            <a:ext cx="4102100" cy="330141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964904"/>
            <a:ext cx="2475058" cy="1363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11919"/>
            <a:ext cx="663947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2" y="964905"/>
            <a:ext cx="5903987" cy="136362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2472070"/>
            <a:ext cx="8542338" cy="1650705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11919"/>
            <a:ext cx="6533153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964904"/>
            <a:ext cx="2475058" cy="1363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964905"/>
            <a:ext cx="5903987" cy="136362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2472070"/>
            <a:ext cx="8542338" cy="1650705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Squa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endParaRPr lang="de-AT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4525" y="133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74525" y="1335152"/>
            <a:ext cx="1440000" cy="1440000"/>
          </a:xfrm>
          <a:solidFill>
            <a:schemeClr val="accent4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Example 1</a:t>
            </a:r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14525" y="133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54525" y="1335152"/>
            <a:ext cx="1440000" cy="1440000"/>
          </a:xfrm>
          <a:solidFill>
            <a:schemeClr val="accent2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Example 2</a:t>
            </a:r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994525" y="133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434525" y="1335152"/>
            <a:ext cx="1440000" cy="1440000"/>
          </a:xfrm>
          <a:solidFill>
            <a:schemeClr val="accent3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Example 3</a:t>
            </a:r>
          </a:p>
        </p:txBody>
      </p:sp>
      <p:sp>
        <p:nvSpPr>
          <p:cNvPr id="11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674525" y="277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114525" y="2775152"/>
            <a:ext cx="1440000" cy="1440000"/>
          </a:xfrm>
          <a:solidFill>
            <a:schemeClr val="bg2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Example 5</a:t>
            </a:r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4554525" y="277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994525" y="2775152"/>
            <a:ext cx="1440000" cy="1440000"/>
          </a:xfr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Example 6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34525" y="2775152"/>
            <a:ext cx="1440000" cy="1440000"/>
          </a:xfrm>
          <a:solidFill>
            <a:schemeClr val="accent5">
              <a:lumMod val="50000"/>
            </a:schemeClr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Example 4</a:t>
            </a:r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7434525" y="277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96235" y="841793"/>
            <a:ext cx="8578290" cy="246221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51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titelmasterformat</a:t>
            </a:r>
            <a:endParaRPr lang="de-AT" dirty="0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93028" y="99218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de-AT" sz="1000" dirty="0" smtClean="0"/>
              <a:t>Bild einfügen</a:t>
            </a:r>
            <a:endParaRPr lang="de-AT" dirty="0"/>
          </a:p>
        </p:txBody>
      </p:sp>
      <p:sp>
        <p:nvSpPr>
          <p:cNvPr id="14" name="Bildplatzhalter 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672066" y="252366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de-AT" sz="1000" dirty="0" smtClean="0"/>
              <a:t>Bild einfügen</a:t>
            </a:r>
            <a:endParaRPr lang="de-AT" dirty="0"/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012812" y="99218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de-AT" sz="1000" dirty="0" smtClean="0"/>
              <a:t>Bild einfügen</a:t>
            </a:r>
            <a:endParaRPr lang="de-AT" dirty="0"/>
          </a:p>
        </p:txBody>
      </p:sp>
      <p:sp>
        <p:nvSpPr>
          <p:cNvPr id="16" name="Bildplatzhalter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91850" y="252366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de-AT" sz="1000" dirty="0" smtClean="0"/>
              <a:t>Bild einfügen</a:t>
            </a:r>
            <a:endParaRPr lang="de-AT" dirty="0"/>
          </a:p>
        </p:txBody>
      </p:sp>
      <p:sp>
        <p:nvSpPr>
          <p:cNvPr id="17" name="Bildplatzhalter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565278" y="99218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de-AT" sz="1000" dirty="0" smtClean="0"/>
              <a:t>Bild einfügen</a:t>
            </a:r>
            <a:endParaRPr lang="de-AT" dirty="0"/>
          </a:p>
        </p:txBody>
      </p:sp>
      <p:sp>
        <p:nvSpPr>
          <p:cNvPr id="18" name="Bildplatzhalt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844316" y="252366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de-AT" sz="1000" dirty="0" smtClean="0"/>
              <a:t>Bild einfügen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68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Roun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endParaRPr lang="de-AT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165754" y="1358820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66960" y="2876612"/>
            <a:ext cx="1018187" cy="204416"/>
          </a:xfrm>
          <a:prstGeom prst="roundRect">
            <a:avLst/>
          </a:prstGeom>
          <a:solidFill>
            <a:schemeClr val="accent4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900" b="0" spc="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Project #1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96235" y="841793"/>
            <a:ext cx="8396174" cy="246221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5"/>
          </p:nvPr>
        </p:nvSpPr>
        <p:spPr>
          <a:xfrm>
            <a:off x="2495278" y="2978820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796484" y="2876612"/>
            <a:ext cx="1018187" cy="204416"/>
          </a:xfrm>
          <a:prstGeom prst="roundRect">
            <a:avLst/>
          </a:prstGeom>
          <a:solidFill>
            <a:schemeClr val="accent4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900" b="0" spc="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Project #2</a:t>
            </a:r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27"/>
          </p:nvPr>
        </p:nvSpPr>
        <p:spPr>
          <a:xfrm>
            <a:off x="3779922" y="1358820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081128" y="2876612"/>
            <a:ext cx="1018187" cy="204416"/>
          </a:xfrm>
          <a:prstGeom prst="roundRect">
            <a:avLst/>
          </a:prstGeom>
          <a:solidFill>
            <a:schemeClr val="accent4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900" b="0" spc="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Project #3</a:t>
            </a:r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29"/>
          </p:nvPr>
        </p:nvSpPr>
        <p:spPr>
          <a:xfrm>
            <a:off x="5109446" y="2978820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5410652" y="2876612"/>
            <a:ext cx="1018187" cy="204416"/>
          </a:xfrm>
          <a:prstGeom prst="roundRect">
            <a:avLst/>
          </a:prstGeom>
          <a:solidFill>
            <a:schemeClr val="accent4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900" b="0" spc="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Project #4</a:t>
            </a:r>
          </a:p>
        </p:txBody>
      </p:sp>
      <p:sp>
        <p:nvSpPr>
          <p:cNvPr id="33" name="Picture Placeholder 22"/>
          <p:cNvSpPr>
            <a:spLocks noGrp="1"/>
          </p:cNvSpPr>
          <p:nvPr>
            <p:ph type="pic" sz="quarter" idx="31"/>
          </p:nvPr>
        </p:nvSpPr>
        <p:spPr>
          <a:xfrm>
            <a:off x="6428839" y="1358820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730045" y="2876612"/>
            <a:ext cx="1018187" cy="204416"/>
          </a:xfrm>
          <a:prstGeom prst="roundRect">
            <a:avLst/>
          </a:prstGeom>
          <a:solidFill>
            <a:schemeClr val="accent4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900" b="0" spc="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 smtClean="0"/>
              <a:t>Project #5</a:t>
            </a:r>
          </a:p>
        </p:txBody>
      </p:sp>
    </p:spTree>
    <p:extLst>
      <p:ext uri="{BB962C8B-B14F-4D97-AF65-F5344CB8AC3E}">
        <p14:creationId xmlns:p14="http://schemas.microsoft.com/office/powerpoint/2010/main" val="33075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299823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78550" y="731689"/>
            <a:ext cx="279084" cy="447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 overview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3464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3" y="2045459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791095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3" y="4282365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536730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68933" y="4679723"/>
            <a:ext cx="311543" cy="343298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09452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28425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359062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43386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1717218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247212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322702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398192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808767"/>
            <a:ext cx="0" cy="1360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4" y="1483242"/>
            <a:ext cx="2617" cy="16360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707765"/>
            <a:ext cx="372112" cy="447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4" y="2055890"/>
            <a:ext cx="2617" cy="14862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4" y="-152855"/>
            <a:ext cx="2617" cy="16360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4463143"/>
            <a:ext cx="0" cy="1360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49883" y="4679723"/>
            <a:ext cx="311543" cy="343298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11919"/>
            <a:ext cx="6565050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996959"/>
            <a:ext cx="1620000" cy="1620000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1497" y="996959"/>
            <a:ext cx="1620000" cy="1620000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41497" y="2859753"/>
            <a:ext cx="1620000" cy="1620000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206918" y="2858733"/>
            <a:ext cx="1620000" cy="1620000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Part 4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94794" y="1024929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915694" y="2646356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532116" y="1024929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5150974" y="2646356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6774201" y="1024929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11919"/>
            <a:ext cx="6575683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94794" y="1005220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491113" y="1005220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4687432" y="1005220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11919"/>
            <a:ext cx="6575683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294794" y="2632067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2491113" y="2632067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4687432" y="2632067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883750" y="1005220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6883750" y="2632067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se_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119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119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119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837010"/>
            <a:ext cx="9143999" cy="33099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FULL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 userDrawn="1"/>
        </p:nvSpPr>
        <p:spPr>
          <a:xfrm rot="16200000">
            <a:off x="-778579" y="778581"/>
            <a:ext cx="5143498" cy="358633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6" name="Titelplatzhalter 3"/>
          <p:cNvSpPr txBox="1">
            <a:spLocks/>
          </p:cNvSpPr>
          <p:nvPr userDrawn="1"/>
        </p:nvSpPr>
        <p:spPr>
          <a:xfrm>
            <a:off x="214432" y="3004049"/>
            <a:ext cx="3041298" cy="843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1100" b="0" cap="none" dirty="0" smtClean="0"/>
              <a:t>Subtext</a:t>
            </a:r>
            <a:endParaRPr lang="en-GB" sz="1100" b="0" cap="non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11497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 txBox="1">
            <a:spLocks/>
          </p:cNvSpPr>
          <p:nvPr userDrawn="1"/>
        </p:nvSpPr>
        <p:spPr>
          <a:xfrm>
            <a:off x="216420" y="1769889"/>
            <a:ext cx="3041298" cy="8431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3000" b="0" cap="none" dirty="0" smtClean="0"/>
              <a:t>HEADLINE</a:t>
            </a:r>
            <a:endParaRPr lang="en-GB" sz="3000" b="0" cap="none" dirty="0"/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964406"/>
            <a:ext cx="4102100" cy="3286125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11919"/>
            <a:ext cx="6618213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6" y="964905"/>
            <a:ext cx="4351633" cy="30302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119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964904"/>
            <a:ext cx="4102100" cy="330141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964407"/>
            <a:ext cx="4330368" cy="3006854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964904"/>
            <a:ext cx="4098296" cy="3285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119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6" y="964905"/>
            <a:ext cx="4351633" cy="30302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6588442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</a:t>
            </a:r>
            <a:endParaRPr lang="en-GB" noProof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-6889" y="4820977"/>
            <a:ext cx="55149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5"/>
          <p:cNvSpPr txBox="1"/>
          <p:nvPr userDrawn="1"/>
        </p:nvSpPr>
        <p:spPr>
          <a:xfrm>
            <a:off x="3635896" y="4684917"/>
            <a:ext cx="428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kern="1200" spc="50" baseline="0" noProof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000" b="1" kern="1200" spc="50" baseline="0" noProof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000" b="0" kern="1200" spc="50" baseline="0" noProof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000" b="0" kern="1200" spc="50" baseline="0" noProof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7" name="Picture 3" descr="\\ISTORAGE\-Print\MA27\Report_DOC\gfx.png"/>
          <p:cNvPicPr>
            <a:picLocks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77" y="4198081"/>
            <a:ext cx="860451" cy="8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63" r:id="rId6"/>
    <p:sldLayoutId id="2147483847" r:id="rId7"/>
    <p:sldLayoutId id="2147483855" r:id="rId8"/>
    <p:sldLayoutId id="2147483854" r:id="rId9"/>
    <p:sldLayoutId id="2147483851" r:id="rId10"/>
    <p:sldLayoutId id="2147483852" r:id="rId11"/>
    <p:sldLayoutId id="2147483853" r:id="rId12"/>
    <p:sldLayoutId id="2147483864" r:id="rId13"/>
    <p:sldLayoutId id="2147483865" r:id="rId14"/>
    <p:sldLayoutId id="2147483866" r:id="rId15"/>
    <p:sldLayoutId id="2147483856" r:id="rId16"/>
    <p:sldLayoutId id="2147483860" r:id="rId17"/>
    <p:sldLayoutId id="2147483857" r:id="rId18"/>
    <p:sldLayoutId id="2147483858" r:id="rId19"/>
    <p:sldLayoutId id="2147483800" r:id="rId20"/>
    <p:sldLayoutId id="2147483862" r:id="rId21"/>
    <p:sldLayoutId id="214748386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interreg-central.eu/cooperationiscentra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nterreg_CZ" TargetMode="External"/><Relationship Id="rId3" Type="http://schemas.openxmlformats.org/officeDocument/2006/relationships/image" Target="../media/image14.emf"/><Relationship Id="rId7" Type="http://schemas.openxmlformats.org/officeDocument/2006/relationships/hyperlink" Target="http://www.dotaceeu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adnarodni@mmr.cz" TargetMode="External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hyperlink" Target="http://www.interreg-central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04926" y="4047650"/>
            <a:ext cx="7754912" cy="53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AT" sz="1800" dirty="0" smtClean="0"/>
              <a:t>Call 4 </a:t>
            </a:r>
            <a:r>
              <a:rPr lang="cs-CZ" sz="1800" dirty="0" smtClean="0"/>
              <a:t>i</a:t>
            </a:r>
            <a:r>
              <a:rPr lang="de-AT" sz="1800" dirty="0" smtClean="0"/>
              <a:t>n </a:t>
            </a:r>
            <a:r>
              <a:rPr lang="cs-CZ" sz="1800" dirty="0"/>
              <a:t>a</a:t>
            </a:r>
            <a:r>
              <a:rPr lang="de-AT" sz="1800" dirty="0" smtClean="0"/>
              <a:t> </a:t>
            </a:r>
            <a:r>
              <a:rPr lang="cs-CZ" sz="1800" dirty="0" err="1"/>
              <a:t>n</a:t>
            </a:r>
            <a:r>
              <a:rPr lang="de-AT" sz="1800" dirty="0" err="1" smtClean="0"/>
              <a:t>utsh</a:t>
            </a:r>
            <a:r>
              <a:rPr lang="cs-CZ" sz="1800" dirty="0" smtClean="0"/>
              <a:t>e</a:t>
            </a:r>
            <a:r>
              <a:rPr lang="de-AT" sz="1800" dirty="0" err="1" smtClean="0"/>
              <a:t>ll</a:t>
            </a:r>
            <a:endParaRPr lang="de-AT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altLang="de-DE" dirty="0">
                <a:solidFill>
                  <a:srgbClr val="000000"/>
                </a:solidFill>
                <a:cs typeface="Arial" charset="0"/>
              </a:rPr>
              <a:t>Interreg CENTRAL </a:t>
            </a:r>
            <a:r>
              <a:rPr lang="en-GB" altLang="de-DE" dirty="0" smtClean="0">
                <a:solidFill>
                  <a:srgbClr val="000000"/>
                </a:solidFill>
                <a:cs typeface="Arial" charset="0"/>
              </a:rPr>
              <a:t>EUROPE</a:t>
            </a:r>
            <a:r>
              <a:rPr lang="cs-CZ" altLang="de-DE" dirty="0" smtClean="0">
                <a:solidFill>
                  <a:srgbClr val="000000"/>
                </a:solidFill>
                <a:cs typeface="Arial" charset="0"/>
              </a:rPr>
              <a:t>, Ministry </a:t>
            </a:r>
            <a:r>
              <a:rPr lang="cs-CZ" altLang="de-DE" dirty="0" err="1" smtClean="0">
                <a:solidFill>
                  <a:srgbClr val="000000"/>
                </a:solidFill>
                <a:cs typeface="Arial" charset="0"/>
              </a:rPr>
              <a:t>of</a:t>
            </a:r>
            <a:r>
              <a:rPr lang="cs-CZ" altLang="de-DE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de-DE" dirty="0" err="1">
                <a:solidFill>
                  <a:srgbClr val="000000"/>
                </a:solidFill>
                <a:cs typeface="Arial" charset="0"/>
              </a:rPr>
              <a:t>R</a:t>
            </a:r>
            <a:r>
              <a:rPr lang="cs-CZ" altLang="de-DE" dirty="0" err="1" smtClean="0">
                <a:solidFill>
                  <a:srgbClr val="000000"/>
                </a:solidFill>
                <a:cs typeface="Arial" charset="0"/>
              </a:rPr>
              <a:t>egional</a:t>
            </a:r>
            <a:r>
              <a:rPr lang="cs-CZ" altLang="de-DE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de-DE" dirty="0" err="1" smtClean="0">
                <a:solidFill>
                  <a:srgbClr val="000000"/>
                </a:solidFill>
                <a:cs typeface="Arial" charset="0"/>
              </a:rPr>
              <a:t>Development</a:t>
            </a:r>
            <a:r>
              <a:rPr lang="cs-CZ" altLang="de-DE" dirty="0" smtClean="0">
                <a:solidFill>
                  <a:srgbClr val="000000"/>
                </a:solidFill>
                <a:cs typeface="Arial" charset="0"/>
              </a:rPr>
              <a:t> (CZ), Stella </a:t>
            </a:r>
            <a:r>
              <a:rPr lang="cs-CZ" altLang="de-DE" dirty="0" err="1" smtClean="0">
                <a:solidFill>
                  <a:srgbClr val="000000"/>
                </a:solidFill>
                <a:cs typeface="Arial" charset="0"/>
              </a:rPr>
              <a:t>Horvathova</a:t>
            </a:r>
            <a:endParaRPr lang="en-GB" altLang="de-D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04926" y="3513016"/>
            <a:ext cx="7754912" cy="429935"/>
          </a:xfrm>
        </p:spPr>
        <p:txBody>
          <a:bodyPr/>
          <a:lstStyle/>
          <a:p>
            <a:r>
              <a:rPr lang="cs-CZ" sz="1400" baseline="0" dirty="0" err="1" smtClean="0">
                <a:solidFill>
                  <a:srgbClr val="000000"/>
                </a:solidFill>
                <a:cs typeface="Arial" charset="0"/>
              </a:rPr>
              <a:t>Febr</a:t>
            </a:r>
            <a:r>
              <a:rPr lang="de-DE" sz="1400" baseline="0" dirty="0" err="1" smtClean="0">
                <a:solidFill>
                  <a:srgbClr val="000000"/>
                </a:solidFill>
                <a:cs typeface="Arial" charset="0"/>
              </a:rPr>
              <a:t>uary</a:t>
            </a:r>
            <a:r>
              <a:rPr lang="de-DE" sz="1400" baseline="0" dirty="0" smtClean="0">
                <a:solidFill>
                  <a:srgbClr val="000000"/>
                </a:solidFill>
                <a:cs typeface="Arial" charset="0"/>
              </a:rPr>
              <a:t> 2019</a:t>
            </a:r>
            <a:endParaRPr lang="de-A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1" y="0"/>
            <a:ext cx="1868317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099985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88928" y="318624"/>
            <a:ext cx="8562975" cy="563043"/>
          </a:xfrm>
        </p:spPr>
        <p:txBody>
          <a:bodyPr/>
          <a:lstStyle/>
          <a:p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cs-CZ" dirty="0" err="1" smtClean="0"/>
              <a:t>info</a:t>
            </a:r>
            <a:endParaRPr lang="en-GB" dirty="0"/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300728" y="881667"/>
            <a:ext cx="5463716" cy="293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STORIES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hlinkClick r:id="rId4"/>
              </a:rPr>
              <a:t>www.interreg-central.eu/cooperationiscentral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PROJECTS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err="1" smtClean="0">
                <a:solidFill>
                  <a:srgbClr val="000000"/>
                </a:solidFill>
              </a:rPr>
              <a:t>Events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  <a:r>
              <a:rPr lang="cs-CZ" sz="1800" dirty="0" err="1" smtClean="0">
                <a:solidFill>
                  <a:srgbClr val="000000"/>
                </a:solidFill>
              </a:rPr>
              <a:t>News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 pilot </a:t>
            </a:r>
            <a:r>
              <a:rPr lang="cs-CZ" sz="1800" dirty="0" err="1" smtClean="0">
                <a:solidFill>
                  <a:srgbClr val="000000"/>
                </a:solidFill>
              </a:rPr>
              <a:t>activities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  <a:r>
              <a:rPr lang="cs-CZ" sz="1800" dirty="0" err="1" smtClean="0">
                <a:solidFill>
                  <a:srgbClr val="000000"/>
                </a:solidFill>
              </a:rPr>
              <a:t>studies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cs-CZ" sz="1800" dirty="0" smtClean="0">
                <a:solidFill>
                  <a:srgbClr val="000000"/>
                </a:solidFill>
              </a:rPr>
              <a:t>     </a:t>
            </a:r>
            <a:r>
              <a:rPr lang="cs-CZ" sz="1800" dirty="0" err="1" smtClean="0">
                <a:solidFill>
                  <a:srgbClr val="000000"/>
                </a:solidFill>
              </a:rPr>
              <a:t>partners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  <a:r>
              <a:rPr lang="cs-CZ" sz="1800" dirty="0" err="1" smtClean="0">
                <a:solidFill>
                  <a:srgbClr val="000000"/>
                </a:solidFill>
              </a:rPr>
              <a:t>contacts</a:t>
            </a:r>
            <a:r>
              <a:rPr lang="cs-CZ" sz="1800" dirty="0" smtClean="0">
                <a:solidFill>
                  <a:srgbClr val="000000"/>
                </a:solidFill>
              </a:rPr>
              <a:t>,…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45" y="-1"/>
            <a:ext cx="2675257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344" y="116211"/>
            <a:ext cx="1525559" cy="7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95943" y="111919"/>
            <a:ext cx="8638774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CZ </a:t>
            </a:r>
            <a:r>
              <a:rPr lang="cs-CZ" dirty="0" err="1" smtClean="0">
                <a:solidFill>
                  <a:srgbClr val="000000"/>
                </a:solidFill>
              </a:rPr>
              <a:t>National</a:t>
            </a:r>
            <a:r>
              <a:rPr lang="cs-CZ" dirty="0" smtClean="0">
                <a:solidFill>
                  <a:srgbClr val="000000"/>
                </a:solidFill>
              </a:rPr>
              <a:t> CONTACT point</a:t>
            </a:r>
            <a:endParaRPr lang="de-AT" cap="none" dirty="0">
              <a:solidFill>
                <a:srgbClr val="00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40896" y="845161"/>
            <a:ext cx="276166" cy="1073834"/>
            <a:chOff x="1608138" y="2776538"/>
            <a:chExt cx="255587" cy="897917"/>
          </a:xfrm>
        </p:grpSpPr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1660525" y="3560850"/>
              <a:ext cx="173148" cy="11360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1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2" name="Freeform 76"/>
            <p:cNvSpPr>
              <a:spLocks noChangeArrowheads="1"/>
            </p:cNvSpPr>
            <p:nvPr/>
          </p:nvSpPr>
          <p:spPr bwMode="auto">
            <a:xfrm>
              <a:off x="1660525" y="3174902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pic>
        <p:nvPicPr>
          <p:cNvPr id="17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6" y="2630171"/>
            <a:ext cx="202500" cy="16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1" y="3932252"/>
            <a:ext cx="202500" cy="1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6" descr="Y:\MA27\Powerpoint\rep\youtube-logo_Petrol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1" y="4439690"/>
            <a:ext cx="225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382486" y="662109"/>
            <a:ext cx="7587343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Ministry </a:t>
            </a:r>
            <a:r>
              <a:rPr lang="cs-CZ" altLang="de-DE" sz="1800" dirty="0" err="1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of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</a:t>
            </a:r>
            <a:r>
              <a:rPr lang="cs-CZ" altLang="de-DE" sz="1800" dirty="0" err="1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egional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D</a:t>
            </a:r>
            <a:r>
              <a:rPr lang="cs-CZ" altLang="de-DE" sz="1800" dirty="0" err="1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evelopment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, ETC department</a:t>
            </a:r>
          </a:p>
          <a:p>
            <a:pPr eaLnBrk="1" hangingPunct="1"/>
            <a:r>
              <a:rPr lang="cs-CZ" altLang="de-DE" sz="1800" dirty="0" err="1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office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Letenská 3, 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Praha</a:t>
            </a:r>
          </a:p>
          <a:p>
            <a:pPr eaLnBrk="1" hangingPunct="1"/>
            <a:endParaRPr lang="de-DE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AT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</a:t>
            </a:r>
            <a:r>
              <a:rPr lang="cs-CZ" altLang="cs-CZ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260</a:t>
            </a:r>
          </a:p>
          <a:p>
            <a:r>
              <a:rPr lang="cs-CZ" altLang="de-DE" sz="1800" dirty="0" err="1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nadnarodni</a:t>
            </a:r>
            <a:r>
              <a:rPr lang="de-DE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@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mmr.cz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800" dirty="0" smtClean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www.</a:t>
            </a:r>
            <a:r>
              <a:rPr lang="cs-CZ" altLang="de-DE" sz="1800" dirty="0" err="1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dotaceEU</a:t>
            </a:r>
            <a:r>
              <a:rPr lang="de-DE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.</a:t>
            </a:r>
            <a:r>
              <a:rPr lang="cs-CZ" altLang="de-DE" sz="1800" dirty="0" err="1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cz</a:t>
            </a:r>
            <a:r>
              <a:rPr lang="cs-CZ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/</a:t>
            </a:r>
            <a:r>
              <a:rPr lang="cs-CZ" altLang="de-DE" sz="180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Programové období 2014-2020</a:t>
            </a:r>
            <a:r>
              <a:rPr lang="de-DE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Programy</a:t>
            </a:r>
          </a:p>
          <a:p>
            <a:endParaRPr lang="cs-CZ" sz="1800" dirty="0">
              <a:latin typeface="Trebuchet MS" pitchFamily="34" charset="0"/>
              <a:cs typeface="Raleway"/>
            </a:endParaRPr>
          </a:p>
          <a:p>
            <a:r>
              <a:rPr lang="cs-CZ" sz="1800" dirty="0" smtClean="0">
                <a:latin typeface="Trebuchet MS" pitchFamily="34" charset="0"/>
                <a:cs typeface="Raleway"/>
              </a:rPr>
              <a:t>twitter.com/</a:t>
            </a:r>
            <a:r>
              <a:rPr lang="cs-CZ" sz="1800" dirty="0" err="1" smtClean="0">
                <a:latin typeface="Trebuchet MS" pitchFamily="34" charset="0"/>
                <a:cs typeface="Raleway"/>
              </a:rPr>
              <a:t>Interreg_CZ</a:t>
            </a:r>
            <a:r>
              <a:rPr lang="cs-CZ" sz="1800" dirty="0" smtClean="0">
                <a:latin typeface="Trebuchet MS" pitchFamily="34" charset="0"/>
                <a:cs typeface="Raleway"/>
              </a:rPr>
              <a:t>      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8"/>
              </a:rPr>
              <a:t>@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8"/>
              </a:rPr>
              <a:t>Interreg_CZ</a:t>
            </a:r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de-DE" sz="1800" dirty="0" smtClean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9"/>
              </a:rPr>
              <a:t>www.interreg-central.eu</a:t>
            </a:r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 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#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cooperationiscentral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 eaLnBrk="1" hangingPunct="1"/>
            <a:endParaRPr lang="cs-CZ" altLang="de-DE" sz="1800" dirty="0" smtClean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de-DE" sz="1800" dirty="0" smtClean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de-DE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1017062" y="3893485"/>
            <a:ext cx="71131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 smtClean="0">
                <a:latin typeface="Trebuchet MS" pitchFamily="34" charset="0"/>
                <a:cs typeface="Raleway"/>
              </a:rPr>
              <a:t>      </a:t>
            </a:r>
            <a:r>
              <a:rPr lang="en-GB" sz="1800" dirty="0" smtClean="0">
                <a:latin typeface="Trebuchet MS" pitchFamily="34" charset="0"/>
                <a:cs typeface="Raleway"/>
              </a:rPr>
              <a:t>Linkedin.com/in/</a:t>
            </a:r>
            <a:r>
              <a:rPr lang="en-GB" sz="1800" dirty="0" err="1" smtClean="0">
                <a:latin typeface="Trebuchet MS" pitchFamily="34" charset="0"/>
                <a:cs typeface="Raleway"/>
              </a:rPr>
              <a:t>interregce</a:t>
            </a:r>
            <a:endParaRPr lang="cs-CZ" altLang="cs-CZ" sz="1800" dirty="0" smtClean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>
              <a:lnSpc>
                <a:spcPct val="150000"/>
              </a:lnSpc>
            </a:pPr>
            <a:r>
              <a:rPr lang="cs-CZ" sz="1800" dirty="0" smtClean="0">
                <a:latin typeface="Trebuchet MS" pitchFamily="34" charset="0"/>
                <a:cs typeface="Raleway"/>
              </a:rPr>
              <a:t>      </a:t>
            </a:r>
            <a:r>
              <a:rPr lang="en-GB" sz="1800" dirty="0" smtClean="0">
                <a:latin typeface="Trebuchet MS" pitchFamily="34" charset="0"/>
                <a:cs typeface="Raleway"/>
              </a:rPr>
              <a:t>youtube.com/</a:t>
            </a:r>
            <a:r>
              <a:rPr lang="en-GB" sz="1800" dirty="0" err="1" smtClean="0">
                <a:latin typeface="Trebuchet MS" pitchFamily="34" charset="0"/>
                <a:cs typeface="Raleway"/>
              </a:rPr>
              <a:t>interregcentraleurope</a:t>
            </a:r>
            <a:endParaRPr lang="cs-CZ" altLang="cs-CZ" sz="1800" dirty="0" smtClean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376291" y="3686031"/>
            <a:ext cx="60430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cs-CZ" altLang="cs-CZ" sz="1600" dirty="0" err="1" smtClean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r>
              <a:rPr lang="cs-CZ" altLang="cs-CZ" sz="1600" dirty="0" smtClean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      </a:t>
            </a:r>
            <a:r>
              <a:rPr lang="en-GB" sz="1600" dirty="0" smtClean="0">
                <a:latin typeface="Trebuchet MS" pitchFamily="34" charset="0"/>
                <a:cs typeface="Raleway"/>
              </a:rPr>
              <a:t>twitter.com/</a:t>
            </a:r>
            <a:r>
              <a:rPr lang="en-GB" sz="1600" dirty="0" err="1" smtClean="0">
                <a:latin typeface="Trebuchet MS" pitchFamily="34" charset="0"/>
                <a:cs typeface="Raleway"/>
              </a:rPr>
              <a:t>InterregCE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002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49486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50253" y="2927763"/>
            <a:ext cx="8602113" cy="515822"/>
          </a:xfrm>
        </p:spPr>
        <p:txBody>
          <a:bodyPr/>
          <a:lstStyle/>
          <a:p>
            <a:r>
              <a:rPr lang="en-GB" dirty="0" smtClean="0"/>
              <a:t>Call objective</a:t>
            </a:r>
            <a:endParaRPr lang="en-GB" dirty="0"/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354824" y="3443585"/>
            <a:ext cx="8541037" cy="4094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800" i="1" dirty="0" smtClean="0">
                <a:solidFill>
                  <a:srgbClr val="000000"/>
                </a:solidFill>
              </a:rPr>
              <a:t>What </a:t>
            </a:r>
            <a:r>
              <a:rPr lang="en-US" sz="1800" i="1" dirty="0">
                <a:solidFill>
                  <a:srgbClr val="000000"/>
                </a:solidFill>
              </a:rPr>
              <a:t>should the programme achieve with the fourth call</a:t>
            </a:r>
            <a:r>
              <a:rPr lang="en-US" sz="1800" i="1" dirty="0" smtClean="0">
                <a:solidFill>
                  <a:srgbClr val="000000"/>
                </a:solidFill>
              </a:rPr>
              <a:t>?</a:t>
            </a:r>
            <a:endParaRPr lang="en-GB" sz="1800" i="1" dirty="0" smtClean="0">
              <a:solidFill>
                <a:srgbClr val="000000"/>
              </a:solidFill>
            </a:endParaRPr>
          </a:p>
        </p:txBody>
      </p:sp>
      <p:sp>
        <p:nvSpPr>
          <p:cNvPr id="8" name="Textplatzhalter 6"/>
          <p:cNvSpPr txBox="1">
            <a:spLocks/>
          </p:cNvSpPr>
          <p:nvPr/>
        </p:nvSpPr>
        <p:spPr>
          <a:xfrm>
            <a:off x="249941" y="3941885"/>
            <a:ext cx="8537852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Projects </a:t>
            </a:r>
            <a:r>
              <a:rPr lang="en-US" sz="1800" dirty="0">
                <a:solidFill>
                  <a:srgbClr val="000000"/>
                </a:solidFill>
              </a:rPr>
              <a:t>funded within the fourth call </a:t>
            </a:r>
            <a:r>
              <a:rPr lang="en-US" sz="1800" dirty="0" smtClean="0">
                <a:solidFill>
                  <a:srgbClr val="000000"/>
                </a:solidFill>
              </a:rPr>
              <a:t>should </a:t>
            </a:r>
            <a:r>
              <a:rPr lang="en-US" sz="1800" b="1" dirty="0" smtClean="0">
                <a:solidFill>
                  <a:schemeClr val="accent1"/>
                </a:solidFill>
              </a:rPr>
              <a:t>take </a:t>
            </a:r>
            <a:r>
              <a:rPr lang="cs-CZ" sz="1800" b="1" dirty="0" smtClean="0">
                <a:solidFill>
                  <a:schemeClr val="accent1"/>
                </a:solidFill>
              </a:rPr>
              <a:t>up</a:t>
            </a:r>
            <a:r>
              <a:rPr lang="en-US" sz="1800" b="1" dirty="0" smtClean="0">
                <a:solidFill>
                  <a:schemeClr val="accent1"/>
                </a:solidFill>
              </a:rPr>
              <a:t> and </a:t>
            </a:r>
            <a:r>
              <a:rPr lang="en-US" sz="1800" b="1" dirty="0" err="1" smtClean="0">
                <a:solidFill>
                  <a:schemeClr val="accent1"/>
                </a:solidFill>
              </a:rPr>
              <a:t>capitalise</a:t>
            </a:r>
            <a:r>
              <a:rPr lang="en-US" sz="1800" b="1" dirty="0" smtClean="0">
                <a:solidFill>
                  <a:schemeClr val="accent1"/>
                </a:solidFill>
              </a:rPr>
              <a:t> existing CE project results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at the territorial (downstream) and policy (upstream) levels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49217" y="3853049"/>
            <a:ext cx="555171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32886" y="328075"/>
            <a:ext cx="8562975" cy="563043"/>
          </a:xfrm>
        </p:spPr>
        <p:txBody>
          <a:bodyPr/>
          <a:lstStyle/>
          <a:p>
            <a:r>
              <a:rPr lang="cs-CZ" dirty="0" err="1" smtClean="0"/>
              <a:t>Interreg</a:t>
            </a:r>
            <a:r>
              <a:rPr lang="cs-CZ" dirty="0" smtClean="0"/>
              <a:t> CENTRAL EUROPE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r>
              <a:rPr lang="cs-CZ" dirty="0" err="1" smtClean="0"/>
              <a:t>features</a:t>
            </a:r>
            <a:endParaRPr lang="en-GB" dirty="0"/>
          </a:p>
        </p:txBody>
      </p:sp>
      <p:sp>
        <p:nvSpPr>
          <p:cNvPr id="11" name="Textplatzhalter 6"/>
          <p:cNvSpPr txBox="1">
            <a:spLocks/>
          </p:cNvSpPr>
          <p:nvPr/>
        </p:nvSpPr>
        <p:spPr>
          <a:xfrm>
            <a:off x="257877" y="567647"/>
            <a:ext cx="8537852" cy="24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rgbClr val="000000"/>
                </a:solidFill>
              </a:rPr>
              <a:t>Builds on </a:t>
            </a:r>
            <a:r>
              <a:rPr lang="cs-CZ" sz="1800" noProof="1">
                <a:solidFill>
                  <a:srgbClr val="000000"/>
                </a:solidFill>
              </a:rPr>
              <a:t>t</a:t>
            </a:r>
            <a:r>
              <a:rPr lang="en-US" sz="1800" noProof="1" smtClean="0">
                <a:solidFill>
                  <a:srgbClr val="000000"/>
                </a:solidFill>
              </a:rPr>
              <a:t>ransnational cooperation bringing together people from 9 central European countries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rgbClr val="000000"/>
                </a:solidFill>
              </a:rPr>
              <a:t>Its projects improve </a:t>
            </a:r>
            <a:r>
              <a:rPr lang="cs-CZ" sz="1800" b="1" noProof="1">
                <a:solidFill>
                  <a:schemeClr val="accent1"/>
                </a:solidFill>
              </a:rPr>
              <a:t>capacities of public authorities and practitioners </a:t>
            </a:r>
            <a:r>
              <a:rPr lang="cs-CZ" sz="1800" noProof="1" smtClean="0">
                <a:solidFill>
                  <a:srgbClr val="000000"/>
                </a:solidFill>
              </a:rPr>
              <a:t>to make their cities and regions stronger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rgbClr val="000000"/>
                </a:solidFill>
              </a:rPr>
              <a:t>Helps regions and cities </a:t>
            </a:r>
            <a:r>
              <a:rPr lang="cs-CZ" sz="1800" b="1" noProof="1">
                <a:solidFill>
                  <a:schemeClr val="accent1"/>
                </a:solidFill>
              </a:rPr>
              <a:t>to better cope with </a:t>
            </a:r>
            <a:r>
              <a:rPr lang="cs-CZ" sz="1800" b="1" noProof="1" smtClean="0">
                <a:solidFill>
                  <a:schemeClr val="accent1"/>
                </a:solidFill>
              </a:rPr>
              <a:t>challenges </a:t>
            </a:r>
            <a:r>
              <a:rPr lang="cs-CZ" sz="1800" b="1" noProof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800" b="1" noProof="1" smtClean="0">
                <a:solidFill>
                  <a:schemeClr val="accent1"/>
                </a:solidFill>
              </a:rPr>
              <a:t> </a:t>
            </a:r>
            <a:r>
              <a:rPr lang="cs-CZ" sz="1800" noProof="1">
                <a:solidFill>
                  <a:srgbClr val="000000"/>
                </a:solidFill>
              </a:rPr>
              <a:t>from the </a:t>
            </a:r>
            <a:r>
              <a:rPr lang="cs-CZ" sz="1800" noProof="1" smtClean="0">
                <a:solidFill>
                  <a:srgbClr val="000000"/>
                </a:solidFill>
              </a:rPr>
              <a:t>reduction </a:t>
            </a:r>
            <a:r>
              <a:rPr lang="cs-CZ" sz="1800" noProof="1">
                <a:solidFill>
                  <a:srgbClr val="000000"/>
                </a:solidFill>
              </a:rPr>
              <a:t>of heat in cities, cleaner air and water to the prevention of future floods</a:t>
            </a: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6864" y="1186275"/>
            <a:ext cx="8562974" cy="3287753"/>
          </a:xfrm>
        </p:spPr>
        <p:txBody>
          <a:bodyPr/>
          <a:lstStyle/>
          <a:p>
            <a:r>
              <a:rPr lang="en-GB" sz="1800" dirty="0" smtClean="0"/>
              <a:t>Project partnerships should </a:t>
            </a:r>
            <a:r>
              <a:rPr lang="en-GB" sz="1800" b="1" dirty="0" smtClean="0">
                <a:solidFill>
                  <a:srgbClr val="FF9933"/>
                </a:solidFill>
              </a:rPr>
              <a:t>exploit promising </a:t>
            </a:r>
            <a:r>
              <a:rPr lang="en-GB" sz="1800" b="1" dirty="0">
                <a:solidFill>
                  <a:srgbClr val="FF9933"/>
                </a:solidFill>
              </a:rPr>
              <a:t>project outputs and results </a:t>
            </a:r>
            <a:r>
              <a:rPr lang="en-GB" sz="1800" dirty="0" smtClean="0"/>
              <a:t>of </a:t>
            </a:r>
            <a:r>
              <a:rPr lang="en-GB" sz="1800" dirty="0"/>
              <a:t>already funded Interreg CENTRAL EUROPE </a:t>
            </a:r>
            <a:r>
              <a:rPr lang="en-GB" sz="1800" dirty="0" smtClean="0"/>
              <a:t>projects. </a:t>
            </a:r>
          </a:p>
          <a:p>
            <a:endParaRPr lang="en-GB" sz="1800" dirty="0"/>
          </a:p>
          <a:p>
            <a:r>
              <a:rPr lang="en-GB" sz="1800" dirty="0" smtClean="0"/>
              <a:t>The new partnerships should </a:t>
            </a:r>
            <a:r>
              <a:rPr lang="en-GB" sz="1800" b="1" dirty="0" smtClean="0">
                <a:solidFill>
                  <a:srgbClr val="FF9933"/>
                </a:solidFill>
              </a:rPr>
              <a:t>roll out</a:t>
            </a:r>
            <a:r>
              <a:rPr lang="cs-CZ" sz="1800" b="1" dirty="0" smtClean="0">
                <a:solidFill>
                  <a:srgbClr val="FF9933"/>
                </a:solidFill>
              </a:rPr>
              <a:t> </a:t>
            </a:r>
            <a:r>
              <a:rPr lang="cs-CZ" sz="1800" b="1" dirty="0" err="1" smtClean="0">
                <a:solidFill>
                  <a:srgbClr val="FF9933"/>
                </a:solidFill>
              </a:rPr>
              <a:t>out</a:t>
            </a:r>
            <a:r>
              <a:rPr lang="en-GB" sz="1800" b="1" dirty="0" smtClean="0">
                <a:solidFill>
                  <a:srgbClr val="FF9933"/>
                </a:solidFill>
              </a:rPr>
              <a:t>puts and result</a:t>
            </a:r>
            <a:r>
              <a:rPr lang="cs-CZ" sz="1800" b="1" dirty="0" smtClean="0">
                <a:solidFill>
                  <a:srgbClr val="FF9933"/>
                </a:solidFill>
              </a:rPr>
              <a:t>s</a:t>
            </a:r>
            <a:r>
              <a:rPr lang="en-GB" sz="1800" b="1" dirty="0" smtClean="0">
                <a:solidFill>
                  <a:srgbClr val="FF9933"/>
                </a:solidFill>
              </a:rPr>
              <a:t> </a:t>
            </a:r>
            <a:r>
              <a:rPr lang="en-GB" sz="1800" dirty="0" smtClean="0"/>
              <a:t>at </a:t>
            </a:r>
            <a:r>
              <a:rPr lang="en-GB" sz="1800" dirty="0"/>
              <a:t>the regional and local level, or </a:t>
            </a:r>
            <a:r>
              <a:rPr lang="en-GB" sz="1800" dirty="0" smtClean="0"/>
              <a:t>use them to </a:t>
            </a:r>
            <a:r>
              <a:rPr lang="en-GB" sz="1800" b="1" dirty="0" smtClean="0">
                <a:solidFill>
                  <a:srgbClr val="FF9933"/>
                </a:solidFill>
              </a:rPr>
              <a:t>improve </a:t>
            </a:r>
            <a:r>
              <a:rPr lang="en-GB" sz="1800" b="1" dirty="0">
                <a:solidFill>
                  <a:srgbClr val="FF9933"/>
                </a:solidFill>
              </a:rPr>
              <a:t>policy making</a:t>
            </a:r>
            <a:r>
              <a:rPr lang="en-GB" sz="1800" dirty="0"/>
              <a:t>. 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  <a:p>
            <a:r>
              <a:rPr lang="en-GB" sz="1800" dirty="0"/>
              <a:t>Project ideas have to </a:t>
            </a:r>
            <a:r>
              <a:rPr lang="en-GB" sz="1800" b="1" dirty="0">
                <a:solidFill>
                  <a:srgbClr val="FF9933"/>
                </a:solidFill>
              </a:rPr>
              <a:t>build on </a:t>
            </a:r>
            <a:r>
              <a:rPr lang="en-GB" sz="1800" b="1" dirty="0" smtClean="0">
                <a:solidFill>
                  <a:srgbClr val="FF9933"/>
                </a:solidFill>
              </a:rPr>
              <a:t>complementary </a:t>
            </a:r>
            <a:r>
              <a:rPr lang="en-GB" sz="1800" b="1" dirty="0">
                <a:solidFill>
                  <a:srgbClr val="FF9933"/>
                </a:solidFill>
              </a:rPr>
              <a:t>results and outputs from at least 3 different projects</a:t>
            </a:r>
            <a:r>
              <a:rPr lang="en-GB" sz="1800" dirty="0"/>
              <a:t> </a:t>
            </a:r>
            <a:r>
              <a:rPr lang="en-GB" sz="1800" dirty="0" smtClean="0"/>
              <a:t>that are co-financed </a:t>
            </a:r>
            <a:r>
              <a:rPr lang="en-GB" sz="1800" dirty="0"/>
              <a:t>by Interreg CENTRAL EUROPE and directly-managed EU programmes such as </a:t>
            </a:r>
            <a:r>
              <a:rPr lang="cs-CZ" sz="1800" dirty="0" smtClean="0"/>
              <a:t>FP7/</a:t>
            </a:r>
            <a:r>
              <a:rPr lang="en-GB" sz="1800" dirty="0" smtClean="0"/>
              <a:t>Horizon </a:t>
            </a:r>
            <a:r>
              <a:rPr lang="en-GB" sz="1800" dirty="0"/>
              <a:t>2020, LIFE, Connecting Europe Facility, etc. </a:t>
            </a:r>
            <a:r>
              <a:rPr lang="en-GB" sz="1800" dirty="0" smtClean="0"/>
              <a:t>At </a:t>
            </a:r>
            <a:r>
              <a:rPr lang="en-GB" sz="1800" dirty="0"/>
              <a:t>least two of the </a:t>
            </a:r>
            <a:r>
              <a:rPr lang="en-GB" sz="1800" dirty="0" smtClean="0"/>
              <a:t>three projects </a:t>
            </a:r>
            <a:r>
              <a:rPr lang="en-GB" sz="1800" dirty="0"/>
              <a:t>have to be </a:t>
            </a:r>
            <a:r>
              <a:rPr lang="en-GB" sz="1800" dirty="0" smtClean="0"/>
              <a:t>from Interreg </a:t>
            </a:r>
            <a:r>
              <a:rPr lang="en-GB" sz="1800" dirty="0"/>
              <a:t>CENTRAL </a:t>
            </a:r>
            <a:r>
              <a:rPr lang="en-GB" sz="1800" dirty="0" smtClean="0"/>
              <a:t>EUROPE.</a:t>
            </a:r>
            <a:endParaRPr lang="en-GB" sz="1800" dirty="0"/>
          </a:p>
          <a:p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3" y="462537"/>
            <a:ext cx="8562975" cy="563043"/>
          </a:xfrm>
        </p:spPr>
        <p:txBody>
          <a:bodyPr/>
          <a:lstStyle/>
          <a:p>
            <a:r>
              <a:rPr lang="en-GB" sz="3200" dirty="0" smtClean="0"/>
              <a:t>We want to take our project results forward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090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4" y="4204694"/>
            <a:ext cx="9060873" cy="931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4" y="294832"/>
            <a:ext cx="8562975" cy="739311"/>
          </a:xfrm>
        </p:spPr>
        <p:txBody>
          <a:bodyPr/>
          <a:lstStyle/>
          <a:p>
            <a:r>
              <a:rPr lang="de-DE" dirty="0" smtClean="0"/>
              <a:t>We open the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endParaRPr lang="cs-CZ" dirty="0" smtClean="0"/>
          </a:p>
          <a:p>
            <a:r>
              <a:rPr lang="de-DE" dirty="0" err="1" smtClean="0"/>
              <a:t>from</a:t>
            </a:r>
            <a:r>
              <a:rPr lang="de-DE" dirty="0" smtClean="0"/>
              <a:t> 4 March to 5 </a:t>
            </a:r>
            <a:r>
              <a:rPr lang="de-DE" dirty="0" err="1" smtClean="0"/>
              <a:t>July</a:t>
            </a:r>
            <a:r>
              <a:rPr lang="cs-CZ" dirty="0" smtClean="0"/>
              <a:t> 2019</a:t>
            </a:r>
            <a:r>
              <a:rPr lang="de-DE" dirty="0" smtClean="0"/>
              <a:t>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98" y="0"/>
            <a:ext cx="2910930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1406028"/>
            <a:ext cx="6065826" cy="3053061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6536700" y="2129561"/>
            <a:ext cx="2165125" cy="9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6865" y="1179266"/>
            <a:ext cx="8562974" cy="2408274"/>
          </a:xfrm>
        </p:spPr>
        <p:txBody>
          <a:bodyPr/>
          <a:lstStyle/>
          <a:p>
            <a:r>
              <a:rPr lang="en-GB" sz="1800" dirty="0"/>
              <a:t>We are looking for a </a:t>
            </a:r>
            <a:r>
              <a:rPr lang="en-GB" sz="1800" b="1" dirty="0">
                <a:solidFill>
                  <a:srgbClr val="FF9933"/>
                </a:solidFill>
              </a:rPr>
              <a:t>mix of Interreg CENTRAL EUROPE stakeholders and newcomers </a:t>
            </a:r>
            <a:r>
              <a:rPr lang="en-GB" sz="1800" dirty="0"/>
              <a:t>from projects funded under directly-managed EU programmes. 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We </a:t>
            </a:r>
            <a:r>
              <a:rPr lang="en-GB" sz="1800" dirty="0"/>
              <a:t>believe that </a:t>
            </a:r>
            <a:r>
              <a:rPr lang="en-GB" sz="1800" b="1" dirty="0">
                <a:solidFill>
                  <a:srgbClr val="FF9933"/>
                </a:solidFill>
              </a:rPr>
              <a:t>cooperation beyond our Interreg community </a:t>
            </a:r>
            <a:r>
              <a:rPr lang="en-GB" sz="1800" dirty="0"/>
              <a:t>will be central to make results of our currently funded Interreg CENTRAL EUROPE projects even more effective. Additional partners from other Interreg projects, projects funded by </a:t>
            </a:r>
            <a:r>
              <a:rPr lang="en-GB" sz="1800" dirty="0" smtClean="0"/>
              <a:t>mainstreaming </a:t>
            </a:r>
            <a:r>
              <a:rPr lang="en-GB" sz="1800" dirty="0"/>
              <a:t>programmes as well as complete newcomers are welcome. </a:t>
            </a:r>
            <a:endParaRPr lang="en-GB" sz="1800" dirty="0" smtClean="0"/>
          </a:p>
          <a:p>
            <a:endParaRPr lang="de-DE" sz="1800" dirty="0"/>
          </a:p>
          <a:p>
            <a:r>
              <a:rPr lang="de-DE" sz="1800" dirty="0" smtClean="0"/>
              <a:t>The </a:t>
            </a:r>
            <a:r>
              <a:rPr lang="de-DE" sz="1800" b="1" dirty="0" smtClean="0">
                <a:solidFill>
                  <a:srgbClr val="FF9933"/>
                </a:solidFill>
              </a:rPr>
              <a:t>application manual with examples of potential project ideas </a:t>
            </a:r>
            <a:r>
              <a:rPr lang="de-DE" sz="1800" dirty="0" smtClean="0"/>
              <a:t>will be published when the call launches on 4 March.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4" y="455527"/>
            <a:ext cx="8562975" cy="563043"/>
          </a:xfrm>
        </p:spPr>
        <p:txBody>
          <a:bodyPr/>
          <a:lstStyle/>
          <a:p>
            <a:r>
              <a:rPr lang="en-GB" sz="3200" dirty="0" smtClean="0"/>
              <a:t>We aim at capitalisation through coordination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03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4" y="4204694"/>
            <a:ext cx="9060873" cy="931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4" y="294832"/>
            <a:ext cx="8562975" cy="563043"/>
          </a:xfrm>
        </p:spPr>
        <p:txBody>
          <a:bodyPr/>
          <a:lstStyle/>
          <a:p>
            <a:r>
              <a:rPr lang="cs-CZ" dirty="0" smtClean="0"/>
              <a:t>4th call </a:t>
            </a:r>
            <a:r>
              <a:rPr lang="cs-CZ" dirty="0" err="1" smtClean="0"/>
              <a:t>framework</a:t>
            </a:r>
            <a:endParaRPr lang="cs-CZ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24" t="16370" r="19470" b="7683"/>
          <a:stretch/>
        </p:blipFill>
        <p:spPr>
          <a:xfrm>
            <a:off x="1175181" y="677378"/>
            <a:ext cx="6738217" cy="43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 txBox="1">
            <a:spLocks/>
          </p:cNvSpPr>
          <p:nvPr/>
        </p:nvSpPr>
        <p:spPr>
          <a:xfrm>
            <a:off x="1244229" y="808479"/>
            <a:ext cx="7540271" cy="3637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artners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of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the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Interreg</a:t>
            </a:r>
            <a:r>
              <a:rPr lang="cs-CZ" sz="1800" dirty="0" smtClean="0">
                <a:solidFill>
                  <a:srgbClr val="000000"/>
                </a:solidFill>
              </a:rPr>
              <a:t> CE </a:t>
            </a:r>
            <a:r>
              <a:rPr lang="cs-CZ" sz="1800" dirty="0" err="1" smtClean="0">
                <a:solidFill>
                  <a:srgbClr val="000000"/>
                </a:solidFill>
              </a:rPr>
              <a:t>projects</a:t>
            </a:r>
            <a:r>
              <a:rPr lang="cs-CZ" sz="1800" dirty="0" smtClean="0">
                <a:solidFill>
                  <a:srgbClr val="000000"/>
                </a:solidFill>
              </a:rPr>
              <a:t> (</a:t>
            </a:r>
            <a:r>
              <a:rPr lang="cs-CZ" sz="1800" dirty="0" err="1" smtClean="0">
                <a:solidFill>
                  <a:srgbClr val="000000"/>
                </a:solidFill>
              </a:rPr>
              <a:t>belonging</a:t>
            </a:r>
            <a:r>
              <a:rPr lang="cs-CZ" sz="1800" dirty="0" smtClean="0">
                <a:solidFill>
                  <a:srgbClr val="000000"/>
                </a:solidFill>
              </a:rPr>
              <a:t> to 7 </a:t>
            </a:r>
            <a:r>
              <a:rPr lang="cs-CZ" sz="1800" dirty="0" err="1" smtClean="0">
                <a:solidFill>
                  <a:srgbClr val="000000"/>
                </a:solidFill>
              </a:rPr>
              <a:t>topics</a:t>
            </a:r>
            <a:r>
              <a:rPr lang="cs-CZ" sz="1800" dirty="0" smtClean="0">
                <a:solidFill>
                  <a:srgbClr val="000000"/>
                </a:solidFill>
              </a:rPr>
              <a:t>) to </a:t>
            </a:r>
            <a:r>
              <a:rPr lang="cs-CZ" sz="1800" dirty="0" err="1" smtClean="0">
                <a:solidFill>
                  <a:srgbClr val="000000"/>
                </a:solidFill>
              </a:rPr>
              <a:t>be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exploited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ERDF co-</a:t>
            </a:r>
            <a:r>
              <a:rPr lang="cs-CZ" sz="1800" dirty="0" err="1" smtClean="0">
                <a:solidFill>
                  <a:srgbClr val="000000"/>
                </a:solidFill>
              </a:rPr>
              <a:t>financing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rate</a:t>
            </a: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Call timeline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000000"/>
                </a:solidFill>
              </a:rPr>
              <a:t>project </a:t>
            </a:r>
            <a:r>
              <a:rPr lang="en-US" sz="1800" dirty="0">
                <a:solidFill>
                  <a:srgbClr val="000000"/>
                </a:solidFill>
              </a:rPr>
              <a:t>selection </a:t>
            </a:r>
            <a:r>
              <a:rPr lang="en-US" sz="1800" b="1" dirty="0">
                <a:solidFill>
                  <a:schemeClr val="accent1"/>
                </a:solidFill>
              </a:rPr>
              <a:t>within the </a:t>
            </a:r>
            <a:r>
              <a:rPr lang="en-US" sz="1800" b="1" dirty="0" smtClean="0">
                <a:solidFill>
                  <a:schemeClr val="accent1"/>
                </a:solidFill>
              </a:rPr>
              <a:t>year</a:t>
            </a:r>
            <a:endParaRPr lang="cs-CZ" sz="1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Project start: early 2020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Project duration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800" dirty="0" smtClean="0">
                <a:solidFill>
                  <a:srgbClr val="000000"/>
                </a:solidFill>
              </a:rPr>
              <a:t>depending on the shape of the call, however latest project end is </a:t>
            </a:r>
            <a:r>
              <a:rPr lang="en-US" sz="1800" b="1" dirty="0" smtClean="0">
                <a:solidFill>
                  <a:schemeClr val="accent1"/>
                </a:solidFill>
              </a:rPr>
              <a:t>30.06.2022</a:t>
            </a:r>
            <a:endParaRPr lang="cs-CZ" sz="1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000000"/>
                </a:solidFill>
              </a:rPr>
              <a:t>Rules</a:t>
            </a:r>
            <a:r>
              <a:rPr lang="cs-CZ" sz="1800" dirty="0">
                <a:solidFill>
                  <a:srgbClr val="000000"/>
                </a:solidFill>
              </a:rPr>
              <a:t>:</a:t>
            </a:r>
            <a:r>
              <a:rPr lang="cs-CZ" sz="1800" b="1" dirty="0" smtClean="0">
                <a:solidFill>
                  <a:schemeClr val="accent1"/>
                </a:solidFill>
              </a:rPr>
              <a:t> </a:t>
            </a:r>
            <a:r>
              <a:rPr lang="cs-CZ" sz="1800" b="1" dirty="0" err="1" smtClean="0">
                <a:solidFill>
                  <a:schemeClr val="accent1"/>
                </a:solidFill>
              </a:rPr>
              <a:t>Application</a:t>
            </a:r>
            <a:r>
              <a:rPr lang="cs-CZ" sz="1800" b="1" dirty="0" smtClean="0">
                <a:solidFill>
                  <a:schemeClr val="accent1"/>
                </a:solidFill>
              </a:rPr>
              <a:t> </a:t>
            </a:r>
            <a:r>
              <a:rPr lang="cs-CZ" sz="1800" b="1" dirty="0" err="1" smtClean="0">
                <a:solidFill>
                  <a:schemeClr val="accent1"/>
                </a:solidFill>
              </a:rPr>
              <a:t>manual</a:t>
            </a:r>
            <a:endParaRPr lang="cs-CZ" sz="1800" b="1" dirty="0">
              <a:solidFill>
                <a:schemeClr val="accent1"/>
              </a:solidFill>
            </a:endParaRPr>
          </a:p>
        </p:txBody>
      </p:sp>
      <p:sp>
        <p:nvSpPr>
          <p:cNvPr id="7" name="Freeform 34"/>
          <p:cNvSpPr>
            <a:spLocks noChangeArrowheads="1"/>
          </p:cNvSpPr>
          <p:nvPr/>
        </p:nvSpPr>
        <p:spPr bwMode="auto">
          <a:xfrm>
            <a:off x="662730" y="3051480"/>
            <a:ext cx="337574" cy="59603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2432" y="1551063"/>
            <a:ext cx="532736" cy="5327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>
                <a:solidFill>
                  <a:schemeClr val="accent1"/>
                </a:solidFill>
              </a:rPr>
              <a:t>€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35" y="1398767"/>
            <a:ext cx="4903753" cy="140763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4" y="368442"/>
            <a:ext cx="8562975" cy="563043"/>
          </a:xfrm>
        </p:spPr>
        <p:txBody>
          <a:bodyPr/>
          <a:lstStyle/>
          <a:p>
            <a:r>
              <a:rPr lang="cs-CZ" sz="3200" dirty="0" smtClean="0"/>
              <a:t>4th call </a:t>
            </a:r>
            <a:r>
              <a:rPr lang="cs-CZ" sz="3200" dirty="0" err="1" smtClean="0"/>
              <a:t>framework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8" name="Freeform 116"/>
          <p:cNvSpPr>
            <a:spLocks noChangeArrowheads="1"/>
          </p:cNvSpPr>
          <p:nvPr/>
        </p:nvSpPr>
        <p:spPr bwMode="auto">
          <a:xfrm>
            <a:off x="567805" y="4098472"/>
            <a:ext cx="532736" cy="553830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2" name="AutoShape 82"/>
          <p:cNvSpPr>
            <a:spLocks/>
          </p:cNvSpPr>
          <p:nvPr/>
        </p:nvSpPr>
        <p:spPr bwMode="auto">
          <a:xfrm>
            <a:off x="529785" y="789752"/>
            <a:ext cx="695225" cy="6598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4" y="4204694"/>
            <a:ext cx="9060873" cy="931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4" y="455527"/>
            <a:ext cx="8562975" cy="563043"/>
          </a:xfrm>
        </p:spPr>
        <p:txBody>
          <a:bodyPr/>
          <a:lstStyle/>
          <a:p>
            <a:r>
              <a:rPr lang="en-GB" sz="3200" dirty="0" smtClean="0"/>
              <a:t>We offer support on various levels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49" t="29291" r="13691" b="19611"/>
          <a:stretch/>
        </p:blipFill>
        <p:spPr>
          <a:xfrm>
            <a:off x="85893" y="1202185"/>
            <a:ext cx="8984915" cy="34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4" y="4204694"/>
            <a:ext cx="9060873" cy="931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4" y="294832"/>
            <a:ext cx="8562975" cy="739311"/>
          </a:xfrm>
        </p:spPr>
        <p:txBody>
          <a:bodyPr/>
          <a:lstStyle/>
          <a:p>
            <a:r>
              <a:rPr lang="cs-CZ" dirty="0" err="1" smtClean="0"/>
              <a:t>Website</a:t>
            </a:r>
            <a:r>
              <a:rPr lang="cs-CZ" dirty="0"/>
              <a:t> </a:t>
            </a:r>
            <a:r>
              <a:rPr lang="cs-CZ" dirty="0" smtClean="0"/>
              <a:t>/ PROJECTS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6" y="608241"/>
            <a:ext cx="4951119" cy="1991627"/>
          </a:xfrm>
          <a:prstGeom prst="rect">
            <a:avLst/>
          </a:prstGeom>
        </p:spPr>
      </p:pic>
      <p:sp>
        <p:nvSpPr>
          <p:cNvPr id="9" name="Zahnutá šipka dolů 8"/>
          <p:cNvSpPr/>
          <p:nvPr/>
        </p:nvSpPr>
        <p:spPr>
          <a:xfrm rot="12987228">
            <a:off x="455877" y="2039080"/>
            <a:ext cx="3144055" cy="663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97" y="2735671"/>
            <a:ext cx="5370342" cy="2260872"/>
          </a:xfrm>
          <a:prstGeom prst="rect">
            <a:avLst/>
          </a:prstGeom>
        </p:spPr>
      </p:pic>
      <p:sp>
        <p:nvSpPr>
          <p:cNvPr id="11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203371" y="1043058"/>
            <a:ext cx="3656468" cy="14601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Xls</a:t>
            </a:r>
            <a:r>
              <a:rPr lang="cs-CZ" sz="1800" dirty="0" smtClean="0"/>
              <a:t>. chart *</a:t>
            </a:r>
            <a:r>
              <a:rPr lang="cs-CZ" sz="1800" i="1" dirty="0" smtClean="0"/>
              <a:t>LIST OF OPERATIONS </a:t>
            </a:r>
            <a:r>
              <a:rPr lang="cs-CZ" sz="1800" i="1" dirty="0" err="1" smtClean="0"/>
              <a:t>available</a:t>
            </a:r>
            <a:r>
              <a:rPr lang="cs-CZ" sz="1800" i="1" dirty="0" smtClean="0"/>
              <a:t>*</a:t>
            </a:r>
            <a:r>
              <a:rPr lang="cs-CZ" sz="1800" dirty="0" smtClean="0"/>
              <a:t> </a:t>
            </a:r>
            <a:r>
              <a:rPr lang="cs-CZ" sz="1800" dirty="0" err="1" smtClean="0"/>
              <a:t>includes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basic </a:t>
            </a:r>
            <a:r>
              <a:rPr lang="cs-CZ" sz="1800" dirty="0" err="1" smtClean="0"/>
              <a:t>description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projects</a:t>
            </a:r>
            <a:r>
              <a:rPr lang="cs-CZ" sz="1800" dirty="0" smtClean="0"/>
              <a:t> and </a:t>
            </a:r>
            <a:r>
              <a:rPr lang="cs-CZ" sz="1800" dirty="0" err="1" smtClean="0"/>
              <a:t>project</a:t>
            </a:r>
            <a:r>
              <a:rPr lang="cs-CZ" sz="1800" dirty="0" smtClean="0"/>
              <a:t> </a:t>
            </a:r>
            <a:r>
              <a:rPr lang="cs-CZ" sz="1800" dirty="0" err="1" smtClean="0"/>
              <a:t>partners</a:t>
            </a:r>
            <a:r>
              <a:rPr lang="cs-CZ" sz="1800" dirty="0" smtClean="0"/>
              <a:t> </a:t>
            </a:r>
            <a:r>
              <a:rPr lang="cs-CZ" sz="1800" dirty="0" err="1" smtClean="0"/>
              <a:t>involved</a:t>
            </a:r>
            <a:r>
              <a:rPr lang="cs-CZ" sz="1800" dirty="0" smtClean="0"/>
              <a:t> in Call 1 and Call 2</a:t>
            </a: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13854" y="3507894"/>
            <a:ext cx="3656468" cy="1121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3854" y="3507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PROJECT WEBSITES </a:t>
            </a:r>
            <a:r>
              <a:rPr lang="cs-CZ" sz="1800" dirty="0" err="1" smtClean="0">
                <a:solidFill>
                  <a:srgbClr val="000000"/>
                </a:solidFill>
              </a:rPr>
              <a:t>listed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  </a:t>
            </a:r>
            <a:r>
              <a:rPr lang="cs-CZ" sz="1800" dirty="0" err="1" smtClean="0">
                <a:solidFill>
                  <a:srgbClr val="000000"/>
                </a:solidFill>
              </a:rPr>
              <a:t>according</a:t>
            </a:r>
            <a:r>
              <a:rPr lang="cs-CZ" sz="1800" dirty="0" smtClean="0">
                <a:solidFill>
                  <a:srgbClr val="000000"/>
                </a:solidFill>
              </a:rPr>
              <a:t> to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</a:rPr>
              <a:t>4 PRIORITIES</a:t>
            </a:r>
          </a:p>
        </p:txBody>
      </p:sp>
    </p:spTree>
    <p:extLst>
      <p:ext uri="{BB962C8B-B14F-4D97-AF65-F5344CB8AC3E}">
        <p14:creationId xmlns:p14="http://schemas.microsoft.com/office/powerpoint/2010/main" val="41130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141</TotalTime>
  <Words>418</Words>
  <Application>Microsoft Office PowerPoint</Application>
  <PresentationFormat>Předvádění na obrazovce (16:9)</PresentationFormat>
  <Paragraphs>72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Arial</vt:lpstr>
      <vt:lpstr>Gill Sans</vt:lpstr>
      <vt:lpstr>Lato Light</vt:lpstr>
      <vt:lpstr>Raleway</vt:lpstr>
      <vt:lpstr>Raleway Light</vt:lpstr>
      <vt:lpstr>Tahoma</vt:lpstr>
      <vt:lpstr>Trebuchet MS</vt:lpstr>
      <vt:lpstr>Wingdings</vt:lpstr>
      <vt:lpstr>Wingdings 2</vt:lpstr>
      <vt:lpstr>CentralEurope_iService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CZ National CONTACT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Horváthová Stella</cp:lastModifiedBy>
  <cp:revision>2369</cp:revision>
  <cp:lastPrinted>2019-02-04T12:17:41Z</cp:lastPrinted>
  <dcterms:created xsi:type="dcterms:W3CDTF">2014-11-12T21:47:38Z</dcterms:created>
  <dcterms:modified xsi:type="dcterms:W3CDTF">2019-02-13T15:40:20Z</dcterms:modified>
</cp:coreProperties>
</file>