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2" r:id="rId1"/>
  </p:sldMasterIdLst>
  <p:notesMasterIdLst>
    <p:notesMasterId r:id="rId13"/>
  </p:notesMasterIdLst>
  <p:handoutMasterIdLst>
    <p:handoutMasterId r:id="rId14"/>
  </p:handoutMasterIdLst>
  <p:sldIdLst>
    <p:sldId id="658" r:id="rId2"/>
    <p:sldId id="775" r:id="rId3"/>
    <p:sldId id="767" r:id="rId4"/>
    <p:sldId id="779" r:id="rId5"/>
    <p:sldId id="768" r:id="rId6"/>
    <p:sldId id="766" r:id="rId7"/>
    <p:sldId id="770" r:id="rId8"/>
    <p:sldId id="769" r:id="rId9"/>
    <p:sldId id="780" r:id="rId10"/>
    <p:sldId id="777" r:id="rId11"/>
    <p:sldId id="778" r:id="rId12"/>
  </p:sldIdLst>
  <p:sldSz cx="9144000" cy="5143500" type="screen16x9"/>
  <p:notesSz cx="6797675" cy="9926638"/>
  <p:defaultTextStyle>
    <a:defPPr>
      <a:defRPr lang="en-US"/>
    </a:defPPr>
    <a:lvl1pPr marL="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971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7942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1913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5885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9856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0">
          <p15:clr>
            <a:srgbClr val="A4A3A4"/>
          </p15:clr>
        </p15:guide>
        <p15:guide id="2" orient="horz">
          <p15:clr>
            <a:srgbClr val="A4A3A4"/>
          </p15:clr>
        </p15:guide>
        <p15:guide id="3" pos="5480">
          <p15:clr>
            <a:srgbClr val="A4A3A4"/>
          </p15:clr>
        </p15:guide>
        <p15:guide id="4" pos="2792">
          <p15:clr>
            <a:srgbClr val="A4A3A4"/>
          </p15:clr>
        </p15:guide>
        <p15:guide id="5" pos="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rtelli Helga" initials="PH" lastIdx="3" clrIdx="0">
    <p:extLst>
      <p:ext uri="{19B8F6BF-5375-455C-9EA6-DF929625EA0E}">
        <p15:presenceInfo xmlns:p15="http://schemas.microsoft.com/office/powerpoint/2012/main" userId="S-1-5-21-725345543-842925246-2146567445-145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0000"/>
    <a:srgbClr val="FF7C80"/>
    <a:srgbClr val="7494A4"/>
    <a:srgbClr val="99CC00"/>
    <a:srgbClr val="800000"/>
    <a:srgbClr val="77726B"/>
    <a:srgbClr val="67635D"/>
    <a:srgbClr val="B78B02"/>
    <a:srgbClr val="F10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2780" autoAdjust="0"/>
  </p:normalViewPr>
  <p:slideViewPr>
    <p:cSldViewPr snapToGrid="0" snapToObjects="1">
      <p:cViewPr varScale="1">
        <p:scale>
          <a:sx n="88" d="100"/>
          <a:sy n="88" d="100"/>
        </p:scale>
        <p:origin x="84" y="1014"/>
      </p:cViewPr>
      <p:guideLst>
        <p:guide orient="horz" pos="3230"/>
        <p:guide orient="horz"/>
        <p:guide pos="5480"/>
        <p:guide pos="2792"/>
        <p:guide pos="1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2" d="100"/>
          <a:sy n="102" d="100"/>
        </p:scale>
        <p:origin x="-3510" y="-96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4CB2D-72F5-5C4E-93D3-E8E8F059BBA5}" type="datetimeFigureOut">
              <a:rPr lang="en-US" smtClean="0">
                <a:latin typeface="Trebuchet MS" pitchFamily="34" charset="0"/>
              </a:rPr>
              <a:t>2/13/2019</a:t>
            </a:fld>
            <a:endParaRPr lang="en-US" dirty="0">
              <a:latin typeface="Trebuchet MS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49E0F-067E-034A-A3D7-0C57F78FBA91}" type="slidenum">
              <a:rPr lang="en-US" smtClean="0">
                <a:latin typeface="Trebuchet MS" pitchFamily="34" charset="0"/>
              </a:rPr>
              <a:t>‹#›</a:t>
            </a:fld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99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383971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767942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151913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535885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1919856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42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35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996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891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3999" cy="461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 userDrawn="1"/>
        </p:nvSpPr>
        <p:spPr>
          <a:xfrm>
            <a:off x="0" y="3384811"/>
            <a:ext cx="9144000" cy="17586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4" name="Freeform 2"/>
          <p:cNvSpPr>
            <a:spLocks noChangeArrowheads="1"/>
          </p:cNvSpPr>
          <p:nvPr userDrawn="1"/>
        </p:nvSpPr>
        <p:spPr bwMode="auto">
          <a:xfrm>
            <a:off x="725242" y="3643429"/>
            <a:ext cx="123356" cy="200453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GB" noProof="0">
              <a:latin typeface="Trebuchet MS" pitchFamily="34" charset="0"/>
            </a:endParaRPr>
          </a:p>
        </p:txBody>
      </p:sp>
      <p:sp>
        <p:nvSpPr>
          <p:cNvPr id="5" name="AutoShape 71"/>
          <p:cNvSpPr>
            <a:spLocks/>
          </p:cNvSpPr>
          <p:nvPr userDrawn="1"/>
        </p:nvSpPr>
        <p:spPr bwMode="auto">
          <a:xfrm>
            <a:off x="663112" y="4170221"/>
            <a:ext cx="245126" cy="25158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0794" y="0"/>
                </a:moveTo>
                <a:cubicBezTo>
                  <a:pt x="12288" y="0"/>
                  <a:pt x="13689" y="251"/>
                  <a:pt x="14997" y="750"/>
                </a:cubicBezTo>
                <a:cubicBezTo>
                  <a:pt x="16304" y="1249"/>
                  <a:pt x="17445" y="1929"/>
                  <a:pt x="18422" y="2781"/>
                </a:cubicBezTo>
                <a:cubicBezTo>
                  <a:pt x="19399" y="3639"/>
                  <a:pt x="20173" y="4640"/>
                  <a:pt x="20743" y="5783"/>
                </a:cubicBezTo>
                <a:cubicBezTo>
                  <a:pt x="21315" y="6926"/>
                  <a:pt x="21599" y="8156"/>
                  <a:pt x="21599" y="9468"/>
                </a:cubicBezTo>
                <a:cubicBezTo>
                  <a:pt x="21599" y="10774"/>
                  <a:pt x="21315" y="12002"/>
                  <a:pt x="20743" y="13141"/>
                </a:cubicBezTo>
                <a:cubicBezTo>
                  <a:pt x="20173" y="14287"/>
                  <a:pt x="19399" y="15288"/>
                  <a:pt x="18422" y="16149"/>
                </a:cubicBezTo>
                <a:cubicBezTo>
                  <a:pt x="17445" y="17007"/>
                  <a:pt x="16304" y="17686"/>
                  <a:pt x="14997" y="18180"/>
                </a:cubicBezTo>
                <a:cubicBezTo>
                  <a:pt x="13689" y="18677"/>
                  <a:pt x="12288" y="18922"/>
                  <a:pt x="10794" y="18922"/>
                </a:cubicBezTo>
                <a:cubicBezTo>
                  <a:pt x="10104" y="18922"/>
                  <a:pt x="9426" y="18869"/>
                  <a:pt x="8767" y="18761"/>
                </a:cubicBezTo>
                <a:cubicBezTo>
                  <a:pt x="7444" y="20014"/>
                  <a:pt x="5900" y="20877"/>
                  <a:pt x="4135" y="21354"/>
                </a:cubicBezTo>
                <a:cubicBezTo>
                  <a:pt x="3947" y="21391"/>
                  <a:pt x="3758" y="21430"/>
                  <a:pt x="3565" y="21467"/>
                </a:cubicBezTo>
                <a:cubicBezTo>
                  <a:pt x="3375" y="21509"/>
                  <a:pt x="3170" y="21549"/>
                  <a:pt x="2951" y="21583"/>
                </a:cubicBezTo>
                <a:cubicBezTo>
                  <a:pt x="2831" y="21600"/>
                  <a:pt x="2727" y="21571"/>
                  <a:pt x="2643" y="21495"/>
                </a:cubicBezTo>
                <a:cubicBezTo>
                  <a:pt x="2556" y="21419"/>
                  <a:pt x="2497" y="21309"/>
                  <a:pt x="2466" y="21165"/>
                </a:cubicBezTo>
                <a:cubicBezTo>
                  <a:pt x="2438" y="21021"/>
                  <a:pt x="2457" y="20900"/>
                  <a:pt x="2523" y="20807"/>
                </a:cubicBezTo>
                <a:cubicBezTo>
                  <a:pt x="2591" y="20714"/>
                  <a:pt x="2666" y="20621"/>
                  <a:pt x="2749" y="20530"/>
                </a:cubicBezTo>
                <a:cubicBezTo>
                  <a:pt x="2920" y="20324"/>
                  <a:pt x="3083" y="20124"/>
                  <a:pt x="3233" y="19929"/>
                </a:cubicBezTo>
                <a:cubicBezTo>
                  <a:pt x="3384" y="19737"/>
                  <a:pt x="3521" y="19506"/>
                  <a:pt x="3645" y="19241"/>
                </a:cubicBezTo>
                <a:cubicBezTo>
                  <a:pt x="3768" y="18976"/>
                  <a:pt x="3881" y="18662"/>
                  <a:pt x="3982" y="18301"/>
                </a:cubicBezTo>
                <a:cubicBezTo>
                  <a:pt x="4083" y="17940"/>
                  <a:pt x="4173" y="17506"/>
                  <a:pt x="4248" y="16992"/>
                </a:cubicBezTo>
                <a:cubicBezTo>
                  <a:pt x="2942" y="16109"/>
                  <a:pt x="1906" y="15020"/>
                  <a:pt x="1143" y="13731"/>
                </a:cubicBezTo>
                <a:cubicBezTo>
                  <a:pt x="381" y="12436"/>
                  <a:pt x="0" y="11017"/>
                  <a:pt x="0" y="9468"/>
                </a:cubicBezTo>
                <a:cubicBezTo>
                  <a:pt x="0" y="8164"/>
                  <a:pt x="284" y="6937"/>
                  <a:pt x="856" y="5789"/>
                </a:cubicBezTo>
                <a:cubicBezTo>
                  <a:pt x="1428" y="4640"/>
                  <a:pt x="2200" y="3639"/>
                  <a:pt x="3177" y="2781"/>
                </a:cubicBezTo>
                <a:cubicBezTo>
                  <a:pt x="4154" y="1929"/>
                  <a:pt x="5293" y="1249"/>
                  <a:pt x="6597" y="750"/>
                </a:cubicBezTo>
                <a:cubicBezTo>
                  <a:pt x="7901" y="251"/>
                  <a:pt x="9299" y="0"/>
                  <a:pt x="1079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n-GB" sz="580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" name="AutoShape 128"/>
          <p:cNvSpPr>
            <a:spLocks/>
          </p:cNvSpPr>
          <p:nvPr userDrawn="1"/>
        </p:nvSpPr>
        <p:spPr bwMode="auto">
          <a:xfrm>
            <a:off x="711979" y="4741096"/>
            <a:ext cx="157536" cy="17264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980" y="10851"/>
                </a:moveTo>
                <a:cubicBezTo>
                  <a:pt x="14231" y="10892"/>
                  <a:pt x="14582" y="10935"/>
                  <a:pt x="15043" y="10992"/>
                </a:cubicBezTo>
                <a:cubicBezTo>
                  <a:pt x="15500" y="11044"/>
                  <a:pt x="15978" y="11105"/>
                  <a:pt x="16477" y="11168"/>
                </a:cubicBezTo>
                <a:cubicBezTo>
                  <a:pt x="16972" y="11234"/>
                  <a:pt x="17436" y="11300"/>
                  <a:pt x="17868" y="11369"/>
                </a:cubicBezTo>
                <a:cubicBezTo>
                  <a:pt x="18297" y="11439"/>
                  <a:pt x="18610" y="11502"/>
                  <a:pt x="18803" y="11554"/>
                </a:cubicBezTo>
                <a:cubicBezTo>
                  <a:pt x="19123" y="11646"/>
                  <a:pt x="19451" y="11842"/>
                  <a:pt x="19777" y="12133"/>
                </a:cubicBezTo>
                <a:cubicBezTo>
                  <a:pt x="20102" y="12429"/>
                  <a:pt x="20404" y="12769"/>
                  <a:pt x="20678" y="13152"/>
                </a:cubicBezTo>
                <a:cubicBezTo>
                  <a:pt x="20954" y="13538"/>
                  <a:pt x="21176" y="13935"/>
                  <a:pt x="21343" y="14352"/>
                </a:cubicBezTo>
                <a:cubicBezTo>
                  <a:pt x="21516" y="14761"/>
                  <a:pt x="21599" y="15138"/>
                  <a:pt x="21599" y="15481"/>
                </a:cubicBezTo>
                <a:lnTo>
                  <a:pt x="21599" y="20813"/>
                </a:lnTo>
                <a:cubicBezTo>
                  <a:pt x="21507" y="20854"/>
                  <a:pt x="21407" y="20914"/>
                  <a:pt x="21291" y="21006"/>
                </a:cubicBezTo>
                <a:cubicBezTo>
                  <a:pt x="21176" y="21101"/>
                  <a:pt x="21052" y="21188"/>
                  <a:pt x="20920" y="21277"/>
                </a:cubicBezTo>
                <a:cubicBezTo>
                  <a:pt x="20785" y="21363"/>
                  <a:pt x="20658" y="21441"/>
                  <a:pt x="20540" y="21504"/>
                </a:cubicBezTo>
                <a:cubicBezTo>
                  <a:pt x="20419" y="21571"/>
                  <a:pt x="20318" y="21599"/>
                  <a:pt x="20237" y="21599"/>
                </a:cubicBezTo>
                <a:lnTo>
                  <a:pt x="1350" y="21599"/>
                </a:lnTo>
                <a:cubicBezTo>
                  <a:pt x="1028" y="21599"/>
                  <a:pt x="786" y="21502"/>
                  <a:pt x="619" y="21303"/>
                </a:cubicBezTo>
                <a:cubicBezTo>
                  <a:pt x="452" y="21107"/>
                  <a:pt x="247" y="20943"/>
                  <a:pt x="0" y="20813"/>
                </a:cubicBezTo>
                <a:lnTo>
                  <a:pt x="0" y="15481"/>
                </a:lnTo>
                <a:cubicBezTo>
                  <a:pt x="0" y="15138"/>
                  <a:pt x="83" y="14761"/>
                  <a:pt x="253" y="14352"/>
                </a:cubicBezTo>
                <a:cubicBezTo>
                  <a:pt x="426" y="13935"/>
                  <a:pt x="645" y="13543"/>
                  <a:pt x="915" y="13166"/>
                </a:cubicBezTo>
                <a:cubicBezTo>
                  <a:pt x="1186" y="12789"/>
                  <a:pt x="1485" y="12449"/>
                  <a:pt x="1817" y="12144"/>
                </a:cubicBezTo>
                <a:cubicBezTo>
                  <a:pt x="2145" y="11845"/>
                  <a:pt x="2473" y="11643"/>
                  <a:pt x="2796" y="11551"/>
                </a:cubicBezTo>
                <a:cubicBezTo>
                  <a:pt x="2960" y="11499"/>
                  <a:pt x="3262" y="11436"/>
                  <a:pt x="3703" y="11367"/>
                </a:cubicBezTo>
                <a:cubicBezTo>
                  <a:pt x="4143" y="11297"/>
                  <a:pt x="4616" y="11231"/>
                  <a:pt x="5117" y="11165"/>
                </a:cubicBezTo>
                <a:cubicBezTo>
                  <a:pt x="5618" y="11102"/>
                  <a:pt x="6096" y="11041"/>
                  <a:pt x="6556" y="10990"/>
                </a:cubicBezTo>
                <a:cubicBezTo>
                  <a:pt x="7014" y="10932"/>
                  <a:pt x="7368" y="10889"/>
                  <a:pt x="7616" y="10848"/>
                </a:cubicBezTo>
                <a:cubicBezTo>
                  <a:pt x="6772" y="10307"/>
                  <a:pt x="6113" y="9602"/>
                  <a:pt x="5626" y="8735"/>
                </a:cubicBezTo>
                <a:cubicBezTo>
                  <a:pt x="5142" y="7866"/>
                  <a:pt x="4903" y="6921"/>
                  <a:pt x="4903" y="5899"/>
                </a:cubicBezTo>
                <a:cubicBezTo>
                  <a:pt x="4903" y="5093"/>
                  <a:pt x="5059" y="4330"/>
                  <a:pt x="5370" y="3619"/>
                </a:cubicBezTo>
                <a:cubicBezTo>
                  <a:pt x="5681" y="2908"/>
                  <a:pt x="6104" y="2283"/>
                  <a:pt x="6631" y="1744"/>
                </a:cubicBezTo>
                <a:cubicBezTo>
                  <a:pt x="7161" y="1209"/>
                  <a:pt x="7777" y="783"/>
                  <a:pt x="8492" y="472"/>
                </a:cubicBezTo>
                <a:cubicBezTo>
                  <a:pt x="9203" y="158"/>
                  <a:pt x="9963" y="0"/>
                  <a:pt x="10772" y="0"/>
                </a:cubicBezTo>
                <a:cubicBezTo>
                  <a:pt x="11581" y="0"/>
                  <a:pt x="12347" y="158"/>
                  <a:pt x="13061" y="472"/>
                </a:cubicBezTo>
                <a:cubicBezTo>
                  <a:pt x="13778" y="783"/>
                  <a:pt x="14406" y="1209"/>
                  <a:pt x="14942" y="1744"/>
                </a:cubicBezTo>
                <a:cubicBezTo>
                  <a:pt x="15480" y="2283"/>
                  <a:pt x="15901" y="2908"/>
                  <a:pt x="16209" y="3619"/>
                </a:cubicBezTo>
                <a:cubicBezTo>
                  <a:pt x="16514" y="4330"/>
                  <a:pt x="16670" y="5093"/>
                  <a:pt x="16670" y="5899"/>
                </a:cubicBezTo>
                <a:cubicBezTo>
                  <a:pt x="16670" y="6904"/>
                  <a:pt x="16431" y="7843"/>
                  <a:pt x="15953" y="8721"/>
                </a:cubicBezTo>
                <a:cubicBezTo>
                  <a:pt x="15489" y="9599"/>
                  <a:pt x="14827" y="10310"/>
                  <a:pt x="13980" y="10851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n-GB" sz="580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04926" y="3549301"/>
            <a:ext cx="7754912" cy="42993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buFontTx/>
              <a:buNone/>
              <a:defRPr sz="1600" baseline="30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 smtClean="0"/>
              <a:t>7th MC Meeting</a:t>
            </a:r>
            <a:br>
              <a:rPr lang="en-GB" noProof="0" dirty="0" smtClean="0"/>
            </a:br>
            <a:r>
              <a:rPr lang="en-GB" noProof="0" dirty="0" smtClean="0"/>
              <a:t>Vienna | 24 April 2018</a:t>
            </a:r>
            <a:endParaRPr lang="en-GB" noProof="0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104926" y="4098449"/>
            <a:ext cx="7754912" cy="534690"/>
          </a:xfrm>
        </p:spPr>
        <p:txBody>
          <a:bodyPr wrap="square" lIns="0" tIns="0" rIns="0" bIns="0" anchor="ctr" anchorCtr="0">
            <a:normAutofit/>
          </a:bodyPr>
          <a:lstStyle>
            <a:lvl1pPr marL="0" indent="0">
              <a:lnSpc>
                <a:spcPts val="2500"/>
              </a:lnSpc>
              <a:buFontTx/>
              <a:buNone/>
              <a:defRPr sz="2600" b="1"/>
            </a:lvl1pPr>
          </a:lstStyle>
          <a:p>
            <a:pPr lvl="0"/>
            <a:r>
              <a:rPr lang="en-GB" noProof="0" dirty="0" smtClean="0"/>
              <a:t>Headline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104926" y="4730669"/>
            <a:ext cx="7754912" cy="206993"/>
          </a:xfrm>
        </p:spPr>
        <p:txBody>
          <a:bodyPr wrap="square" lIns="0" tIns="0" rIns="0" bIns="0" anchor="ctr" anchorCtr="0">
            <a:noAutofit/>
          </a:bodyPr>
          <a:lstStyle>
            <a:lvl1pPr marL="0" indent="0" eaLnBrk="1" hangingPunct="1">
              <a:spcBef>
                <a:spcPct val="5000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eaLnBrk="1" hangingPunct="1">
              <a:spcBef>
                <a:spcPct val="50000"/>
              </a:spcBef>
            </a:pPr>
            <a:r>
              <a:rPr lang="en-GB" altLang="de-DE" sz="1400" noProof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Interreg CENTRAL EUROPE | Joint Secretariat </a:t>
            </a:r>
            <a:endParaRPr lang="en-GB" altLang="de-DE" sz="1400" noProof="0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cs typeface="Arial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17" y="224392"/>
            <a:ext cx="1982640" cy="4987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4540102" y="964905"/>
            <a:ext cx="4319736" cy="3030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586315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964904"/>
            <a:ext cx="4102100" cy="330141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747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_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964904"/>
            <a:ext cx="2475058" cy="13636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63947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55852" y="964905"/>
            <a:ext cx="5903987" cy="136362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2472070"/>
            <a:ext cx="8542338" cy="1650705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532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533153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6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384780" y="964904"/>
            <a:ext cx="2475058" cy="13636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964905"/>
            <a:ext cx="5903987" cy="136362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2472070"/>
            <a:ext cx="8542338" cy="1650705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7447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Squa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 smtClean="0"/>
              <a:t>Titelmasterformat</a:t>
            </a:r>
            <a:endParaRPr lang="de-AT" dirty="0"/>
          </a:p>
        </p:txBody>
      </p:sp>
      <p:sp>
        <p:nvSpPr>
          <p:cNvPr id="4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234525" y="133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674525" y="1335152"/>
            <a:ext cx="1440000" cy="1440000"/>
          </a:xfr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Example 1</a:t>
            </a:r>
          </a:p>
        </p:txBody>
      </p:sp>
      <p:sp>
        <p:nvSpPr>
          <p:cNvPr id="7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3114525" y="133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54525" y="1335152"/>
            <a:ext cx="1440000" cy="1440000"/>
          </a:xfrm>
          <a:solidFill>
            <a:schemeClr val="accent2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Example 2</a:t>
            </a:r>
          </a:p>
        </p:txBody>
      </p:sp>
      <p:sp>
        <p:nvSpPr>
          <p:cNvPr id="9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5994525" y="133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434525" y="1335152"/>
            <a:ext cx="1440000" cy="1440000"/>
          </a:xfrm>
          <a:solidFill>
            <a:schemeClr val="accent3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Example 3</a:t>
            </a:r>
          </a:p>
        </p:txBody>
      </p:sp>
      <p:sp>
        <p:nvSpPr>
          <p:cNvPr id="11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1674525" y="277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114525" y="2775152"/>
            <a:ext cx="1440000" cy="1440000"/>
          </a:xfrm>
          <a:solidFill>
            <a:schemeClr val="bg2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Example 5</a:t>
            </a:r>
          </a:p>
        </p:txBody>
      </p:sp>
      <p:sp>
        <p:nvSpPr>
          <p:cNvPr id="13" name="Picture Placeholder 22"/>
          <p:cNvSpPr>
            <a:spLocks noGrp="1"/>
          </p:cNvSpPr>
          <p:nvPr>
            <p:ph type="pic" sz="quarter" idx="20"/>
          </p:nvPr>
        </p:nvSpPr>
        <p:spPr>
          <a:xfrm>
            <a:off x="4554525" y="277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21" hasCustomPrompt="1"/>
          </p:nvPr>
        </p:nvSpPr>
        <p:spPr>
          <a:xfrm>
            <a:off x="5994525" y="2775152"/>
            <a:ext cx="1440000" cy="1440000"/>
          </a:xfrm>
          <a:solidFill>
            <a:schemeClr val="accent4">
              <a:lumMod val="60000"/>
              <a:lumOff val="40000"/>
            </a:schemeClr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Example 6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22" hasCustomPrompt="1"/>
          </p:nvPr>
        </p:nvSpPr>
        <p:spPr>
          <a:xfrm>
            <a:off x="234525" y="2775152"/>
            <a:ext cx="1440000" cy="1440000"/>
          </a:xfrm>
          <a:solidFill>
            <a:schemeClr val="accent5">
              <a:lumMod val="50000"/>
            </a:schemeClr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Example 4</a:t>
            </a:r>
          </a:p>
        </p:txBody>
      </p:sp>
      <p:sp>
        <p:nvSpPr>
          <p:cNvPr id="17" name="Picture Placeholder 22"/>
          <p:cNvSpPr>
            <a:spLocks noGrp="1"/>
          </p:cNvSpPr>
          <p:nvPr>
            <p:ph type="pic" sz="quarter" idx="23"/>
          </p:nvPr>
        </p:nvSpPr>
        <p:spPr>
          <a:xfrm>
            <a:off x="7434525" y="277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24"/>
          </p:nvPr>
        </p:nvSpPr>
        <p:spPr>
          <a:xfrm>
            <a:off x="296235" y="841793"/>
            <a:ext cx="8578290" cy="246221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5510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err="1" smtClean="0"/>
              <a:t>titelmasterformat</a:t>
            </a:r>
            <a:endParaRPr lang="de-AT" dirty="0"/>
          </a:p>
        </p:txBody>
      </p:sp>
      <p:sp>
        <p:nvSpPr>
          <p:cNvPr id="7" name="Bildplatzhalter 6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393028" y="99218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 smtClean="0"/>
              <a:t>Bild einfügen</a:t>
            </a:r>
            <a:endParaRPr lang="de-AT" dirty="0"/>
          </a:p>
        </p:txBody>
      </p:sp>
      <p:sp>
        <p:nvSpPr>
          <p:cNvPr id="14" name="Bildplatzhalter 6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672066" y="252366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 smtClean="0"/>
              <a:t>Bild einfügen</a:t>
            </a:r>
            <a:endParaRPr lang="de-AT" dirty="0"/>
          </a:p>
        </p:txBody>
      </p:sp>
      <p:sp>
        <p:nvSpPr>
          <p:cNvPr id="15" name="Bildplatzhalter 6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3012812" y="99218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 smtClean="0"/>
              <a:t>Bild einfügen</a:t>
            </a:r>
            <a:endParaRPr lang="de-AT" dirty="0"/>
          </a:p>
        </p:txBody>
      </p:sp>
      <p:sp>
        <p:nvSpPr>
          <p:cNvPr id="16" name="Bildplatzhalter 6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291850" y="252366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 smtClean="0"/>
              <a:t>Bild einfügen</a:t>
            </a:r>
            <a:endParaRPr lang="de-AT" dirty="0"/>
          </a:p>
        </p:txBody>
      </p:sp>
      <p:sp>
        <p:nvSpPr>
          <p:cNvPr id="17" name="Bildplatzhalter 6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565278" y="99218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 smtClean="0"/>
              <a:t>Bild einfügen</a:t>
            </a:r>
            <a:endParaRPr lang="de-AT" dirty="0"/>
          </a:p>
        </p:txBody>
      </p:sp>
      <p:sp>
        <p:nvSpPr>
          <p:cNvPr id="18" name="Bildplatzhalter 6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844316" y="252366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 smtClean="0"/>
              <a:t>Bild einfügen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7682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Roun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 smtClean="0"/>
              <a:t>Titelmasterformat</a:t>
            </a:r>
            <a:endParaRPr lang="de-AT" dirty="0"/>
          </a:p>
        </p:txBody>
      </p:sp>
      <p:sp>
        <p:nvSpPr>
          <p:cNvPr id="4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1165754" y="135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466960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Project #1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24"/>
          </p:nvPr>
        </p:nvSpPr>
        <p:spPr>
          <a:xfrm>
            <a:off x="296235" y="841793"/>
            <a:ext cx="8396174" cy="246221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 smtClean="0"/>
              <a:t>Text</a:t>
            </a:r>
          </a:p>
        </p:txBody>
      </p:sp>
      <p:sp>
        <p:nvSpPr>
          <p:cNvPr id="27" name="Picture Placeholder 22"/>
          <p:cNvSpPr>
            <a:spLocks noGrp="1"/>
          </p:cNvSpPr>
          <p:nvPr>
            <p:ph type="pic" sz="quarter" idx="25"/>
          </p:nvPr>
        </p:nvSpPr>
        <p:spPr>
          <a:xfrm>
            <a:off x="2495278" y="297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26" hasCustomPrompt="1"/>
          </p:nvPr>
        </p:nvSpPr>
        <p:spPr>
          <a:xfrm>
            <a:off x="2796484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Project #2</a:t>
            </a:r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27"/>
          </p:nvPr>
        </p:nvSpPr>
        <p:spPr>
          <a:xfrm>
            <a:off x="3779922" y="135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8" hasCustomPrompt="1"/>
          </p:nvPr>
        </p:nvSpPr>
        <p:spPr>
          <a:xfrm>
            <a:off x="4081128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Project #3</a:t>
            </a:r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29"/>
          </p:nvPr>
        </p:nvSpPr>
        <p:spPr>
          <a:xfrm>
            <a:off x="5109446" y="297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30" hasCustomPrompt="1"/>
          </p:nvPr>
        </p:nvSpPr>
        <p:spPr>
          <a:xfrm>
            <a:off x="5410652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Project #4</a:t>
            </a:r>
          </a:p>
        </p:txBody>
      </p:sp>
      <p:sp>
        <p:nvSpPr>
          <p:cNvPr id="33" name="Picture Placeholder 22"/>
          <p:cNvSpPr>
            <a:spLocks noGrp="1"/>
          </p:cNvSpPr>
          <p:nvPr>
            <p:ph type="pic" sz="quarter" idx="31"/>
          </p:nvPr>
        </p:nvSpPr>
        <p:spPr>
          <a:xfrm>
            <a:off x="6428839" y="135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32" hasCustomPrompt="1"/>
          </p:nvPr>
        </p:nvSpPr>
        <p:spPr>
          <a:xfrm>
            <a:off x="6730045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 smtClean="0"/>
              <a:t>Project #5</a:t>
            </a:r>
          </a:p>
        </p:txBody>
      </p:sp>
    </p:spTree>
    <p:extLst>
      <p:ext uri="{BB962C8B-B14F-4D97-AF65-F5344CB8AC3E}">
        <p14:creationId xmlns:p14="http://schemas.microsoft.com/office/powerpoint/2010/main" val="330750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4419601" y="1299823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78550" y="731689"/>
            <a:ext cx="279084" cy="4477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n-GB" sz="580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2" y="111920"/>
            <a:ext cx="6998239" cy="5145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GB" noProof="0" smtClean="0"/>
              <a:t>Timeline overview</a:t>
            </a:r>
            <a:endParaRPr lang="en-GB" noProof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43851" y="134647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4417813" y="2045459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4417813" y="2791095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4417813" y="4282365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4417813" y="3536730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68933" y="4679723"/>
            <a:ext cx="311543" cy="343298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n-GB" sz="2400" noProof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43851" y="209452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43851" y="284257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43851" y="359062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343851" y="433867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602428" y="1717218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4602428" y="247212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602428" y="322702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4602428" y="398192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21"/>
          </p:nvPr>
        </p:nvSpPr>
        <p:spPr>
          <a:xfrm>
            <a:off x="8435759" y="4767263"/>
            <a:ext cx="502079" cy="274637"/>
          </a:xfrm>
          <a:prstGeom prst="rect">
            <a:avLst/>
          </a:prstGeom>
        </p:spPr>
        <p:txBody>
          <a:bodyPr/>
          <a:lstStyle/>
          <a:p>
            <a:fld id="{D6C7D21A-03E0-495F-99BC-0DE19E98C8C7}" type="slidenum">
              <a:rPr lang="de-AT" smtClean="0"/>
              <a:pPr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8619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4416983" y="3808767"/>
            <a:ext cx="0" cy="13607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4416984" y="1483242"/>
            <a:ext cx="2617" cy="16360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707765"/>
            <a:ext cx="372112" cy="4477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n-GB" sz="580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2" y="111920"/>
            <a:ext cx="6998239" cy="5145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GB" noProof="0" smtClean="0"/>
              <a:t>Timeline</a:t>
            </a:r>
            <a:endParaRPr lang="en-GB" noProof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389999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27002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</a:t>
            </a:r>
            <a:endParaRPr lang="en-GB" noProof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703147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073171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</a:t>
            </a:r>
            <a:endParaRPr lang="en-GB" noProof="0"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06796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8" y="243799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7620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8"/>
          <p:cNvCxnSpPr/>
          <p:nvPr userDrawn="1"/>
        </p:nvCxnSpPr>
        <p:spPr>
          <a:xfrm>
            <a:off x="4416984" y="2055890"/>
            <a:ext cx="2617" cy="14862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7"/>
          <p:cNvCxnSpPr/>
          <p:nvPr userDrawn="1"/>
        </p:nvCxnSpPr>
        <p:spPr>
          <a:xfrm flipH="1">
            <a:off x="4416984" y="-152855"/>
            <a:ext cx="2617" cy="16360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389999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27002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</a:t>
            </a:r>
            <a:endParaRPr lang="en-GB" noProof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703147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073171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</a:t>
            </a:r>
            <a:endParaRPr lang="en-GB" noProof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06796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8" y="243799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</a:t>
            </a:r>
            <a:endParaRPr lang="en-GB" noProof="0"/>
          </a:p>
        </p:txBody>
      </p:sp>
      <p:cxnSp>
        <p:nvCxnSpPr>
          <p:cNvPr id="36" name="Straight Connector 8"/>
          <p:cNvCxnSpPr/>
          <p:nvPr userDrawn="1"/>
        </p:nvCxnSpPr>
        <p:spPr>
          <a:xfrm>
            <a:off x="4416983" y="4463143"/>
            <a:ext cx="0" cy="13607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223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49883" y="4679723"/>
            <a:ext cx="311543" cy="343298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n-GB" sz="2400" noProof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cxnSp>
        <p:nvCxnSpPr>
          <p:cNvPr id="29" name="Straight Connector 8"/>
          <p:cNvCxnSpPr/>
          <p:nvPr userDrawn="1"/>
        </p:nvCxnSpPr>
        <p:spPr>
          <a:xfrm flipH="1">
            <a:off x="4409888" y="3091039"/>
            <a:ext cx="7096" cy="15886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4416984" y="-790835"/>
            <a:ext cx="2617" cy="16360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326201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263204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</a:t>
            </a:r>
            <a:endParaRPr lang="en-GB" noProof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065167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435191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</a:t>
            </a:r>
            <a:endParaRPr lang="en-GB" noProof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242998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8" y="180001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</a:t>
            </a:r>
            <a:endParaRPr lang="en-GB" noProof="0"/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4409888" y="1387096"/>
            <a:ext cx="0" cy="13607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164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65050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85601" y="996959"/>
            <a:ext cx="1620000" cy="1620000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Part 1 Title…</a:t>
            </a:r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241497" y="996959"/>
            <a:ext cx="1620000" cy="1620000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Part 2 Title…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241497" y="2859753"/>
            <a:ext cx="1620000" cy="1620000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Part 3 Title…</a:t>
            </a:r>
          </a:p>
        </p:txBody>
      </p:sp>
      <p:sp>
        <p:nvSpPr>
          <p:cNvPr id="40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206918" y="2858733"/>
            <a:ext cx="1620000" cy="1620000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Part 4 Title…</a:t>
            </a:r>
          </a:p>
        </p:txBody>
      </p:sp>
    </p:spTree>
    <p:extLst>
      <p:ext uri="{BB962C8B-B14F-4D97-AF65-F5344CB8AC3E}">
        <p14:creationId xmlns:p14="http://schemas.microsoft.com/office/powerpoint/2010/main" val="17494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y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94794" y="1024929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26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1915694" y="2646356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 dirty="0"/>
          </a:p>
        </p:txBody>
      </p:sp>
      <p:sp>
        <p:nvSpPr>
          <p:cNvPr id="3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3532116" y="1024929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8" name="Picture Placeholder 24"/>
          <p:cNvSpPr>
            <a:spLocks noGrp="1"/>
          </p:cNvSpPr>
          <p:nvPr>
            <p:ph type="pic" sz="quarter" idx="16"/>
          </p:nvPr>
        </p:nvSpPr>
        <p:spPr>
          <a:xfrm>
            <a:off x="5150974" y="2646356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41" name="Picture Placeholder 24"/>
          <p:cNvSpPr>
            <a:spLocks noGrp="1"/>
          </p:cNvSpPr>
          <p:nvPr>
            <p:ph type="pic" sz="quarter" idx="17"/>
          </p:nvPr>
        </p:nvSpPr>
        <p:spPr>
          <a:xfrm>
            <a:off x="6774201" y="1024929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575683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0454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y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94794" y="1005220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2491113" y="1005220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41" name="Picture Placeholder 24"/>
          <p:cNvSpPr>
            <a:spLocks noGrp="1"/>
          </p:cNvSpPr>
          <p:nvPr>
            <p:ph type="pic" sz="quarter" idx="17"/>
          </p:nvPr>
        </p:nvSpPr>
        <p:spPr>
          <a:xfrm>
            <a:off x="4687432" y="1005220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575683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9" name="Picture Placeholder 24"/>
          <p:cNvSpPr>
            <a:spLocks noGrp="1"/>
          </p:cNvSpPr>
          <p:nvPr>
            <p:ph type="pic" sz="quarter" idx="18"/>
          </p:nvPr>
        </p:nvSpPr>
        <p:spPr>
          <a:xfrm>
            <a:off x="294794" y="2632067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0" name="Picture Placeholder 24"/>
          <p:cNvSpPr>
            <a:spLocks noGrp="1"/>
          </p:cNvSpPr>
          <p:nvPr>
            <p:ph type="pic" sz="quarter" idx="19"/>
          </p:nvPr>
        </p:nvSpPr>
        <p:spPr>
          <a:xfrm>
            <a:off x="2491113" y="2632067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1" name="Picture Placeholder 24"/>
          <p:cNvSpPr>
            <a:spLocks noGrp="1"/>
          </p:cNvSpPr>
          <p:nvPr>
            <p:ph type="pic" sz="quarter" idx="20"/>
          </p:nvPr>
        </p:nvSpPr>
        <p:spPr>
          <a:xfrm>
            <a:off x="4687432" y="2632067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883750" y="1005220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6883750" y="2632067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7243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resse_La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18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698551"/>
            <a:ext cx="8562974" cy="240827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4" y="1001413"/>
            <a:ext cx="8562975" cy="563043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 smtClean="0"/>
              <a:t>Headlines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036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607581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980854"/>
            <a:ext cx="8562974" cy="312597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54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837010"/>
            <a:ext cx="9143999" cy="330993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noProof="0" smtClean="0"/>
              <a:t>FULL Image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266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/>
          <p:nvPr userDrawn="1"/>
        </p:nvSpPr>
        <p:spPr>
          <a:xfrm rot="16200000">
            <a:off x="-778579" y="778581"/>
            <a:ext cx="5143498" cy="358633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6" name="Titelplatzhalter 3"/>
          <p:cNvSpPr txBox="1">
            <a:spLocks/>
          </p:cNvSpPr>
          <p:nvPr userDrawn="1"/>
        </p:nvSpPr>
        <p:spPr>
          <a:xfrm>
            <a:off x="214432" y="3004049"/>
            <a:ext cx="3041298" cy="8431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bg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n-GB" sz="1100" b="0" cap="none" dirty="0" smtClean="0"/>
              <a:t>Subtext</a:t>
            </a:r>
            <a:endParaRPr lang="en-GB" sz="1100" b="0" cap="none" dirty="0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1114978" y="2804733"/>
            <a:ext cx="12034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platzhalter 3"/>
          <p:cNvSpPr txBox="1">
            <a:spLocks/>
          </p:cNvSpPr>
          <p:nvPr userDrawn="1"/>
        </p:nvSpPr>
        <p:spPr>
          <a:xfrm>
            <a:off x="216420" y="1769889"/>
            <a:ext cx="3041298" cy="84313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bg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n-GB" sz="3000" b="0" cap="none" dirty="0" smtClean="0"/>
              <a:t>HEADLINE</a:t>
            </a:r>
            <a:endParaRPr lang="en-GB" sz="3000" b="0" cap="none" dirty="0"/>
          </a:p>
        </p:txBody>
      </p:sp>
    </p:spTree>
    <p:extLst>
      <p:ext uri="{BB962C8B-B14F-4D97-AF65-F5344CB8AC3E}">
        <p14:creationId xmlns:p14="http://schemas.microsoft.com/office/powerpoint/2010/main" val="150016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296234" y="964406"/>
            <a:ext cx="4102100" cy="3286125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618213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6" y="964905"/>
            <a:ext cx="4351633" cy="30302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165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964904"/>
            <a:ext cx="4102100" cy="330141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  <p:sp>
        <p:nvSpPr>
          <p:cNvPr id="6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4518837" y="964407"/>
            <a:ext cx="4330368" cy="3006854"/>
          </a:xfrm>
        </p:spPr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1932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964904"/>
            <a:ext cx="4098296" cy="32854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6" y="964905"/>
            <a:ext cx="4351633" cy="30302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Text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07457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99805" y="972460"/>
            <a:ext cx="8064216" cy="3038361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en-GB" noProof="0" dirty="0" err="1" smtClean="0"/>
              <a:t>Textmasterformat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Zweite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2"/>
            <a:r>
              <a:rPr lang="en-GB" noProof="0" dirty="0" err="1" smtClean="0"/>
              <a:t>Dritte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3"/>
            <a:r>
              <a:rPr lang="en-GB" noProof="0" dirty="0" err="1" smtClean="0"/>
              <a:t>Vierte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4"/>
            <a:r>
              <a:rPr lang="en-GB" noProof="0" dirty="0" err="1" smtClean="0"/>
              <a:t>Fünfte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/>
          </a:p>
        </p:txBody>
      </p:sp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6888" y="111920"/>
            <a:ext cx="6588442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smtClean="0"/>
              <a:t>Titelmasterformat</a:t>
            </a:r>
            <a:endParaRPr lang="en-GB" noProof="0"/>
          </a:p>
        </p:txBody>
      </p:sp>
      <p:cxnSp>
        <p:nvCxnSpPr>
          <p:cNvPr id="5" name="Gerade Verbindung 4"/>
          <p:cNvCxnSpPr/>
          <p:nvPr userDrawn="1"/>
        </p:nvCxnSpPr>
        <p:spPr>
          <a:xfrm>
            <a:off x="-6889" y="4820977"/>
            <a:ext cx="551499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5"/>
          <p:cNvSpPr txBox="1"/>
          <p:nvPr userDrawn="1"/>
        </p:nvSpPr>
        <p:spPr>
          <a:xfrm>
            <a:off x="3635896" y="4684917"/>
            <a:ext cx="428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0" kern="1200" spc="50" baseline="0" noProof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TAKING </a:t>
            </a:r>
            <a:r>
              <a:rPr lang="en-GB" sz="1000" b="1" kern="1200" spc="50" baseline="0" noProof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COOPERATION</a:t>
            </a:r>
            <a:r>
              <a:rPr lang="en-GB" sz="1000" b="0" kern="1200" spc="50" baseline="0" noProof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FORWARD</a:t>
            </a:r>
            <a:endParaRPr lang="en-GB" sz="1000" b="0" kern="1200" spc="50" baseline="0" noProof="0" dirty="0">
              <a:solidFill>
                <a:schemeClr val="accent1"/>
              </a:solidFill>
              <a:latin typeface="Trebuchet MS" pitchFamily="34" charset="0"/>
              <a:cs typeface="Lato Light"/>
            </a:endParaRPr>
          </a:p>
        </p:txBody>
      </p:sp>
      <p:pic>
        <p:nvPicPr>
          <p:cNvPr id="7" name="Picture 3" descr="\\ISTORAGE\-Print\MA27\Report_DOC\gfx.png"/>
          <p:cNvPicPr>
            <a:picLocks noChangeArrowheads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277" y="4198081"/>
            <a:ext cx="860451" cy="89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45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49" r:id="rId2"/>
    <p:sldLayoutId id="2147483859" r:id="rId3"/>
    <p:sldLayoutId id="2147483850" r:id="rId4"/>
    <p:sldLayoutId id="2147483861" r:id="rId5"/>
    <p:sldLayoutId id="2147483863" r:id="rId6"/>
    <p:sldLayoutId id="2147483847" r:id="rId7"/>
    <p:sldLayoutId id="2147483855" r:id="rId8"/>
    <p:sldLayoutId id="2147483854" r:id="rId9"/>
    <p:sldLayoutId id="2147483851" r:id="rId10"/>
    <p:sldLayoutId id="2147483852" r:id="rId11"/>
    <p:sldLayoutId id="2147483853" r:id="rId12"/>
    <p:sldLayoutId id="2147483864" r:id="rId13"/>
    <p:sldLayoutId id="2147483865" r:id="rId14"/>
    <p:sldLayoutId id="2147483866" r:id="rId15"/>
    <p:sldLayoutId id="2147483856" r:id="rId16"/>
    <p:sldLayoutId id="2147483860" r:id="rId17"/>
    <p:sldLayoutId id="2147483857" r:id="rId18"/>
    <p:sldLayoutId id="2147483858" r:id="rId19"/>
    <p:sldLayoutId id="2147483800" r:id="rId20"/>
    <p:sldLayoutId id="2147483862" r:id="rId21"/>
    <p:sldLayoutId id="2147483867" r:id="rId22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216000" algn="l" defTabSz="913878" rtl="0" eaLnBrk="1" latinLnBrk="0" hangingPunct="1">
        <a:spcBef>
          <a:spcPct val="0"/>
        </a:spcBef>
        <a:buNone/>
        <a:defRPr sz="2800" b="1" kern="1200" cap="all" normalizeH="0" baseline="0">
          <a:solidFill>
            <a:schemeClr val="accent3">
              <a:lumMod val="7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705" indent="-342705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 2" pitchFamily="18" charset="2"/>
        <a:buChar char=""/>
        <a:defRPr sz="2400" kern="1200">
          <a:solidFill>
            <a:schemeClr val="accent1"/>
          </a:solidFill>
          <a:latin typeface="Trebuchet MS" pitchFamily="34" charset="0"/>
          <a:ea typeface="+mn-ea"/>
          <a:cs typeface="+mn-cs"/>
        </a:defRPr>
      </a:lvl1pPr>
      <a:lvl2pPr marL="742527" indent="-285588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"/>
        <a:defRPr sz="20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2pPr>
      <a:lvl3pPr marL="1142349" indent="-228470" algn="l" defTabSz="913878" rtl="0" eaLnBrk="1" latinLnBrk="0" hangingPunct="1">
        <a:spcBef>
          <a:spcPct val="20000"/>
        </a:spcBef>
        <a:buClr>
          <a:schemeClr val="accent1"/>
        </a:buClr>
        <a:buSzPct val="100000"/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3pPr>
      <a:lvl4pPr marL="1599288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4pPr>
      <a:lvl5pPr marL="2056227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5pPr>
      <a:lvl6pPr marL="251316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9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6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5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://www.interreg-central.eu/cooperationiscentral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Interreg_CZ" TargetMode="External"/><Relationship Id="rId3" Type="http://schemas.openxmlformats.org/officeDocument/2006/relationships/image" Target="../media/image14.emf"/><Relationship Id="rId7" Type="http://schemas.openxmlformats.org/officeDocument/2006/relationships/hyperlink" Target="http://www.dotaceeu.cz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nadnarodni@mmr.cz" TargetMode="External"/><Relationship Id="rId5" Type="http://schemas.openxmlformats.org/officeDocument/2006/relationships/image" Target="../media/image16.emf"/><Relationship Id="rId4" Type="http://schemas.openxmlformats.org/officeDocument/2006/relationships/image" Target="../media/image15.emf"/><Relationship Id="rId9" Type="http://schemas.openxmlformats.org/officeDocument/2006/relationships/hyperlink" Target="http://www.interreg-central.e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1104926" y="4047650"/>
            <a:ext cx="7754912" cy="5346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AT" sz="1800" dirty="0" smtClean="0"/>
              <a:t>Call 4 </a:t>
            </a:r>
            <a:r>
              <a:rPr lang="cs-CZ" sz="1800" dirty="0" smtClean="0"/>
              <a:t>i</a:t>
            </a:r>
            <a:r>
              <a:rPr lang="de-AT" sz="1800" dirty="0" smtClean="0"/>
              <a:t>n </a:t>
            </a:r>
            <a:r>
              <a:rPr lang="cs-CZ" sz="1800" dirty="0"/>
              <a:t>a</a:t>
            </a:r>
            <a:r>
              <a:rPr lang="de-AT" sz="1800" dirty="0" smtClean="0"/>
              <a:t> </a:t>
            </a:r>
            <a:r>
              <a:rPr lang="cs-CZ" sz="1800" dirty="0" err="1"/>
              <a:t>n</a:t>
            </a:r>
            <a:r>
              <a:rPr lang="de-AT" sz="1800" dirty="0" err="1" smtClean="0"/>
              <a:t>utsh</a:t>
            </a:r>
            <a:r>
              <a:rPr lang="cs-CZ" sz="1800" dirty="0" smtClean="0"/>
              <a:t>e</a:t>
            </a:r>
            <a:r>
              <a:rPr lang="de-AT" sz="1800" dirty="0" err="1" smtClean="0"/>
              <a:t>ll</a:t>
            </a:r>
            <a:endParaRPr lang="de-AT" sz="18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altLang="de-DE" dirty="0">
                <a:solidFill>
                  <a:srgbClr val="000000"/>
                </a:solidFill>
                <a:cs typeface="Arial" charset="0"/>
              </a:rPr>
              <a:t>Interreg CENTRAL </a:t>
            </a:r>
            <a:r>
              <a:rPr lang="en-GB" altLang="de-DE" dirty="0" smtClean="0">
                <a:solidFill>
                  <a:srgbClr val="000000"/>
                </a:solidFill>
                <a:cs typeface="Arial" charset="0"/>
              </a:rPr>
              <a:t>EUROPE</a:t>
            </a:r>
            <a:r>
              <a:rPr lang="cs-CZ" altLang="de-DE" dirty="0" smtClean="0">
                <a:solidFill>
                  <a:srgbClr val="000000"/>
                </a:solidFill>
                <a:cs typeface="Arial" charset="0"/>
              </a:rPr>
              <a:t>, Ministry </a:t>
            </a:r>
            <a:r>
              <a:rPr lang="cs-CZ" altLang="de-DE" dirty="0" err="1" smtClean="0">
                <a:solidFill>
                  <a:srgbClr val="000000"/>
                </a:solidFill>
                <a:cs typeface="Arial" charset="0"/>
              </a:rPr>
              <a:t>of</a:t>
            </a:r>
            <a:r>
              <a:rPr lang="cs-CZ" altLang="de-DE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cs-CZ" altLang="de-DE" dirty="0" err="1">
                <a:solidFill>
                  <a:srgbClr val="000000"/>
                </a:solidFill>
                <a:cs typeface="Arial" charset="0"/>
              </a:rPr>
              <a:t>R</a:t>
            </a:r>
            <a:r>
              <a:rPr lang="cs-CZ" altLang="de-DE" dirty="0" err="1" smtClean="0">
                <a:solidFill>
                  <a:srgbClr val="000000"/>
                </a:solidFill>
                <a:cs typeface="Arial" charset="0"/>
              </a:rPr>
              <a:t>egional</a:t>
            </a:r>
            <a:r>
              <a:rPr lang="cs-CZ" altLang="de-DE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cs-CZ" altLang="de-DE" dirty="0" err="1" smtClean="0">
                <a:solidFill>
                  <a:srgbClr val="000000"/>
                </a:solidFill>
                <a:cs typeface="Arial" charset="0"/>
              </a:rPr>
              <a:t>Development</a:t>
            </a:r>
            <a:r>
              <a:rPr lang="cs-CZ" altLang="de-DE" dirty="0" smtClean="0">
                <a:solidFill>
                  <a:srgbClr val="000000"/>
                </a:solidFill>
                <a:cs typeface="Arial" charset="0"/>
              </a:rPr>
              <a:t> (CZ), Stella </a:t>
            </a:r>
            <a:r>
              <a:rPr lang="cs-CZ" altLang="de-DE" dirty="0" err="1" smtClean="0">
                <a:solidFill>
                  <a:srgbClr val="000000"/>
                </a:solidFill>
                <a:cs typeface="Arial" charset="0"/>
              </a:rPr>
              <a:t>Horvathova</a:t>
            </a:r>
            <a:endParaRPr lang="en-GB" altLang="de-DE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104926" y="3513016"/>
            <a:ext cx="7754912" cy="429935"/>
          </a:xfrm>
        </p:spPr>
        <p:txBody>
          <a:bodyPr/>
          <a:lstStyle/>
          <a:p>
            <a:r>
              <a:rPr lang="cs-CZ" sz="1400" baseline="0" dirty="0" err="1" smtClean="0">
                <a:solidFill>
                  <a:srgbClr val="000000"/>
                </a:solidFill>
                <a:cs typeface="Arial" charset="0"/>
              </a:rPr>
              <a:t>Febr</a:t>
            </a:r>
            <a:r>
              <a:rPr lang="de-DE" sz="1400" baseline="0" dirty="0" err="1" smtClean="0">
                <a:solidFill>
                  <a:srgbClr val="000000"/>
                </a:solidFill>
                <a:cs typeface="Arial" charset="0"/>
              </a:rPr>
              <a:t>uary</a:t>
            </a:r>
            <a:r>
              <a:rPr lang="de-DE" sz="1400" baseline="0" dirty="0" smtClean="0">
                <a:solidFill>
                  <a:srgbClr val="000000"/>
                </a:solidFill>
                <a:cs typeface="Arial" charset="0"/>
              </a:rPr>
              <a:t> 2019</a:t>
            </a:r>
            <a:endParaRPr lang="de-AT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68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841" y="0"/>
            <a:ext cx="1868317" cy="51435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099985"/>
            <a:ext cx="9144000" cy="1094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288928" y="318624"/>
            <a:ext cx="8562975" cy="563043"/>
          </a:xfrm>
        </p:spPr>
        <p:txBody>
          <a:bodyPr/>
          <a:lstStyle/>
          <a:p>
            <a:r>
              <a:rPr lang="cs-CZ" dirty="0" err="1" smtClean="0"/>
              <a:t>Projects</a:t>
            </a:r>
            <a:r>
              <a:rPr lang="cs-CZ" dirty="0" smtClean="0"/>
              <a:t> </a:t>
            </a:r>
            <a:r>
              <a:rPr lang="cs-CZ" dirty="0" err="1" smtClean="0"/>
              <a:t>info</a:t>
            </a:r>
            <a:endParaRPr lang="en-GB" dirty="0"/>
          </a:p>
        </p:txBody>
      </p:sp>
      <p:sp>
        <p:nvSpPr>
          <p:cNvPr id="7" name="Textplatzhalter 6"/>
          <p:cNvSpPr txBox="1">
            <a:spLocks/>
          </p:cNvSpPr>
          <p:nvPr/>
        </p:nvSpPr>
        <p:spPr>
          <a:xfrm>
            <a:off x="300728" y="881667"/>
            <a:ext cx="5463716" cy="29361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STORIES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  <a:hlinkClick r:id="rId4"/>
              </a:rPr>
              <a:t>www.interreg-central.eu/cooperationiscentral</a:t>
            </a:r>
            <a:endParaRPr lang="cs-CZ" sz="18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PROJECTS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err="1" smtClean="0">
                <a:solidFill>
                  <a:srgbClr val="000000"/>
                </a:solidFill>
              </a:rPr>
              <a:t>Events</a:t>
            </a:r>
            <a:r>
              <a:rPr lang="cs-CZ" sz="1800" dirty="0" smtClean="0">
                <a:solidFill>
                  <a:srgbClr val="000000"/>
                </a:solidFill>
              </a:rPr>
              <a:t>, </a:t>
            </a:r>
            <a:r>
              <a:rPr lang="cs-CZ" sz="1800" dirty="0" err="1" smtClean="0">
                <a:solidFill>
                  <a:srgbClr val="000000"/>
                </a:solidFill>
              </a:rPr>
              <a:t>News</a:t>
            </a:r>
            <a:r>
              <a:rPr lang="cs-CZ" sz="1800" dirty="0" smtClean="0">
                <a:solidFill>
                  <a:srgbClr val="000000"/>
                </a:solidFill>
              </a:rPr>
              <a:t>, </a:t>
            </a:r>
          </a:p>
          <a:p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    pilot </a:t>
            </a:r>
            <a:r>
              <a:rPr lang="cs-CZ" sz="1800" dirty="0" err="1" smtClean="0">
                <a:solidFill>
                  <a:srgbClr val="000000"/>
                </a:solidFill>
              </a:rPr>
              <a:t>activities</a:t>
            </a:r>
            <a:r>
              <a:rPr lang="cs-CZ" sz="1800" dirty="0" smtClean="0">
                <a:solidFill>
                  <a:srgbClr val="000000"/>
                </a:solidFill>
              </a:rPr>
              <a:t>, </a:t>
            </a:r>
            <a:r>
              <a:rPr lang="cs-CZ" sz="1800" dirty="0" err="1" smtClean="0">
                <a:solidFill>
                  <a:srgbClr val="000000"/>
                </a:solidFill>
              </a:rPr>
              <a:t>studies</a:t>
            </a:r>
            <a:r>
              <a:rPr lang="cs-CZ" sz="1800" dirty="0" smtClean="0">
                <a:solidFill>
                  <a:srgbClr val="000000"/>
                </a:solidFill>
              </a:rPr>
              <a:t>, </a:t>
            </a:r>
          </a:p>
          <a:p>
            <a:r>
              <a:rPr lang="cs-CZ" sz="1800" dirty="0" smtClean="0">
                <a:solidFill>
                  <a:srgbClr val="000000"/>
                </a:solidFill>
              </a:rPr>
              <a:t>     </a:t>
            </a:r>
            <a:r>
              <a:rPr lang="cs-CZ" sz="1800" dirty="0" err="1" smtClean="0">
                <a:solidFill>
                  <a:srgbClr val="000000"/>
                </a:solidFill>
              </a:rPr>
              <a:t>partners</a:t>
            </a:r>
            <a:r>
              <a:rPr lang="cs-CZ" sz="1800" dirty="0" smtClean="0">
                <a:solidFill>
                  <a:srgbClr val="000000"/>
                </a:solidFill>
              </a:rPr>
              <a:t>, </a:t>
            </a:r>
            <a:r>
              <a:rPr lang="cs-CZ" sz="1800" dirty="0" err="1" smtClean="0">
                <a:solidFill>
                  <a:srgbClr val="000000"/>
                </a:solidFill>
              </a:rPr>
              <a:t>contacts</a:t>
            </a:r>
            <a:r>
              <a:rPr lang="cs-CZ" sz="1800" dirty="0" smtClean="0">
                <a:solidFill>
                  <a:srgbClr val="000000"/>
                </a:solidFill>
              </a:rPr>
              <a:t>,…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045" y="-1"/>
            <a:ext cx="2675257" cy="51435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6344" y="116211"/>
            <a:ext cx="1525559" cy="76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95943" y="111919"/>
            <a:ext cx="8638774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CZ </a:t>
            </a:r>
            <a:r>
              <a:rPr lang="cs-CZ" dirty="0" err="1" smtClean="0">
                <a:solidFill>
                  <a:srgbClr val="000000"/>
                </a:solidFill>
              </a:rPr>
              <a:t>National</a:t>
            </a:r>
            <a:r>
              <a:rPr lang="cs-CZ" dirty="0" smtClean="0">
                <a:solidFill>
                  <a:srgbClr val="000000"/>
                </a:solidFill>
              </a:rPr>
              <a:t> CONTACT point</a:t>
            </a:r>
            <a:endParaRPr lang="de-AT" cap="none" dirty="0">
              <a:solidFill>
                <a:srgbClr val="000000"/>
              </a:solidFill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740896" y="845161"/>
            <a:ext cx="276166" cy="1073834"/>
            <a:chOff x="1608138" y="2776538"/>
            <a:chExt cx="255587" cy="897917"/>
          </a:xfrm>
        </p:grpSpPr>
        <p:sp>
          <p:nvSpPr>
            <p:cNvPr id="9" name="Freeform 27"/>
            <p:cNvSpPr>
              <a:spLocks noEditPoints="1"/>
            </p:cNvSpPr>
            <p:nvPr/>
          </p:nvSpPr>
          <p:spPr bwMode="auto">
            <a:xfrm>
              <a:off x="1660525" y="3560850"/>
              <a:ext cx="173148" cy="113605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2147483647 h 137"/>
                <a:gd name="T4" fmla="*/ 0 w 229"/>
                <a:gd name="T5" fmla="*/ 2147483647 h 137"/>
                <a:gd name="T6" fmla="*/ 0 w 229"/>
                <a:gd name="T7" fmla="*/ 2147483647 h 137"/>
                <a:gd name="T8" fmla="*/ 2147483647 w 229"/>
                <a:gd name="T9" fmla="*/ 2147483647 h 137"/>
                <a:gd name="T10" fmla="*/ 2147483647 w 229"/>
                <a:gd name="T11" fmla="*/ 2147483647 h 137"/>
                <a:gd name="T12" fmla="*/ 2147483647 w 229"/>
                <a:gd name="T13" fmla="*/ 2147483647 h 137"/>
                <a:gd name="T14" fmla="*/ 2147483647 w 229"/>
                <a:gd name="T15" fmla="*/ 0 h 137"/>
                <a:gd name="T16" fmla="*/ 0 w 229"/>
                <a:gd name="T17" fmla="*/ 0 h 137"/>
                <a:gd name="T18" fmla="*/ 2147483647 w 229"/>
                <a:gd name="T19" fmla="*/ 2147483647 h 137"/>
                <a:gd name="T20" fmla="*/ 2147483647 w 229"/>
                <a:gd name="T21" fmla="*/ 2147483647 h 137"/>
                <a:gd name="T22" fmla="*/ 2147483647 w 229"/>
                <a:gd name="T23" fmla="*/ 2147483647 h 137"/>
                <a:gd name="T24" fmla="*/ 2147483647 w 229"/>
                <a:gd name="T25" fmla="*/ 2147483647 h 137"/>
                <a:gd name="T26" fmla="*/ 2147483647 w 229"/>
                <a:gd name="T27" fmla="*/ 2147483647 h 137"/>
                <a:gd name="T28" fmla="*/ 2147483647 w 229"/>
                <a:gd name="T29" fmla="*/ 2147483647 h 137"/>
                <a:gd name="T30" fmla="*/ 2147483647 w 229"/>
                <a:gd name="T31" fmla="*/ 2147483647 h 137"/>
                <a:gd name="T32" fmla="*/ 2147483647 w 229"/>
                <a:gd name="T33" fmla="*/ 2147483647 h 137"/>
                <a:gd name="T34" fmla="*/ 2147483647 w 229"/>
                <a:gd name="T35" fmla="*/ 2147483647 h 137"/>
                <a:gd name="T36" fmla="*/ 2147483647 w 229"/>
                <a:gd name="T37" fmla="*/ 2147483647 h 137"/>
                <a:gd name="T38" fmla="*/ 2147483647 w 229"/>
                <a:gd name="T39" fmla="*/ 2147483647 h 137"/>
                <a:gd name="T40" fmla="*/ 2147483647 w 229"/>
                <a:gd name="T41" fmla="*/ 2147483647 h 137"/>
                <a:gd name="T42" fmla="*/ 2147483647 w 229"/>
                <a:gd name="T43" fmla="*/ 2147483647 h 137"/>
                <a:gd name="T44" fmla="*/ 2147483647 w 229"/>
                <a:gd name="T45" fmla="*/ 2147483647 h 137"/>
                <a:gd name="T46" fmla="*/ 2147483647 w 229"/>
                <a:gd name="T47" fmla="*/ 2147483647 h 137"/>
                <a:gd name="T48" fmla="*/ 2147483647 w 229"/>
                <a:gd name="T49" fmla="*/ 2147483647 h 137"/>
                <a:gd name="T50" fmla="*/ 2147483647 w 229"/>
                <a:gd name="T51" fmla="*/ 2147483647 h 137"/>
                <a:gd name="T52" fmla="*/ 2147483647 w 229"/>
                <a:gd name="T53" fmla="*/ 2147483647 h 137"/>
                <a:gd name="T54" fmla="*/ 2147483647 w 229"/>
                <a:gd name="T55" fmla="*/ 2147483647 h 137"/>
                <a:gd name="T56" fmla="*/ 2147483647 w 229"/>
                <a:gd name="T57" fmla="*/ 2147483647 h 137"/>
                <a:gd name="T58" fmla="*/ 2147483647 w 229"/>
                <a:gd name="T59" fmla="*/ 2147483647 h 137"/>
                <a:gd name="T60" fmla="*/ 2147483647 w 229"/>
                <a:gd name="T61" fmla="*/ 2147483647 h 13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11" name="Freeform 130"/>
            <p:cNvSpPr>
              <a:spLocks noEditPoints="1"/>
            </p:cNvSpPr>
            <p:nvPr/>
          </p:nvSpPr>
          <p:spPr bwMode="auto">
            <a:xfrm>
              <a:off x="1608138" y="2776538"/>
              <a:ext cx="255587" cy="260350"/>
            </a:xfrm>
            <a:custGeom>
              <a:avLst/>
              <a:gdLst>
                <a:gd name="T0" fmla="*/ 0 w 67"/>
                <a:gd name="T1" fmla="*/ 2147483647 h 67"/>
                <a:gd name="T2" fmla="*/ 2147483647 w 67"/>
                <a:gd name="T3" fmla="*/ 2147483647 h 67"/>
                <a:gd name="T4" fmla="*/ 2147483647 w 67"/>
                <a:gd name="T5" fmla="*/ 2147483647 h 67"/>
                <a:gd name="T6" fmla="*/ 2147483647 w 67"/>
                <a:gd name="T7" fmla="*/ 2147483647 h 67"/>
                <a:gd name="T8" fmla="*/ 2147483647 w 67"/>
                <a:gd name="T9" fmla="*/ 2147483647 h 67"/>
                <a:gd name="T10" fmla="*/ 2147483647 w 67"/>
                <a:gd name="T11" fmla="*/ 2147483647 h 67"/>
                <a:gd name="T12" fmla="*/ 2147483647 w 67"/>
                <a:gd name="T13" fmla="*/ 2147483647 h 67"/>
                <a:gd name="T14" fmla="*/ 2147483647 w 67"/>
                <a:gd name="T15" fmla="*/ 2147483647 h 67"/>
                <a:gd name="T16" fmla="*/ 2147483647 w 67"/>
                <a:gd name="T17" fmla="*/ 2147483647 h 67"/>
                <a:gd name="T18" fmla="*/ 2147483647 w 67"/>
                <a:gd name="T19" fmla="*/ 2147483647 h 67"/>
                <a:gd name="T20" fmla="*/ 2147483647 w 67"/>
                <a:gd name="T21" fmla="*/ 2147483647 h 67"/>
                <a:gd name="T22" fmla="*/ 2147483647 w 67"/>
                <a:gd name="T23" fmla="*/ 2147483647 h 67"/>
                <a:gd name="T24" fmla="*/ 2147483647 w 67"/>
                <a:gd name="T25" fmla="*/ 2147483647 h 67"/>
                <a:gd name="T26" fmla="*/ 2147483647 w 67"/>
                <a:gd name="T27" fmla="*/ 2147483647 h 67"/>
                <a:gd name="T28" fmla="*/ 2147483647 w 67"/>
                <a:gd name="T29" fmla="*/ 2147483647 h 67"/>
                <a:gd name="T30" fmla="*/ 2147483647 w 67"/>
                <a:gd name="T31" fmla="*/ 2147483647 h 67"/>
                <a:gd name="T32" fmla="*/ 2147483647 w 67"/>
                <a:gd name="T33" fmla="*/ 2147483647 h 67"/>
                <a:gd name="T34" fmla="*/ 2147483647 w 67"/>
                <a:gd name="T35" fmla="*/ 2147483647 h 67"/>
                <a:gd name="T36" fmla="*/ 2147483647 w 67"/>
                <a:gd name="T37" fmla="*/ 2147483647 h 67"/>
                <a:gd name="T38" fmla="*/ 2147483647 w 67"/>
                <a:gd name="T39" fmla="*/ 2147483647 h 67"/>
                <a:gd name="T40" fmla="*/ 2147483647 w 67"/>
                <a:gd name="T41" fmla="*/ 2147483647 h 67"/>
                <a:gd name="T42" fmla="*/ 2147483647 w 67"/>
                <a:gd name="T43" fmla="*/ 2147483647 h 67"/>
                <a:gd name="T44" fmla="*/ 2147483647 w 67"/>
                <a:gd name="T45" fmla="*/ 2147483647 h 67"/>
                <a:gd name="T46" fmla="*/ 2147483647 w 67"/>
                <a:gd name="T47" fmla="*/ 2147483647 h 67"/>
                <a:gd name="T48" fmla="*/ 2147483647 w 67"/>
                <a:gd name="T49" fmla="*/ 2147483647 h 67"/>
                <a:gd name="T50" fmla="*/ 2147483647 w 67"/>
                <a:gd name="T51" fmla="*/ 2147483647 h 67"/>
                <a:gd name="T52" fmla="*/ 2147483647 w 67"/>
                <a:gd name="T53" fmla="*/ 2147483647 h 67"/>
                <a:gd name="T54" fmla="*/ 2147483647 w 67"/>
                <a:gd name="T55" fmla="*/ 2147483647 h 67"/>
                <a:gd name="T56" fmla="*/ 2147483647 w 67"/>
                <a:gd name="T57" fmla="*/ 2147483647 h 67"/>
                <a:gd name="T58" fmla="*/ 2147483647 w 67"/>
                <a:gd name="T59" fmla="*/ 2147483647 h 67"/>
                <a:gd name="T60" fmla="*/ 2147483647 w 67"/>
                <a:gd name="T61" fmla="*/ 2147483647 h 67"/>
                <a:gd name="T62" fmla="*/ 2147483647 w 67"/>
                <a:gd name="T63" fmla="*/ 2147483647 h 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12" name="Freeform 76"/>
            <p:cNvSpPr>
              <a:spLocks noChangeArrowheads="1"/>
            </p:cNvSpPr>
            <p:nvPr/>
          </p:nvSpPr>
          <p:spPr bwMode="auto">
            <a:xfrm>
              <a:off x="1660525" y="3174902"/>
              <a:ext cx="150812" cy="265113"/>
            </a:xfrm>
            <a:custGeom>
              <a:avLst/>
              <a:gdLst>
                <a:gd name="T0" fmla="*/ 2147483647 w 283"/>
                <a:gd name="T1" fmla="*/ 0 h 489"/>
                <a:gd name="T2" fmla="*/ 2147483647 w 283"/>
                <a:gd name="T3" fmla="*/ 0 h 489"/>
                <a:gd name="T4" fmla="*/ 2147483647 w 283"/>
                <a:gd name="T5" fmla="*/ 0 h 489"/>
                <a:gd name="T6" fmla="*/ 0 w 283"/>
                <a:gd name="T7" fmla="*/ 2147483647 h 489"/>
                <a:gd name="T8" fmla="*/ 0 w 283"/>
                <a:gd name="T9" fmla="*/ 2147483647 h 489"/>
                <a:gd name="T10" fmla="*/ 2147483647 w 283"/>
                <a:gd name="T11" fmla="*/ 2147483647 h 489"/>
                <a:gd name="T12" fmla="*/ 2147483647 w 283"/>
                <a:gd name="T13" fmla="*/ 2147483647 h 489"/>
                <a:gd name="T14" fmla="*/ 2147483647 w 283"/>
                <a:gd name="T15" fmla="*/ 2147483647 h 489"/>
                <a:gd name="T16" fmla="*/ 2147483647 w 283"/>
                <a:gd name="T17" fmla="*/ 2147483647 h 489"/>
                <a:gd name="T18" fmla="*/ 2147483647 w 283"/>
                <a:gd name="T19" fmla="*/ 0 h 489"/>
                <a:gd name="T20" fmla="*/ 2147483647 w 283"/>
                <a:gd name="T21" fmla="*/ 2147483647 h 489"/>
                <a:gd name="T22" fmla="*/ 2147483647 w 283"/>
                <a:gd name="T23" fmla="*/ 2147483647 h 489"/>
                <a:gd name="T24" fmla="*/ 2147483647 w 283"/>
                <a:gd name="T25" fmla="*/ 2147483647 h 489"/>
                <a:gd name="T26" fmla="*/ 2147483647 w 283"/>
                <a:gd name="T27" fmla="*/ 2147483647 h 489"/>
                <a:gd name="T28" fmla="*/ 2147483647 w 283"/>
                <a:gd name="T29" fmla="*/ 2147483647 h 489"/>
                <a:gd name="T30" fmla="*/ 2147483647 w 283"/>
                <a:gd name="T31" fmla="*/ 2147483647 h 489"/>
                <a:gd name="T32" fmla="*/ 2147483647 w 283"/>
                <a:gd name="T33" fmla="*/ 2147483647 h 489"/>
                <a:gd name="T34" fmla="*/ 2147483647 w 283"/>
                <a:gd name="T35" fmla="*/ 2147483647 h 489"/>
                <a:gd name="T36" fmla="*/ 2147483647 w 283"/>
                <a:gd name="T37" fmla="*/ 2147483647 h 489"/>
                <a:gd name="T38" fmla="*/ 2147483647 w 283"/>
                <a:gd name="T39" fmla="*/ 2147483647 h 489"/>
                <a:gd name="T40" fmla="*/ 2147483647 w 283"/>
                <a:gd name="T41" fmla="*/ 2147483647 h 489"/>
                <a:gd name="T42" fmla="*/ 2147483647 w 283"/>
                <a:gd name="T43" fmla="*/ 2147483647 h 4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83" h="489">
                  <a:moveTo>
                    <a:pt x="238" y="0"/>
                  </a:moveTo>
                  <a:lnTo>
                    <a:pt x="238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18"/>
                    <a:pt x="0" y="4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460"/>
                    <a:pt x="17" y="488"/>
                    <a:pt x="44" y="488"/>
                  </a:cubicBezTo>
                  <a:cubicBezTo>
                    <a:pt x="238" y="488"/>
                    <a:pt x="238" y="488"/>
                    <a:pt x="238" y="488"/>
                  </a:cubicBezTo>
                  <a:cubicBezTo>
                    <a:pt x="265" y="488"/>
                    <a:pt x="282" y="460"/>
                    <a:pt x="282" y="43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2" y="18"/>
                    <a:pt x="265" y="0"/>
                    <a:pt x="238" y="0"/>
                  </a:cubicBezTo>
                  <a:close/>
                  <a:moveTo>
                    <a:pt x="141" y="460"/>
                  </a:moveTo>
                  <a:lnTo>
                    <a:pt x="141" y="460"/>
                  </a:lnTo>
                  <a:cubicBezTo>
                    <a:pt x="123" y="460"/>
                    <a:pt x="106" y="451"/>
                    <a:pt x="106" y="443"/>
                  </a:cubicBezTo>
                  <a:cubicBezTo>
                    <a:pt x="106" y="425"/>
                    <a:pt x="123" y="416"/>
                    <a:pt x="141" y="416"/>
                  </a:cubicBezTo>
                  <a:cubicBezTo>
                    <a:pt x="159" y="416"/>
                    <a:pt x="176" y="425"/>
                    <a:pt x="176" y="443"/>
                  </a:cubicBezTo>
                  <a:cubicBezTo>
                    <a:pt x="176" y="451"/>
                    <a:pt x="159" y="460"/>
                    <a:pt x="141" y="460"/>
                  </a:cubicBezTo>
                  <a:close/>
                  <a:moveTo>
                    <a:pt x="247" y="390"/>
                  </a:moveTo>
                  <a:lnTo>
                    <a:pt x="247" y="390"/>
                  </a:lnTo>
                  <a:cubicBezTo>
                    <a:pt x="35" y="390"/>
                    <a:pt x="35" y="390"/>
                    <a:pt x="35" y="390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247" y="62"/>
                    <a:pt x="247" y="62"/>
                    <a:pt x="247" y="62"/>
                  </a:cubicBezTo>
                  <a:lnTo>
                    <a:pt x="247" y="3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8405" tIns="19202" rIns="38405" bIns="19202" anchor="ctr"/>
            <a:lstStyle/>
            <a:p>
              <a:endParaRPr lang="cs-CZ"/>
            </a:p>
          </p:txBody>
        </p:sp>
      </p:grpSp>
      <p:pic>
        <p:nvPicPr>
          <p:cNvPr id="17" name="Picture 13" descr="\\ISTORAGE\-Print\MA27\Powerpoint\rep\twitter.e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56" y="2630171"/>
            <a:ext cx="202500" cy="160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2" descr="\\ISTORAGE\-Print\MA27\Powerpoint\rep\linkedin.em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1" y="3932252"/>
            <a:ext cx="202500" cy="1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6" descr="Y:\MA27\Powerpoint\rep\youtube-logo_Petrol.e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1" y="4439690"/>
            <a:ext cx="22542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4"/>
          <p:cNvSpPr txBox="1">
            <a:spLocks noChangeArrowheads="1"/>
          </p:cNvSpPr>
          <p:nvPr/>
        </p:nvSpPr>
        <p:spPr bwMode="auto">
          <a:xfrm>
            <a:off x="1382486" y="662109"/>
            <a:ext cx="7587343" cy="373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Ministry </a:t>
            </a:r>
            <a:r>
              <a:rPr lang="cs-CZ" altLang="de-DE" sz="1800" dirty="0" err="1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of</a:t>
            </a:r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8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R</a:t>
            </a:r>
            <a:r>
              <a:rPr lang="cs-CZ" altLang="de-DE" sz="1800" dirty="0" err="1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egional</a:t>
            </a:r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8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D</a:t>
            </a:r>
            <a:r>
              <a:rPr lang="cs-CZ" altLang="de-DE" sz="1800" dirty="0" err="1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evelopment</a:t>
            </a:r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, ETC department</a:t>
            </a:r>
          </a:p>
          <a:p>
            <a:pPr eaLnBrk="1" hangingPunct="1"/>
            <a:r>
              <a:rPr lang="cs-CZ" altLang="de-DE" sz="1800" dirty="0" err="1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office</a:t>
            </a:r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: 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Letenská 3, </a:t>
            </a:r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Praha</a:t>
            </a:r>
          </a:p>
          <a:p>
            <a:pPr eaLnBrk="1" hangingPunct="1"/>
            <a:endParaRPr lang="de-DE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AT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224 862 213, </a:t>
            </a:r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</a:t>
            </a:r>
            <a:r>
              <a:rPr lang="cs-CZ" altLang="cs-CZ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260</a:t>
            </a:r>
          </a:p>
          <a:p>
            <a:r>
              <a:rPr lang="cs-CZ" altLang="de-DE" sz="1800" dirty="0" err="1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6"/>
              </a:rPr>
              <a:t>nadnarodni</a:t>
            </a:r>
            <a:r>
              <a:rPr lang="de-DE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6"/>
              </a:rPr>
              <a:t>@</a:t>
            </a:r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6"/>
              </a:rPr>
              <a:t>mmr.cz</a:t>
            </a:r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800" dirty="0" smtClean="0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www.</a:t>
            </a:r>
            <a:r>
              <a:rPr lang="cs-CZ" altLang="de-DE" sz="1800" dirty="0" err="1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dotaceEU</a:t>
            </a:r>
            <a:r>
              <a:rPr lang="de-DE" altLang="de-DE" sz="1800" dirty="0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.</a:t>
            </a:r>
            <a:r>
              <a:rPr lang="cs-CZ" altLang="de-DE" sz="1800" dirty="0" err="1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cz</a:t>
            </a:r>
            <a:r>
              <a:rPr lang="cs-CZ" altLang="de-DE" sz="1800" dirty="0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/</a:t>
            </a:r>
            <a:r>
              <a:rPr lang="cs-CZ" altLang="de-DE" sz="1800" dirty="0"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Programové období 2014-2020</a:t>
            </a:r>
            <a:r>
              <a:rPr lang="de-DE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/ </a:t>
            </a:r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Programy</a:t>
            </a:r>
          </a:p>
          <a:p>
            <a:endParaRPr lang="cs-CZ" sz="1800" dirty="0">
              <a:latin typeface="Trebuchet MS" pitchFamily="34" charset="0"/>
              <a:cs typeface="Raleway"/>
            </a:endParaRPr>
          </a:p>
          <a:p>
            <a:r>
              <a:rPr lang="cs-CZ" sz="1800" dirty="0" smtClean="0">
                <a:latin typeface="Trebuchet MS" pitchFamily="34" charset="0"/>
                <a:cs typeface="Raleway"/>
              </a:rPr>
              <a:t>twitter.com/</a:t>
            </a:r>
            <a:r>
              <a:rPr lang="cs-CZ" sz="1800" dirty="0" err="1" smtClean="0">
                <a:latin typeface="Trebuchet MS" pitchFamily="34" charset="0"/>
                <a:cs typeface="Raleway"/>
              </a:rPr>
              <a:t>Interreg_CZ</a:t>
            </a:r>
            <a:r>
              <a:rPr lang="cs-CZ" sz="1800" dirty="0" smtClean="0">
                <a:latin typeface="Trebuchet MS" pitchFamily="34" charset="0"/>
                <a:cs typeface="Raleway"/>
              </a:rPr>
              <a:t>      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8"/>
              </a:rPr>
              <a:t>@</a:t>
            </a:r>
            <a:r>
              <a:rPr lang="cs-CZ" altLang="cs-CZ" sz="18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8"/>
              </a:rPr>
              <a:t>Interreg_CZ</a:t>
            </a:r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cs-CZ" altLang="de-DE" sz="1800" dirty="0" smtClean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9"/>
              </a:rPr>
              <a:t>www.interreg-central.eu</a:t>
            </a:r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 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#</a:t>
            </a:r>
            <a:r>
              <a:rPr lang="cs-CZ" altLang="cs-CZ" sz="18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cooperationiscentral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  <a:p>
            <a:pPr eaLnBrk="1" hangingPunct="1"/>
            <a:endParaRPr lang="cs-CZ" altLang="de-DE" sz="1800" dirty="0" smtClean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cs-CZ" altLang="de-DE" sz="1800" dirty="0" smtClean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de-DE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21" name="TextBox 16"/>
          <p:cNvSpPr txBox="1">
            <a:spLocks noChangeArrowheads="1"/>
          </p:cNvSpPr>
          <p:nvPr/>
        </p:nvSpPr>
        <p:spPr bwMode="auto">
          <a:xfrm>
            <a:off x="1017062" y="3893485"/>
            <a:ext cx="71131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800" dirty="0" smtClean="0">
                <a:latin typeface="Trebuchet MS" pitchFamily="34" charset="0"/>
                <a:cs typeface="Raleway"/>
              </a:rPr>
              <a:t>      </a:t>
            </a:r>
            <a:r>
              <a:rPr lang="en-GB" sz="1800" dirty="0" smtClean="0">
                <a:latin typeface="Trebuchet MS" pitchFamily="34" charset="0"/>
                <a:cs typeface="Raleway"/>
              </a:rPr>
              <a:t>Linkedin.com/in/</a:t>
            </a:r>
            <a:r>
              <a:rPr lang="en-GB" sz="1800" dirty="0" err="1" smtClean="0">
                <a:latin typeface="Trebuchet MS" pitchFamily="34" charset="0"/>
                <a:cs typeface="Raleway"/>
              </a:rPr>
              <a:t>interregce</a:t>
            </a:r>
            <a:endParaRPr lang="cs-CZ" altLang="cs-CZ" sz="1800" dirty="0" smtClean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cs-CZ" sz="1800" dirty="0" smtClean="0">
                <a:latin typeface="Trebuchet MS" pitchFamily="34" charset="0"/>
                <a:cs typeface="Raleway"/>
              </a:rPr>
              <a:t>      </a:t>
            </a:r>
            <a:r>
              <a:rPr lang="en-GB" sz="1800" dirty="0" smtClean="0">
                <a:latin typeface="Trebuchet MS" pitchFamily="34" charset="0"/>
                <a:cs typeface="Raleway"/>
              </a:rPr>
              <a:t>youtube.com/</a:t>
            </a:r>
            <a:r>
              <a:rPr lang="en-GB" sz="1800" dirty="0" err="1" smtClean="0">
                <a:latin typeface="Trebuchet MS" pitchFamily="34" charset="0"/>
                <a:cs typeface="Raleway"/>
              </a:rPr>
              <a:t>interregcentraleurope</a:t>
            </a:r>
            <a:endParaRPr lang="cs-CZ" altLang="cs-CZ" sz="1800" dirty="0" smtClean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22" name="TextBox 16"/>
          <p:cNvSpPr txBox="1">
            <a:spLocks noChangeArrowheads="1"/>
          </p:cNvSpPr>
          <p:nvPr/>
        </p:nvSpPr>
        <p:spPr bwMode="auto">
          <a:xfrm>
            <a:off x="1376291" y="3686031"/>
            <a:ext cx="604302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facebook.com/</a:t>
            </a:r>
            <a:r>
              <a:rPr lang="cs-CZ" altLang="cs-CZ" sz="1600" dirty="0" err="1" smtClean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InterregCE</a:t>
            </a:r>
            <a:r>
              <a:rPr lang="cs-CZ" altLang="cs-CZ" sz="1600" dirty="0" smtClean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      </a:t>
            </a:r>
            <a:r>
              <a:rPr lang="en-GB" sz="1600" dirty="0" smtClean="0">
                <a:latin typeface="Trebuchet MS" pitchFamily="34" charset="0"/>
                <a:cs typeface="Raleway"/>
              </a:rPr>
              <a:t>twitter.com/</a:t>
            </a:r>
            <a:r>
              <a:rPr lang="en-GB" sz="1600" dirty="0" err="1" smtClean="0">
                <a:latin typeface="Trebuchet MS" pitchFamily="34" charset="0"/>
                <a:cs typeface="Raleway"/>
              </a:rPr>
              <a:t>InterregCE</a:t>
            </a:r>
            <a:endParaRPr lang="en-GB" sz="1600" dirty="0">
              <a:latin typeface="Trebuchet MS" pitchFamily="34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80024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049486"/>
            <a:ext cx="9144000" cy="1094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350253" y="2927763"/>
            <a:ext cx="8602113" cy="515822"/>
          </a:xfrm>
        </p:spPr>
        <p:txBody>
          <a:bodyPr/>
          <a:lstStyle/>
          <a:p>
            <a:r>
              <a:rPr lang="en-GB" dirty="0" smtClean="0"/>
              <a:t>Call objective</a:t>
            </a:r>
            <a:endParaRPr lang="en-GB" dirty="0"/>
          </a:p>
        </p:txBody>
      </p:sp>
      <p:sp>
        <p:nvSpPr>
          <p:cNvPr id="7" name="Textplatzhalter 6"/>
          <p:cNvSpPr txBox="1">
            <a:spLocks/>
          </p:cNvSpPr>
          <p:nvPr/>
        </p:nvSpPr>
        <p:spPr>
          <a:xfrm>
            <a:off x="354824" y="3443585"/>
            <a:ext cx="8541037" cy="4094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rtlCol="0" anchor="ctr" anchorCtr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800" i="1" dirty="0" smtClean="0">
                <a:solidFill>
                  <a:srgbClr val="000000"/>
                </a:solidFill>
              </a:rPr>
              <a:t>What </a:t>
            </a:r>
            <a:r>
              <a:rPr lang="en-US" sz="1800" i="1" dirty="0">
                <a:solidFill>
                  <a:srgbClr val="000000"/>
                </a:solidFill>
              </a:rPr>
              <a:t>should the programme achieve with the fourth call</a:t>
            </a:r>
            <a:r>
              <a:rPr lang="en-US" sz="1800" i="1" dirty="0" smtClean="0">
                <a:solidFill>
                  <a:srgbClr val="000000"/>
                </a:solidFill>
              </a:rPr>
              <a:t>?</a:t>
            </a:r>
            <a:endParaRPr lang="en-GB" sz="1800" i="1" dirty="0" smtClean="0">
              <a:solidFill>
                <a:srgbClr val="000000"/>
              </a:solidFill>
            </a:endParaRPr>
          </a:p>
        </p:txBody>
      </p:sp>
      <p:sp>
        <p:nvSpPr>
          <p:cNvPr id="8" name="Textplatzhalter 6"/>
          <p:cNvSpPr txBox="1">
            <a:spLocks/>
          </p:cNvSpPr>
          <p:nvPr/>
        </p:nvSpPr>
        <p:spPr>
          <a:xfrm>
            <a:off x="249941" y="3941885"/>
            <a:ext cx="8537852" cy="1034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000000"/>
                </a:solidFill>
              </a:rPr>
              <a:t>Projects </a:t>
            </a:r>
            <a:r>
              <a:rPr lang="en-US" sz="1800" dirty="0">
                <a:solidFill>
                  <a:srgbClr val="000000"/>
                </a:solidFill>
              </a:rPr>
              <a:t>funded within the fourth call </a:t>
            </a:r>
            <a:r>
              <a:rPr lang="en-US" sz="1800" dirty="0" smtClean="0">
                <a:solidFill>
                  <a:srgbClr val="000000"/>
                </a:solidFill>
              </a:rPr>
              <a:t>should </a:t>
            </a:r>
            <a:r>
              <a:rPr lang="en-US" sz="1800" b="1" dirty="0" smtClean="0">
                <a:solidFill>
                  <a:schemeClr val="accent1"/>
                </a:solidFill>
              </a:rPr>
              <a:t>take </a:t>
            </a:r>
            <a:r>
              <a:rPr lang="cs-CZ" sz="1800" b="1" dirty="0" smtClean="0">
                <a:solidFill>
                  <a:schemeClr val="accent1"/>
                </a:solidFill>
              </a:rPr>
              <a:t>up</a:t>
            </a:r>
            <a:r>
              <a:rPr lang="en-US" sz="1800" b="1" dirty="0" smtClean="0">
                <a:solidFill>
                  <a:schemeClr val="accent1"/>
                </a:solidFill>
              </a:rPr>
              <a:t> and </a:t>
            </a:r>
            <a:r>
              <a:rPr lang="en-US" sz="1800" b="1" dirty="0" err="1" smtClean="0">
                <a:solidFill>
                  <a:schemeClr val="accent1"/>
                </a:solidFill>
              </a:rPr>
              <a:t>capitalise</a:t>
            </a:r>
            <a:r>
              <a:rPr lang="en-US" sz="1800" b="1" dirty="0" smtClean="0">
                <a:solidFill>
                  <a:schemeClr val="accent1"/>
                </a:solidFill>
              </a:rPr>
              <a:t> existing CE project results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at the territorial (downstream) and policy (upstream) levels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800" dirty="0" smtClean="0">
              <a:solidFill>
                <a:srgbClr val="000000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249217" y="3853049"/>
            <a:ext cx="555171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332886" y="328075"/>
            <a:ext cx="8562975" cy="563043"/>
          </a:xfrm>
        </p:spPr>
        <p:txBody>
          <a:bodyPr/>
          <a:lstStyle/>
          <a:p>
            <a:r>
              <a:rPr lang="cs-CZ" dirty="0" err="1" smtClean="0"/>
              <a:t>Interreg</a:t>
            </a:r>
            <a:r>
              <a:rPr lang="cs-CZ" dirty="0" smtClean="0"/>
              <a:t> CENTRAL EUROPE </a:t>
            </a:r>
            <a:r>
              <a:rPr lang="cs-CZ" dirty="0" err="1" smtClean="0"/>
              <a:t>programme</a:t>
            </a:r>
            <a:r>
              <a:rPr lang="cs-CZ" dirty="0" smtClean="0"/>
              <a:t> </a:t>
            </a:r>
            <a:r>
              <a:rPr lang="cs-CZ" dirty="0" err="1" smtClean="0"/>
              <a:t>features</a:t>
            </a:r>
            <a:endParaRPr lang="en-GB" dirty="0"/>
          </a:p>
        </p:txBody>
      </p:sp>
      <p:sp>
        <p:nvSpPr>
          <p:cNvPr id="11" name="Textplatzhalter 6"/>
          <p:cNvSpPr txBox="1">
            <a:spLocks/>
          </p:cNvSpPr>
          <p:nvPr/>
        </p:nvSpPr>
        <p:spPr>
          <a:xfrm>
            <a:off x="257877" y="567647"/>
            <a:ext cx="8537852" cy="2437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noProof="1" smtClean="0">
                <a:solidFill>
                  <a:srgbClr val="000000"/>
                </a:solidFill>
              </a:rPr>
              <a:t>Builds on </a:t>
            </a:r>
            <a:r>
              <a:rPr lang="cs-CZ" sz="1800" noProof="1">
                <a:solidFill>
                  <a:srgbClr val="000000"/>
                </a:solidFill>
              </a:rPr>
              <a:t>t</a:t>
            </a:r>
            <a:r>
              <a:rPr lang="en-US" sz="1800" noProof="1" smtClean="0">
                <a:solidFill>
                  <a:srgbClr val="000000"/>
                </a:solidFill>
              </a:rPr>
              <a:t>ransnational cooperation bringing together people from 9 central European countries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noProof="1" smtClean="0">
                <a:solidFill>
                  <a:srgbClr val="000000"/>
                </a:solidFill>
              </a:rPr>
              <a:t>Its projects improve </a:t>
            </a:r>
            <a:r>
              <a:rPr lang="cs-CZ" sz="1800" b="1" noProof="1">
                <a:solidFill>
                  <a:schemeClr val="accent1"/>
                </a:solidFill>
              </a:rPr>
              <a:t>capacities of public authorities and practitioners </a:t>
            </a:r>
            <a:r>
              <a:rPr lang="cs-CZ" sz="1800" noProof="1" smtClean="0">
                <a:solidFill>
                  <a:srgbClr val="000000"/>
                </a:solidFill>
              </a:rPr>
              <a:t>to make their cities and regions stronger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noProof="1" smtClean="0">
                <a:solidFill>
                  <a:srgbClr val="000000"/>
                </a:solidFill>
              </a:rPr>
              <a:t>Helps regions and cities </a:t>
            </a:r>
            <a:r>
              <a:rPr lang="cs-CZ" sz="1800" b="1" noProof="1">
                <a:solidFill>
                  <a:schemeClr val="accent1"/>
                </a:solidFill>
              </a:rPr>
              <a:t>to better cope with </a:t>
            </a:r>
            <a:r>
              <a:rPr lang="cs-CZ" sz="1800" b="1" noProof="1" smtClean="0">
                <a:solidFill>
                  <a:schemeClr val="accent1"/>
                </a:solidFill>
              </a:rPr>
              <a:t>challenges </a:t>
            </a:r>
            <a:r>
              <a:rPr lang="cs-CZ" sz="1800" b="1" noProof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1800" b="1" noProof="1" smtClean="0">
                <a:solidFill>
                  <a:schemeClr val="accent1"/>
                </a:solidFill>
              </a:rPr>
              <a:t> </a:t>
            </a:r>
            <a:r>
              <a:rPr lang="cs-CZ" sz="1800" noProof="1">
                <a:solidFill>
                  <a:srgbClr val="000000"/>
                </a:solidFill>
              </a:rPr>
              <a:t>from the </a:t>
            </a:r>
            <a:r>
              <a:rPr lang="cs-CZ" sz="1800" noProof="1" smtClean="0">
                <a:solidFill>
                  <a:srgbClr val="000000"/>
                </a:solidFill>
              </a:rPr>
              <a:t>reduction </a:t>
            </a:r>
            <a:r>
              <a:rPr lang="cs-CZ" sz="1800" noProof="1">
                <a:solidFill>
                  <a:srgbClr val="000000"/>
                </a:solidFill>
              </a:rPr>
              <a:t>of heat in cities, cleaner air and water to the prevention of future floods</a:t>
            </a: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39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96864" y="1186275"/>
            <a:ext cx="8562974" cy="3287753"/>
          </a:xfrm>
        </p:spPr>
        <p:txBody>
          <a:bodyPr/>
          <a:lstStyle/>
          <a:p>
            <a:r>
              <a:rPr lang="en-GB" sz="1800" dirty="0" smtClean="0"/>
              <a:t>Project partnerships should </a:t>
            </a:r>
            <a:r>
              <a:rPr lang="en-GB" sz="1800" b="1" dirty="0" smtClean="0">
                <a:solidFill>
                  <a:srgbClr val="FF9933"/>
                </a:solidFill>
              </a:rPr>
              <a:t>exploit promising </a:t>
            </a:r>
            <a:r>
              <a:rPr lang="en-GB" sz="1800" b="1" dirty="0">
                <a:solidFill>
                  <a:srgbClr val="FF9933"/>
                </a:solidFill>
              </a:rPr>
              <a:t>project outputs and results </a:t>
            </a:r>
            <a:r>
              <a:rPr lang="en-GB" sz="1800" dirty="0" smtClean="0"/>
              <a:t>of </a:t>
            </a:r>
            <a:r>
              <a:rPr lang="en-GB" sz="1800" dirty="0"/>
              <a:t>already funded Interreg CENTRAL EUROPE </a:t>
            </a:r>
            <a:r>
              <a:rPr lang="en-GB" sz="1800" dirty="0" smtClean="0"/>
              <a:t>projects. </a:t>
            </a:r>
          </a:p>
          <a:p>
            <a:endParaRPr lang="en-GB" sz="1800" dirty="0"/>
          </a:p>
          <a:p>
            <a:r>
              <a:rPr lang="en-GB" sz="1800" dirty="0" smtClean="0"/>
              <a:t>The new partnerships should </a:t>
            </a:r>
            <a:r>
              <a:rPr lang="en-GB" sz="1800" b="1" dirty="0" smtClean="0">
                <a:solidFill>
                  <a:srgbClr val="FF9933"/>
                </a:solidFill>
              </a:rPr>
              <a:t>roll out</a:t>
            </a:r>
            <a:r>
              <a:rPr lang="cs-CZ" sz="1800" b="1" dirty="0" smtClean="0">
                <a:solidFill>
                  <a:srgbClr val="FF9933"/>
                </a:solidFill>
              </a:rPr>
              <a:t> </a:t>
            </a:r>
            <a:r>
              <a:rPr lang="cs-CZ" sz="1800" b="1" dirty="0" err="1" smtClean="0">
                <a:solidFill>
                  <a:srgbClr val="FF9933"/>
                </a:solidFill>
              </a:rPr>
              <a:t>out</a:t>
            </a:r>
            <a:r>
              <a:rPr lang="en-GB" sz="1800" b="1" dirty="0" smtClean="0">
                <a:solidFill>
                  <a:srgbClr val="FF9933"/>
                </a:solidFill>
              </a:rPr>
              <a:t>puts and result</a:t>
            </a:r>
            <a:r>
              <a:rPr lang="cs-CZ" sz="1800" b="1" dirty="0" smtClean="0">
                <a:solidFill>
                  <a:srgbClr val="FF9933"/>
                </a:solidFill>
              </a:rPr>
              <a:t>s</a:t>
            </a:r>
            <a:r>
              <a:rPr lang="en-GB" sz="1800" b="1" dirty="0" smtClean="0">
                <a:solidFill>
                  <a:srgbClr val="FF9933"/>
                </a:solidFill>
              </a:rPr>
              <a:t> </a:t>
            </a:r>
            <a:r>
              <a:rPr lang="en-GB" sz="1800" dirty="0" smtClean="0"/>
              <a:t>at </a:t>
            </a:r>
            <a:r>
              <a:rPr lang="en-GB" sz="1800" dirty="0"/>
              <a:t>the regional and local level, or </a:t>
            </a:r>
            <a:r>
              <a:rPr lang="en-GB" sz="1800" dirty="0" smtClean="0"/>
              <a:t>use them to </a:t>
            </a:r>
            <a:r>
              <a:rPr lang="en-GB" sz="1800" b="1" dirty="0" smtClean="0">
                <a:solidFill>
                  <a:srgbClr val="FF9933"/>
                </a:solidFill>
              </a:rPr>
              <a:t>improve </a:t>
            </a:r>
            <a:r>
              <a:rPr lang="en-GB" sz="1800" b="1" dirty="0">
                <a:solidFill>
                  <a:srgbClr val="FF9933"/>
                </a:solidFill>
              </a:rPr>
              <a:t>policy making</a:t>
            </a:r>
            <a:r>
              <a:rPr lang="en-GB" sz="1800" dirty="0"/>
              <a:t>. </a:t>
            </a:r>
            <a:r>
              <a:rPr lang="en-GB" sz="1800" dirty="0" smtClean="0"/>
              <a:t/>
            </a:r>
            <a:br>
              <a:rPr lang="en-GB" sz="1800" dirty="0" smtClean="0"/>
            </a:br>
            <a:endParaRPr lang="en-GB" sz="1800" dirty="0"/>
          </a:p>
          <a:p>
            <a:r>
              <a:rPr lang="en-GB" sz="1800" dirty="0"/>
              <a:t>Project ideas have to </a:t>
            </a:r>
            <a:r>
              <a:rPr lang="en-GB" sz="1800" b="1" dirty="0">
                <a:solidFill>
                  <a:srgbClr val="FF9933"/>
                </a:solidFill>
              </a:rPr>
              <a:t>build on </a:t>
            </a:r>
            <a:r>
              <a:rPr lang="en-GB" sz="1800" b="1" dirty="0" smtClean="0">
                <a:solidFill>
                  <a:srgbClr val="FF9933"/>
                </a:solidFill>
              </a:rPr>
              <a:t>complementary </a:t>
            </a:r>
            <a:r>
              <a:rPr lang="en-GB" sz="1800" b="1" dirty="0">
                <a:solidFill>
                  <a:srgbClr val="FF9933"/>
                </a:solidFill>
              </a:rPr>
              <a:t>results and outputs from at least 3 different projects</a:t>
            </a:r>
            <a:r>
              <a:rPr lang="en-GB" sz="1800" dirty="0"/>
              <a:t> </a:t>
            </a:r>
            <a:r>
              <a:rPr lang="en-GB" sz="1800" dirty="0" smtClean="0"/>
              <a:t>that are co-financed </a:t>
            </a:r>
            <a:r>
              <a:rPr lang="en-GB" sz="1800" dirty="0"/>
              <a:t>by Interreg CENTRAL EUROPE and directly-managed EU programmes such as </a:t>
            </a:r>
            <a:r>
              <a:rPr lang="cs-CZ" sz="1800" dirty="0" smtClean="0"/>
              <a:t>FP7/</a:t>
            </a:r>
            <a:r>
              <a:rPr lang="en-GB" sz="1800" dirty="0" smtClean="0"/>
              <a:t>Horizon </a:t>
            </a:r>
            <a:r>
              <a:rPr lang="en-GB" sz="1800" dirty="0"/>
              <a:t>2020, LIFE, Connecting Europe Facility, etc. </a:t>
            </a:r>
            <a:r>
              <a:rPr lang="en-GB" sz="1800" dirty="0" smtClean="0"/>
              <a:t>At </a:t>
            </a:r>
            <a:r>
              <a:rPr lang="en-GB" sz="1800" dirty="0"/>
              <a:t>least two of the </a:t>
            </a:r>
            <a:r>
              <a:rPr lang="en-GB" sz="1800" dirty="0" smtClean="0"/>
              <a:t>three projects </a:t>
            </a:r>
            <a:r>
              <a:rPr lang="en-GB" sz="1800" dirty="0"/>
              <a:t>have to be </a:t>
            </a:r>
            <a:r>
              <a:rPr lang="en-GB" sz="1800" dirty="0" smtClean="0"/>
              <a:t>from Interreg </a:t>
            </a:r>
            <a:r>
              <a:rPr lang="en-GB" sz="1800" dirty="0"/>
              <a:t>CENTRAL </a:t>
            </a:r>
            <a:r>
              <a:rPr lang="en-GB" sz="1800" dirty="0" smtClean="0"/>
              <a:t>EUROPE.</a:t>
            </a:r>
            <a:endParaRPr lang="en-GB" sz="1800" dirty="0"/>
          </a:p>
          <a:p>
            <a:endParaRPr lang="en-GB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96863" y="462537"/>
            <a:ext cx="8562975" cy="563043"/>
          </a:xfrm>
        </p:spPr>
        <p:txBody>
          <a:bodyPr/>
          <a:lstStyle/>
          <a:p>
            <a:r>
              <a:rPr lang="en-GB" sz="3200" dirty="0" smtClean="0"/>
              <a:t>We want to take our project results forward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0903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854" y="4204694"/>
            <a:ext cx="9060873" cy="931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96864" y="294832"/>
            <a:ext cx="8562975" cy="739311"/>
          </a:xfrm>
        </p:spPr>
        <p:txBody>
          <a:bodyPr/>
          <a:lstStyle/>
          <a:p>
            <a:r>
              <a:rPr lang="de-DE" dirty="0" smtClean="0"/>
              <a:t>We open the </a:t>
            </a:r>
            <a:r>
              <a:rPr lang="de-DE" dirty="0" err="1" smtClean="0"/>
              <a:t>call</a:t>
            </a:r>
            <a:r>
              <a:rPr lang="de-DE" dirty="0" smtClean="0"/>
              <a:t> </a:t>
            </a:r>
            <a:endParaRPr lang="cs-CZ" dirty="0" smtClean="0"/>
          </a:p>
          <a:p>
            <a:r>
              <a:rPr lang="de-DE" dirty="0" err="1" smtClean="0"/>
              <a:t>from</a:t>
            </a:r>
            <a:r>
              <a:rPr lang="de-DE" dirty="0" smtClean="0"/>
              <a:t> 4 March to 5 </a:t>
            </a:r>
            <a:r>
              <a:rPr lang="de-DE" dirty="0" err="1" smtClean="0"/>
              <a:t>July</a:t>
            </a:r>
            <a:r>
              <a:rPr lang="cs-CZ" dirty="0" smtClean="0"/>
              <a:t> 2019</a:t>
            </a:r>
            <a:r>
              <a:rPr lang="de-DE" dirty="0" smtClean="0"/>
              <a:t> </a:t>
            </a:r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98" y="0"/>
            <a:ext cx="2910930" cy="51435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2" y="1406028"/>
            <a:ext cx="6065826" cy="3053061"/>
          </a:xfrm>
          <a:prstGeom prst="rect">
            <a:avLst/>
          </a:prstGeom>
        </p:spPr>
      </p:pic>
      <p:sp>
        <p:nvSpPr>
          <p:cNvPr id="8" name="Ovál 7"/>
          <p:cNvSpPr/>
          <p:nvPr/>
        </p:nvSpPr>
        <p:spPr>
          <a:xfrm>
            <a:off x="6536700" y="2129561"/>
            <a:ext cx="2165125" cy="9797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7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96865" y="1179266"/>
            <a:ext cx="8562974" cy="2408274"/>
          </a:xfrm>
        </p:spPr>
        <p:txBody>
          <a:bodyPr/>
          <a:lstStyle/>
          <a:p>
            <a:r>
              <a:rPr lang="en-GB" sz="1800" dirty="0"/>
              <a:t>We are looking for a </a:t>
            </a:r>
            <a:r>
              <a:rPr lang="en-GB" sz="1800" b="1" dirty="0">
                <a:solidFill>
                  <a:srgbClr val="FF9933"/>
                </a:solidFill>
              </a:rPr>
              <a:t>mix of Interreg CENTRAL EUROPE stakeholders and newcomers </a:t>
            </a:r>
            <a:r>
              <a:rPr lang="en-GB" sz="1800" dirty="0"/>
              <a:t>from projects funded under directly-managed EU programmes. </a:t>
            </a:r>
            <a:endParaRPr lang="en-GB" sz="1800" dirty="0" smtClean="0"/>
          </a:p>
          <a:p>
            <a:endParaRPr lang="en-GB" sz="1800" dirty="0"/>
          </a:p>
          <a:p>
            <a:r>
              <a:rPr lang="en-GB" sz="1800" dirty="0" smtClean="0"/>
              <a:t>We </a:t>
            </a:r>
            <a:r>
              <a:rPr lang="en-GB" sz="1800" dirty="0"/>
              <a:t>believe that </a:t>
            </a:r>
            <a:r>
              <a:rPr lang="en-GB" sz="1800" b="1" dirty="0">
                <a:solidFill>
                  <a:srgbClr val="FF9933"/>
                </a:solidFill>
              </a:rPr>
              <a:t>cooperation beyond our Interreg community </a:t>
            </a:r>
            <a:r>
              <a:rPr lang="en-GB" sz="1800" dirty="0"/>
              <a:t>will be central to make results of our currently funded Interreg CENTRAL EUROPE projects even more effective. Additional partners from other Interreg projects, projects funded by </a:t>
            </a:r>
            <a:r>
              <a:rPr lang="en-GB" sz="1800" dirty="0" smtClean="0"/>
              <a:t>mainstreaming </a:t>
            </a:r>
            <a:r>
              <a:rPr lang="en-GB" sz="1800" dirty="0"/>
              <a:t>programmes as well as complete newcomers are welcome. </a:t>
            </a:r>
            <a:endParaRPr lang="en-GB" sz="1800" dirty="0" smtClean="0"/>
          </a:p>
          <a:p>
            <a:endParaRPr lang="de-DE" sz="1800" dirty="0"/>
          </a:p>
          <a:p>
            <a:r>
              <a:rPr lang="de-DE" sz="1800" dirty="0" smtClean="0"/>
              <a:t>The </a:t>
            </a:r>
            <a:r>
              <a:rPr lang="de-DE" sz="1800" b="1" dirty="0" smtClean="0">
                <a:solidFill>
                  <a:srgbClr val="FF9933"/>
                </a:solidFill>
              </a:rPr>
              <a:t>application manual with examples of potential project ideas </a:t>
            </a:r>
            <a:r>
              <a:rPr lang="de-DE" sz="1800" dirty="0" smtClean="0"/>
              <a:t>will be published when the call launches on 4 March.</a:t>
            </a:r>
            <a:endParaRPr lang="en-GB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96864" y="455527"/>
            <a:ext cx="8562975" cy="563043"/>
          </a:xfrm>
        </p:spPr>
        <p:txBody>
          <a:bodyPr/>
          <a:lstStyle/>
          <a:p>
            <a:r>
              <a:rPr lang="en-GB" sz="3200" dirty="0" smtClean="0"/>
              <a:t>We aim at capitalisation through coordination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037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854" y="4204694"/>
            <a:ext cx="9060873" cy="931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96864" y="294832"/>
            <a:ext cx="8562975" cy="563043"/>
          </a:xfrm>
        </p:spPr>
        <p:txBody>
          <a:bodyPr/>
          <a:lstStyle/>
          <a:p>
            <a:r>
              <a:rPr lang="cs-CZ" dirty="0" smtClean="0"/>
              <a:t>4th call </a:t>
            </a:r>
            <a:r>
              <a:rPr lang="cs-CZ" dirty="0" err="1" smtClean="0"/>
              <a:t>framework</a:t>
            </a:r>
            <a:endParaRPr lang="cs-CZ" dirty="0" smtClean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524" t="16370" r="19470" b="7683"/>
          <a:stretch/>
        </p:blipFill>
        <p:spPr>
          <a:xfrm>
            <a:off x="1175181" y="677378"/>
            <a:ext cx="6738217" cy="434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3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6"/>
          <p:cNvSpPr txBox="1">
            <a:spLocks/>
          </p:cNvSpPr>
          <p:nvPr/>
        </p:nvSpPr>
        <p:spPr>
          <a:xfrm>
            <a:off x="1244229" y="808479"/>
            <a:ext cx="7540271" cy="36379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err="1">
                <a:solidFill>
                  <a:srgbClr val="000000"/>
                </a:solidFill>
              </a:rPr>
              <a:t>P</a:t>
            </a:r>
            <a:r>
              <a:rPr lang="cs-CZ" sz="1800" dirty="0" err="1" smtClean="0">
                <a:solidFill>
                  <a:srgbClr val="000000"/>
                </a:solidFill>
              </a:rPr>
              <a:t>artners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err="1" smtClean="0">
                <a:solidFill>
                  <a:srgbClr val="000000"/>
                </a:solidFill>
              </a:rPr>
              <a:t>of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err="1" smtClean="0">
                <a:solidFill>
                  <a:srgbClr val="000000"/>
                </a:solidFill>
              </a:rPr>
              <a:t>the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err="1" smtClean="0">
                <a:solidFill>
                  <a:srgbClr val="000000"/>
                </a:solidFill>
              </a:rPr>
              <a:t>Interreg</a:t>
            </a:r>
            <a:r>
              <a:rPr lang="cs-CZ" sz="1800" dirty="0" smtClean="0">
                <a:solidFill>
                  <a:srgbClr val="000000"/>
                </a:solidFill>
              </a:rPr>
              <a:t> CE </a:t>
            </a:r>
            <a:r>
              <a:rPr lang="cs-CZ" sz="1800" dirty="0" err="1" smtClean="0">
                <a:solidFill>
                  <a:srgbClr val="000000"/>
                </a:solidFill>
              </a:rPr>
              <a:t>projects</a:t>
            </a:r>
            <a:r>
              <a:rPr lang="cs-CZ" sz="1800" dirty="0" smtClean="0">
                <a:solidFill>
                  <a:srgbClr val="000000"/>
                </a:solidFill>
              </a:rPr>
              <a:t> (</a:t>
            </a:r>
            <a:r>
              <a:rPr lang="cs-CZ" sz="1800" dirty="0" err="1" smtClean="0">
                <a:solidFill>
                  <a:srgbClr val="000000"/>
                </a:solidFill>
              </a:rPr>
              <a:t>belonging</a:t>
            </a:r>
            <a:r>
              <a:rPr lang="cs-CZ" sz="1800" dirty="0" smtClean="0">
                <a:solidFill>
                  <a:srgbClr val="000000"/>
                </a:solidFill>
              </a:rPr>
              <a:t> to 7 </a:t>
            </a:r>
            <a:r>
              <a:rPr lang="cs-CZ" sz="1800" dirty="0" err="1" smtClean="0">
                <a:solidFill>
                  <a:srgbClr val="000000"/>
                </a:solidFill>
              </a:rPr>
              <a:t>topics</a:t>
            </a:r>
            <a:r>
              <a:rPr lang="cs-CZ" sz="1800" dirty="0" smtClean="0">
                <a:solidFill>
                  <a:srgbClr val="000000"/>
                </a:solidFill>
              </a:rPr>
              <a:t>) to </a:t>
            </a:r>
            <a:r>
              <a:rPr lang="cs-CZ" sz="1800" dirty="0" err="1" smtClean="0">
                <a:solidFill>
                  <a:srgbClr val="000000"/>
                </a:solidFill>
              </a:rPr>
              <a:t>be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err="1" smtClean="0">
                <a:solidFill>
                  <a:srgbClr val="000000"/>
                </a:solidFill>
              </a:rPr>
              <a:t>exploited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8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ERDF co-</a:t>
            </a:r>
            <a:r>
              <a:rPr lang="cs-CZ" sz="1800" dirty="0" err="1" smtClean="0">
                <a:solidFill>
                  <a:srgbClr val="000000"/>
                </a:solidFill>
              </a:rPr>
              <a:t>financing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err="1" smtClean="0">
                <a:solidFill>
                  <a:srgbClr val="000000"/>
                </a:solidFill>
              </a:rPr>
              <a:t>rate</a:t>
            </a: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 smtClean="0">
              <a:solidFill>
                <a:srgbClr val="000000"/>
              </a:solidFill>
            </a:endParaRPr>
          </a:p>
          <a:p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000000"/>
                </a:solidFill>
              </a:rPr>
              <a:t>Call timeline</a:t>
            </a:r>
            <a:r>
              <a:rPr lang="en-US" sz="1800" b="1" dirty="0" smtClean="0">
                <a:solidFill>
                  <a:schemeClr val="accent1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en-US" sz="1800" dirty="0" smtClean="0">
                <a:solidFill>
                  <a:srgbClr val="000000"/>
                </a:solidFill>
              </a:rPr>
              <a:t>project </a:t>
            </a:r>
            <a:r>
              <a:rPr lang="en-US" sz="1800" dirty="0">
                <a:solidFill>
                  <a:srgbClr val="000000"/>
                </a:solidFill>
              </a:rPr>
              <a:t>selection </a:t>
            </a:r>
            <a:r>
              <a:rPr lang="en-US" sz="1800" b="1" dirty="0">
                <a:solidFill>
                  <a:schemeClr val="accent1"/>
                </a:solidFill>
              </a:rPr>
              <a:t>within the </a:t>
            </a:r>
            <a:r>
              <a:rPr lang="en-US" sz="1800" b="1" dirty="0" smtClean="0">
                <a:solidFill>
                  <a:schemeClr val="accent1"/>
                </a:solidFill>
              </a:rPr>
              <a:t>year</a:t>
            </a:r>
            <a:endParaRPr lang="cs-CZ" sz="18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Project start: early 2020</a:t>
            </a:r>
            <a:endParaRPr lang="en-US" sz="18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000000"/>
                </a:solidFill>
              </a:rPr>
              <a:t>Project duration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1800" dirty="0" smtClean="0">
                <a:solidFill>
                  <a:srgbClr val="000000"/>
                </a:solidFill>
              </a:rPr>
              <a:t>depending on the shape of the call, however latest project end is </a:t>
            </a:r>
            <a:r>
              <a:rPr lang="en-US" sz="1800" b="1" dirty="0" smtClean="0">
                <a:solidFill>
                  <a:schemeClr val="accent1"/>
                </a:solidFill>
              </a:rPr>
              <a:t>30.06.2022</a:t>
            </a:r>
            <a:endParaRPr lang="cs-CZ" sz="1800" b="1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err="1">
                <a:solidFill>
                  <a:srgbClr val="000000"/>
                </a:solidFill>
              </a:rPr>
              <a:t>Rules</a:t>
            </a:r>
            <a:r>
              <a:rPr lang="cs-CZ" sz="1800" dirty="0">
                <a:solidFill>
                  <a:srgbClr val="000000"/>
                </a:solidFill>
              </a:rPr>
              <a:t>:</a:t>
            </a:r>
            <a:r>
              <a:rPr lang="cs-CZ" sz="1800" b="1" dirty="0" smtClean="0">
                <a:solidFill>
                  <a:schemeClr val="accent1"/>
                </a:solidFill>
              </a:rPr>
              <a:t> </a:t>
            </a:r>
            <a:r>
              <a:rPr lang="cs-CZ" sz="1800" b="1" dirty="0" err="1" smtClean="0">
                <a:solidFill>
                  <a:schemeClr val="accent1"/>
                </a:solidFill>
              </a:rPr>
              <a:t>Application</a:t>
            </a:r>
            <a:r>
              <a:rPr lang="cs-CZ" sz="1800" b="1" dirty="0" smtClean="0">
                <a:solidFill>
                  <a:schemeClr val="accent1"/>
                </a:solidFill>
              </a:rPr>
              <a:t> </a:t>
            </a:r>
            <a:r>
              <a:rPr lang="cs-CZ" sz="1800" b="1" dirty="0" err="1" smtClean="0">
                <a:solidFill>
                  <a:schemeClr val="accent1"/>
                </a:solidFill>
              </a:rPr>
              <a:t>manual</a:t>
            </a:r>
            <a:endParaRPr lang="cs-CZ" sz="1800" b="1" dirty="0">
              <a:solidFill>
                <a:schemeClr val="accent1"/>
              </a:solidFill>
            </a:endParaRPr>
          </a:p>
        </p:txBody>
      </p:sp>
      <p:sp>
        <p:nvSpPr>
          <p:cNvPr id="7" name="Freeform 34"/>
          <p:cNvSpPr>
            <a:spLocks noChangeArrowheads="1"/>
          </p:cNvSpPr>
          <p:nvPr/>
        </p:nvSpPr>
        <p:spPr bwMode="auto">
          <a:xfrm>
            <a:off x="662730" y="3051480"/>
            <a:ext cx="337574" cy="596031"/>
          </a:xfrm>
          <a:custGeom>
            <a:avLst/>
            <a:gdLst>
              <a:gd name="T0" fmla="*/ 283 w 284"/>
              <a:gd name="T1" fmla="*/ 115 h 497"/>
              <a:gd name="T2" fmla="*/ 283 w 284"/>
              <a:gd name="T3" fmla="*/ 115 h 497"/>
              <a:gd name="T4" fmla="*/ 283 w 284"/>
              <a:gd name="T5" fmla="*/ 62 h 497"/>
              <a:gd name="T6" fmla="*/ 142 w 284"/>
              <a:gd name="T7" fmla="*/ 0 h 497"/>
              <a:gd name="T8" fmla="*/ 0 w 284"/>
              <a:gd name="T9" fmla="*/ 62 h 497"/>
              <a:gd name="T10" fmla="*/ 0 w 284"/>
              <a:gd name="T11" fmla="*/ 115 h 497"/>
              <a:gd name="T12" fmla="*/ 97 w 284"/>
              <a:gd name="T13" fmla="*/ 248 h 497"/>
              <a:gd name="T14" fmla="*/ 0 w 284"/>
              <a:gd name="T15" fmla="*/ 381 h 497"/>
              <a:gd name="T16" fmla="*/ 0 w 284"/>
              <a:gd name="T17" fmla="*/ 443 h 497"/>
              <a:gd name="T18" fmla="*/ 142 w 284"/>
              <a:gd name="T19" fmla="*/ 496 h 497"/>
              <a:gd name="T20" fmla="*/ 283 w 284"/>
              <a:gd name="T21" fmla="*/ 443 h 497"/>
              <a:gd name="T22" fmla="*/ 283 w 284"/>
              <a:gd name="T23" fmla="*/ 381 h 497"/>
              <a:gd name="T24" fmla="*/ 186 w 284"/>
              <a:gd name="T25" fmla="*/ 248 h 497"/>
              <a:gd name="T26" fmla="*/ 283 w 284"/>
              <a:gd name="T27" fmla="*/ 115 h 497"/>
              <a:gd name="T28" fmla="*/ 44 w 284"/>
              <a:gd name="T29" fmla="*/ 62 h 497"/>
              <a:gd name="T30" fmla="*/ 44 w 284"/>
              <a:gd name="T31" fmla="*/ 62 h 497"/>
              <a:gd name="T32" fmla="*/ 142 w 284"/>
              <a:gd name="T33" fmla="*/ 35 h 497"/>
              <a:gd name="T34" fmla="*/ 239 w 284"/>
              <a:gd name="T35" fmla="*/ 62 h 497"/>
              <a:gd name="T36" fmla="*/ 248 w 284"/>
              <a:gd name="T37" fmla="*/ 71 h 497"/>
              <a:gd name="T38" fmla="*/ 142 w 284"/>
              <a:gd name="T39" fmla="*/ 97 h 497"/>
              <a:gd name="T40" fmla="*/ 35 w 284"/>
              <a:gd name="T41" fmla="*/ 71 h 497"/>
              <a:gd name="T42" fmla="*/ 44 w 284"/>
              <a:gd name="T43" fmla="*/ 62 h 497"/>
              <a:gd name="T44" fmla="*/ 151 w 284"/>
              <a:gd name="T45" fmla="*/ 248 h 497"/>
              <a:gd name="T46" fmla="*/ 151 w 284"/>
              <a:gd name="T47" fmla="*/ 248 h 497"/>
              <a:gd name="T48" fmla="*/ 204 w 284"/>
              <a:gd name="T49" fmla="*/ 328 h 497"/>
              <a:gd name="T50" fmla="*/ 248 w 284"/>
              <a:gd name="T51" fmla="*/ 381 h 497"/>
              <a:gd name="T52" fmla="*/ 248 w 284"/>
              <a:gd name="T53" fmla="*/ 416 h 497"/>
              <a:gd name="T54" fmla="*/ 151 w 284"/>
              <a:gd name="T55" fmla="*/ 354 h 497"/>
              <a:gd name="T56" fmla="*/ 133 w 284"/>
              <a:gd name="T57" fmla="*/ 354 h 497"/>
              <a:gd name="T58" fmla="*/ 35 w 284"/>
              <a:gd name="T59" fmla="*/ 416 h 497"/>
              <a:gd name="T60" fmla="*/ 35 w 284"/>
              <a:gd name="T61" fmla="*/ 381 h 497"/>
              <a:gd name="T62" fmla="*/ 80 w 284"/>
              <a:gd name="T63" fmla="*/ 328 h 497"/>
              <a:gd name="T64" fmla="*/ 133 w 284"/>
              <a:gd name="T65" fmla="*/ 248 h 497"/>
              <a:gd name="T66" fmla="*/ 80 w 284"/>
              <a:gd name="T67" fmla="*/ 177 h 497"/>
              <a:gd name="T68" fmla="*/ 35 w 284"/>
              <a:gd name="T69" fmla="*/ 115 h 497"/>
              <a:gd name="T70" fmla="*/ 35 w 284"/>
              <a:gd name="T71" fmla="*/ 88 h 497"/>
              <a:gd name="T72" fmla="*/ 142 w 284"/>
              <a:gd name="T73" fmla="*/ 115 h 497"/>
              <a:gd name="T74" fmla="*/ 248 w 284"/>
              <a:gd name="T75" fmla="*/ 88 h 497"/>
              <a:gd name="T76" fmla="*/ 248 w 284"/>
              <a:gd name="T77" fmla="*/ 115 h 497"/>
              <a:gd name="T78" fmla="*/ 204 w 284"/>
              <a:gd name="T79" fmla="*/ 177 h 497"/>
              <a:gd name="T80" fmla="*/ 151 w 284"/>
              <a:gd name="T81" fmla="*/ 24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84" h="497">
                <a:moveTo>
                  <a:pt x="283" y="115"/>
                </a:moveTo>
                <a:lnTo>
                  <a:pt x="283" y="115"/>
                </a:lnTo>
                <a:cubicBezTo>
                  <a:pt x="283" y="62"/>
                  <a:pt x="283" y="62"/>
                  <a:pt x="283" y="62"/>
                </a:cubicBezTo>
                <a:cubicBezTo>
                  <a:pt x="283" y="35"/>
                  <a:pt x="221" y="0"/>
                  <a:pt x="142" y="0"/>
                </a:cubicBezTo>
                <a:cubicBezTo>
                  <a:pt x="61" y="0"/>
                  <a:pt x="0" y="35"/>
                  <a:pt x="0" y="62"/>
                </a:cubicBezTo>
                <a:cubicBezTo>
                  <a:pt x="0" y="62"/>
                  <a:pt x="0" y="62"/>
                  <a:pt x="0" y="115"/>
                </a:cubicBezTo>
                <a:cubicBezTo>
                  <a:pt x="0" y="168"/>
                  <a:pt x="97" y="213"/>
                  <a:pt x="97" y="248"/>
                </a:cubicBezTo>
                <a:cubicBezTo>
                  <a:pt x="97" y="292"/>
                  <a:pt x="0" y="328"/>
                  <a:pt x="0" y="381"/>
                </a:cubicBezTo>
                <a:cubicBezTo>
                  <a:pt x="0" y="434"/>
                  <a:pt x="0" y="443"/>
                  <a:pt x="0" y="443"/>
                </a:cubicBezTo>
                <a:cubicBezTo>
                  <a:pt x="0" y="460"/>
                  <a:pt x="61" y="496"/>
                  <a:pt x="142" y="496"/>
                </a:cubicBezTo>
                <a:cubicBezTo>
                  <a:pt x="221" y="496"/>
                  <a:pt x="283" y="460"/>
                  <a:pt x="283" y="443"/>
                </a:cubicBezTo>
                <a:cubicBezTo>
                  <a:pt x="283" y="443"/>
                  <a:pt x="283" y="434"/>
                  <a:pt x="283" y="381"/>
                </a:cubicBezTo>
                <a:cubicBezTo>
                  <a:pt x="283" y="328"/>
                  <a:pt x="186" y="292"/>
                  <a:pt x="186" y="248"/>
                </a:cubicBezTo>
                <a:cubicBezTo>
                  <a:pt x="186" y="213"/>
                  <a:pt x="283" y="168"/>
                  <a:pt x="283" y="115"/>
                </a:cubicBezTo>
                <a:close/>
                <a:moveTo>
                  <a:pt x="44" y="62"/>
                </a:moveTo>
                <a:lnTo>
                  <a:pt x="44" y="62"/>
                </a:lnTo>
                <a:cubicBezTo>
                  <a:pt x="61" y="53"/>
                  <a:pt x="88" y="35"/>
                  <a:pt x="142" y="35"/>
                </a:cubicBezTo>
                <a:cubicBezTo>
                  <a:pt x="195" y="35"/>
                  <a:pt x="239" y="62"/>
                  <a:pt x="239" y="62"/>
                </a:cubicBezTo>
                <a:cubicBezTo>
                  <a:pt x="248" y="62"/>
                  <a:pt x="257" y="71"/>
                  <a:pt x="248" y="71"/>
                </a:cubicBezTo>
                <a:cubicBezTo>
                  <a:pt x="230" y="88"/>
                  <a:pt x="186" y="97"/>
                  <a:pt x="142" y="97"/>
                </a:cubicBezTo>
                <a:cubicBezTo>
                  <a:pt x="97" y="97"/>
                  <a:pt x="53" y="88"/>
                  <a:pt x="35" y="71"/>
                </a:cubicBezTo>
                <a:cubicBezTo>
                  <a:pt x="26" y="71"/>
                  <a:pt x="44" y="62"/>
                  <a:pt x="44" y="62"/>
                </a:cubicBezTo>
                <a:close/>
                <a:moveTo>
                  <a:pt x="151" y="248"/>
                </a:moveTo>
                <a:lnTo>
                  <a:pt x="151" y="248"/>
                </a:lnTo>
                <a:cubicBezTo>
                  <a:pt x="151" y="283"/>
                  <a:pt x="177" y="301"/>
                  <a:pt x="204" y="328"/>
                </a:cubicBezTo>
                <a:cubicBezTo>
                  <a:pt x="221" y="345"/>
                  <a:pt x="248" y="372"/>
                  <a:pt x="248" y="381"/>
                </a:cubicBezTo>
                <a:cubicBezTo>
                  <a:pt x="248" y="416"/>
                  <a:pt x="248" y="416"/>
                  <a:pt x="248" y="416"/>
                </a:cubicBezTo>
                <a:cubicBezTo>
                  <a:pt x="230" y="407"/>
                  <a:pt x="151" y="390"/>
                  <a:pt x="151" y="354"/>
                </a:cubicBezTo>
                <a:cubicBezTo>
                  <a:pt x="151" y="337"/>
                  <a:pt x="133" y="337"/>
                  <a:pt x="133" y="354"/>
                </a:cubicBezTo>
                <a:cubicBezTo>
                  <a:pt x="133" y="390"/>
                  <a:pt x="61" y="407"/>
                  <a:pt x="35" y="416"/>
                </a:cubicBezTo>
                <a:cubicBezTo>
                  <a:pt x="35" y="381"/>
                  <a:pt x="35" y="381"/>
                  <a:pt x="35" y="381"/>
                </a:cubicBezTo>
                <a:cubicBezTo>
                  <a:pt x="35" y="372"/>
                  <a:pt x="61" y="345"/>
                  <a:pt x="80" y="328"/>
                </a:cubicBezTo>
                <a:cubicBezTo>
                  <a:pt x="106" y="301"/>
                  <a:pt x="133" y="283"/>
                  <a:pt x="133" y="248"/>
                </a:cubicBezTo>
                <a:cubicBezTo>
                  <a:pt x="133" y="222"/>
                  <a:pt x="106" y="203"/>
                  <a:pt x="80" y="177"/>
                </a:cubicBezTo>
                <a:cubicBezTo>
                  <a:pt x="61" y="159"/>
                  <a:pt x="35" y="132"/>
                  <a:pt x="35" y="115"/>
                </a:cubicBezTo>
                <a:cubicBezTo>
                  <a:pt x="35" y="88"/>
                  <a:pt x="35" y="88"/>
                  <a:pt x="35" y="88"/>
                </a:cubicBezTo>
                <a:cubicBezTo>
                  <a:pt x="61" y="106"/>
                  <a:pt x="97" y="115"/>
                  <a:pt x="142" y="115"/>
                </a:cubicBezTo>
                <a:cubicBezTo>
                  <a:pt x="186" y="115"/>
                  <a:pt x="230" y="106"/>
                  <a:pt x="248" y="88"/>
                </a:cubicBezTo>
                <a:cubicBezTo>
                  <a:pt x="248" y="115"/>
                  <a:pt x="248" y="115"/>
                  <a:pt x="248" y="115"/>
                </a:cubicBezTo>
                <a:cubicBezTo>
                  <a:pt x="248" y="132"/>
                  <a:pt x="221" y="159"/>
                  <a:pt x="204" y="177"/>
                </a:cubicBezTo>
                <a:cubicBezTo>
                  <a:pt x="177" y="203"/>
                  <a:pt x="151" y="222"/>
                  <a:pt x="151" y="24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612432" y="1551063"/>
            <a:ext cx="532736" cy="53273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 smtClean="0">
                <a:solidFill>
                  <a:schemeClr val="accent1"/>
                </a:solidFill>
              </a:rPr>
              <a:t>€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435" y="1398767"/>
            <a:ext cx="4903753" cy="1407630"/>
          </a:xfrm>
          <a:prstGeom prst="rect">
            <a:avLst/>
          </a:prstGeom>
        </p:spPr>
      </p:pic>
      <p:sp>
        <p:nvSpPr>
          <p:cNvPr id="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96864" y="368442"/>
            <a:ext cx="8562975" cy="563043"/>
          </a:xfrm>
        </p:spPr>
        <p:txBody>
          <a:bodyPr/>
          <a:lstStyle/>
          <a:p>
            <a:r>
              <a:rPr lang="cs-CZ" sz="3200" dirty="0" smtClean="0"/>
              <a:t>4th call </a:t>
            </a:r>
            <a:r>
              <a:rPr lang="cs-CZ" sz="3200" dirty="0" err="1" smtClean="0"/>
              <a:t>framework</a:t>
            </a:r>
            <a:r>
              <a:rPr lang="en-GB" sz="3200" dirty="0" smtClean="0"/>
              <a:t> </a:t>
            </a:r>
            <a:endParaRPr lang="en-GB" sz="3200" dirty="0"/>
          </a:p>
        </p:txBody>
      </p:sp>
      <p:sp>
        <p:nvSpPr>
          <p:cNvPr id="8" name="Freeform 116"/>
          <p:cNvSpPr>
            <a:spLocks noChangeArrowheads="1"/>
          </p:cNvSpPr>
          <p:nvPr/>
        </p:nvSpPr>
        <p:spPr bwMode="auto">
          <a:xfrm>
            <a:off x="567805" y="4098472"/>
            <a:ext cx="532736" cy="553830"/>
          </a:xfrm>
          <a:custGeom>
            <a:avLst/>
            <a:gdLst>
              <a:gd name="T0" fmla="*/ 400 w 445"/>
              <a:gd name="T1" fmla="*/ 159 h 462"/>
              <a:gd name="T2" fmla="*/ 400 w 445"/>
              <a:gd name="T3" fmla="*/ 159 h 462"/>
              <a:gd name="T4" fmla="*/ 266 w 445"/>
              <a:gd name="T5" fmla="*/ 8 h 462"/>
              <a:gd name="T6" fmla="*/ 36 w 445"/>
              <a:gd name="T7" fmla="*/ 248 h 462"/>
              <a:gd name="T8" fmla="*/ 9 w 445"/>
              <a:gd name="T9" fmla="*/ 319 h 462"/>
              <a:gd name="T10" fmla="*/ 81 w 445"/>
              <a:gd name="T11" fmla="*/ 355 h 462"/>
              <a:gd name="T12" fmla="*/ 98 w 445"/>
              <a:gd name="T13" fmla="*/ 346 h 462"/>
              <a:gd name="T14" fmla="*/ 134 w 445"/>
              <a:gd name="T15" fmla="*/ 372 h 462"/>
              <a:gd name="T16" fmla="*/ 160 w 445"/>
              <a:gd name="T17" fmla="*/ 434 h 462"/>
              <a:gd name="T18" fmla="*/ 187 w 445"/>
              <a:gd name="T19" fmla="*/ 452 h 462"/>
              <a:gd name="T20" fmla="*/ 240 w 445"/>
              <a:gd name="T21" fmla="*/ 434 h 462"/>
              <a:gd name="T22" fmla="*/ 249 w 445"/>
              <a:gd name="T23" fmla="*/ 416 h 462"/>
              <a:gd name="T24" fmla="*/ 231 w 445"/>
              <a:gd name="T25" fmla="*/ 390 h 462"/>
              <a:gd name="T26" fmla="*/ 204 w 445"/>
              <a:gd name="T27" fmla="*/ 337 h 462"/>
              <a:gd name="T28" fmla="*/ 231 w 445"/>
              <a:gd name="T29" fmla="*/ 310 h 462"/>
              <a:gd name="T30" fmla="*/ 417 w 445"/>
              <a:gd name="T31" fmla="*/ 355 h 462"/>
              <a:gd name="T32" fmla="*/ 400 w 445"/>
              <a:gd name="T33" fmla="*/ 159 h 462"/>
              <a:gd name="T34" fmla="*/ 390 w 445"/>
              <a:gd name="T35" fmla="*/ 310 h 462"/>
              <a:gd name="T36" fmla="*/ 390 w 445"/>
              <a:gd name="T37" fmla="*/ 310 h 462"/>
              <a:gd name="T38" fmla="*/ 302 w 445"/>
              <a:gd name="T39" fmla="*/ 204 h 462"/>
              <a:gd name="T40" fmla="*/ 284 w 445"/>
              <a:gd name="T41" fmla="*/ 62 h 462"/>
              <a:gd name="T42" fmla="*/ 364 w 445"/>
              <a:gd name="T43" fmla="*/ 177 h 462"/>
              <a:gd name="T44" fmla="*/ 390 w 445"/>
              <a:gd name="T45" fmla="*/ 31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45" h="462">
                <a:moveTo>
                  <a:pt x="400" y="159"/>
                </a:moveTo>
                <a:lnTo>
                  <a:pt x="400" y="159"/>
                </a:lnTo>
                <a:cubicBezTo>
                  <a:pt x="364" y="71"/>
                  <a:pt x="302" y="0"/>
                  <a:pt x="266" y="8"/>
                </a:cubicBezTo>
                <a:cubicBezTo>
                  <a:pt x="213" y="36"/>
                  <a:pt x="302" y="142"/>
                  <a:pt x="36" y="248"/>
                </a:cubicBezTo>
                <a:cubicBezTo>
                  <a:pt x="9" y="257"/>
                  <a:pt x="0" y="292"/>
                  <a:pt x="9" y="319"/>
                </a:cubicBezTo>
                <a:cubicBezTo>
                  <a:pt x="18" y="337"/>
                  <a:pt x="53" y="363"/>
                  <a:pt x="81" y="355"/>
                </a:cubicBezTo>
                <a:lnTo>
                  <a:pt x="98" y="346"/>
                </a:lnTo>
                <a:cubicBezTo>
                  <a:pt x="116" y="372"/>
                  <a:pt x="134" y="355"/>
                  <a:pt x="134" y="372"/>
                </a:cubicBezTo>
                <a:cubicBezTo>
                  <a:pt x="143" y="390"/>
                  <a:pt x="160" y="425"/>
                  <a:pt x="160" y="434"/>
                </a:cubicBezTo>
                <a:cubicBezTo>
                  <a:pt x="169" y="443"/>
                  <a:pt x="178" y="461"/>
                  <a:pt x="187" y="452"/>
                </a:cubicBezTo>
                <a:cubicBezTo>
                  <a:pt x="196" y="452"/>
                  <a:pt x="231" y="443"/>
                  <a:pt x="240" y="434"/>
                </a:cubicBezTo>
                <a:cubicBezTo>
                  <a:pt x="257" y="434"/>
                  <a:pt x="257" y="425"/>
                  <a:pt x="249" y="416"/>
                </a:cubicBezTo>
                <a:cubicBezTo>
                  <a:pt x="249" y="408"/>
                  <a:pt x="231" y="399"/>
                  <a:pt x="231" y="390"/>
                </a:cubicBezTo>
                <a:cubicBezTo>
                  <a:pt x="222" y="381"/>
                  <a:pt x="213" y="346"/>
                  <a:pt x="204" y="337"/>
                </a:cubicBezTo>
                <a:cubicBezTo>
                  <a:pt x="196" y="328"/>
                  <a:pt x="213" y="310"/>
                  <a:pt x="231" y="310"/>
                </a:cubicBezTo>
                <a:cubicBezTo>
                  <a:pt x="355" y="302"/>
                  <a:pt x="373" y="372"/>
                  <a:pt x="417" y="355"/>
                </a:cubicBezTo>
                <a:cubicBezTo>
                  <a:pt x="444" y="346"/>
                  <a:pt x="444" y="248"/>
                  <a:pt x="400" y="159"/>
                </a:cubicBezTo>
                <a:close/>
                <a:moveTo>
                  <a:pt x="390" y="310"/>
                </a:moveTo>
                <a:lnTo>
                  <a:pt x="390" y="310"/>
                </a:lnTo>
                <a:cubicBezTo>
                  <a:pt x="381" y="310"/>
                  <a:pt x="328" y="275"/>
                  <a:pt x="302" y="204"/>
                </a:cubicBezTo>
                <a:cubicBezTo>
                  <a:pt x="275" y="133"/>
                  <a:pt x="275" y="62"/>
                  <a:pt x="284" y="62"/>
                </a:cubicBezTo>
                <a:cubicBezTo>
                  <a:pt x="293" y="62"/>
                  <a:pt x="337" y="106"/>
                  <a:pt x="364" y="177"/>
                </a:cubicBezTo>
                <a:cubicBezTo>
                  <a:pt x="400" y="248"/>
                  <a:pt x="390" y="302"/>
                  <a:pt x="390" y="3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12" name="AutoShape 82"/>
          <p:cNvSpPr>
            <a:spLocks/>
          </p:cNvSpPr>
          <p:nvPr/>
        </p:nvSpPr>
        <p:spPr bwMode="auto">
          <a:xfrm>
            <a:off x="529785" y="789752"/>
            <a:ext cx="695225" cy="65987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767" y="5419"/>
                </a:moveTo>
                <a:cubicBezTo>
                  <a:pt x="4051" y="5419"/>
                  <a:pt x="4271" y="5505"/>
                  <a:pt x="4428" y="5687"/>
                </a:cubicBezTo>
                <a:cubicBezTo>
                  <a:pt x="4586" y="5865"/>
                  <a:pt x="4701" y="6078"/>
                  <a:pt x="4766" y="6326"/>
                </a:cubicBezTo>
                <a:cubicBezTo>
                  <a:pt x="4835" y="6574"/>
                  <a:pt x="4879" y="6836"/>
                  <a:pt x="4893" y="7106"/>
                </a:cubicBezTo>
                <a:cubicBezTo>
                  <a:pt x="4910" y="7377"/>
                  <a:pt x="4917" y="7596"/>
                  <a:pt x="4917" y="7760"/>
                </a:cubicBezTo>
                <a:lnTo>
                  <a:pt x="4917" y="9856"/>
                </a:lnTo>
                <a:cubicBezTo>
                  <a:pt x="4809" y="9928"/>
                  <a:pt x="4720" y="10015"/>
                  <a:pt x="4646" y="10110"/>
                </a:cubicBezTo>
                <a:cubicBezTo>
                  <a:pt x="4574" y="10208"/>
                  <a:pt x="4468" y="10257"/>
                  <a:pt x="4329" y="10257"/>
                </a:cubicBezTo>
                <a:lnTo>
                  <a:pt x="561" y="10257"/>
                </a:lnTo>
                <a:cubicBezTo>
                  <a:pt x="439" y="10257"/>
                  <a:pt x="338" y="10208"/>
                  <a:pt x="256" y="10110"/>
                </a:cubicBezTo>
                <a:cubicBezTo>
                  <a:pt x="177" y="10015"/>
                  <a:pt x="93" y="9928"/>
                  <a:pt x="0" y="9856"/>
                </a:cubicBezTo>
                <a:lnTo>
                  <a:pt x="0" y="7760"/>
                </a:lnTo>
                <a:cubicBezTo>
                  <a:pt x="0" y="7596"/>
                  <a:pt x="4" y="7377"/>
                  <a:pt x="12" y="7106"/>
                </a:cubicBezTo>
                <a:cubicBezTo>
                  <a:pt x="19" y="6836"/>
                  <a:pt x="57" y="6574"/>
                  <a:pt x="124" y="6326"/>
                </a:cubicBezTo>
                <a:cubicBezTo>
                  <a:pt x="196" y="6078"/>
                  <a:pt x="309" y="5865"/>
                  <a:pt x="465" y="5687"/>
                </a:cubicBezTo>
                <a:cubicBezTo>
                  <a:pt x="624" y="5508"/>
                  <a:pt x="842" y="5419"/>
                  <a:pt x="1123" y="5419"/>
                </a:cubicBezTo>
                <a:cubicBezTo>
                  <a:pt x="782" y="5151"/>
                  <a:pt x="508" y="4803"/>
                  <a:pt x="304" y="4377"/>
                </a:cubicBezTo>
                <a:cubicBezTo>
                  <a:pt x="103" y="3950"/>
                  <a:pt x="0" y="3469"/>
                  <a:pt x="0" y="2937"/>
                </a:cubicBezTo>
                <a:cubicBezTo>
                  <a:pt x="0" y="2539"/>
                  <a:pt x="64" y="2162"/>
                  <a:pt x="189" y="1805"/>
                </a:cubicBezTo>
                <a:cubicBezTo>
                  <a:pt x="316" y="1448"/>
                  <a:pt x="491" y="1134"/>
                  <a:pt x="717" y="861"/>
                </a:cubicBezTo>
                <a:cubicBezTo>
                  <a:pt x="943" y="590"/>
                  <a:pt x="1207" y="380"/>
                  <a:pt x="1504" y="227"/>
                </a:cubicBezTo>
                <a:cubicBezTo>
                  <a:pt x="1804" y="77"/>
                  <a:pt x="2119" y="0"/>
                  <a:pt x="2445" y="0"/>
                </a:cubicBezTo>
                <a:cubicBezTo>
                  <a:pt x="2793" y="0"/>
                  <a:pt x="3115" y="77"/>
                  <a:pt x="3412" y="227"/>
                </a:cubicBezTo>
                <a:cubicBezTo>
                  <a:pt x="3712" y="380"/>
                  <a:pt x="3969" y="590"/>
                  <a:pt x="4188" y="861"/>
                </a:cubicBezTo>
                <a:cubicBezTo>
                  <a:pt x="4406" y="1134"/>
                  <a:pt x="4584" y="1448"/>
                  <a:pt x="4716" y="1805"/>
                </a:cubicBezTo>
                <a:cubicBezTo>
                  <a:pt x="4850" y="2162"/>
                  <a:pt x="4917" y="2539"/>
                  <a:pt x="4917" y="2937"/>
                </a:cubicBezTo>
                <a:cubicBezTo>
                  <a:pt x="4917" y="3458"/>
                  <a:pt x="4814" y="3939"/>
                  <a:pt x="4603" y="4371"/>
                </a:cubicBezTo>
                <a:cubicBezTo>
                  <a:pt x="4392" y="4800"/>
                  <a:pt x="4115" y="5151"/>
                  <a:pt x="3767" y="5419"/>
                </a:cubicBezTo>
                <a:moveTo>
                  <a:pt x="18165" y="12062"/>
                </a:moveTo>
                <a:cubicBezTo>
                  <a:pt x="18672" y="12604"/>
                  <a:pt x="19070" y="13142"/>
                  <a:pt x="19356" y="13669"/>
                </a:cubicBezTo>
                <a:cubicBezTo>
                  <a:pt x="19641" y="14196"/>
                  <a:pt x="19788" y="14801"/>
                  <a:pt x="19788" y="15480"/>
                </a:cubicBezTo>
                <a:lnTo>
                  <a:pt x="19788" y="20816"/>
                </a:lnTo>
                <a:cubicBezTo>
                  <a:pt x="19694" y="20868"/>
                  <a:pt x="19620" y="20931"/>
                  <a:pt x="19557" y="20995"/>
                </a:cubicBezTo>
                <a:cubicBezTo>
                  <a:pt x="19497" y="21061"/>
                  <a:pt x="19425" y="21122"/>
                  <a:pt x="19344" y="21191"/>
                </a:cubicBezTo>
                <a:cubicBezTo>
                  <a:pt x="19262" y="21251"/>
                  <a:pt x="19173" y="21317"/>
                  <a:pt x="19075" y="21386"/>
                </a:cubicBezTo>
                <a:cubicBezTo>
                  <a:pt x="18976" y="21455"/>
                  <a:pt x="18835" y="21528"/>
                  <a:pt x="18662" y="21599"/>
                </a:cubicBezTo>
                <a:lnTo>
                  <a:pt x="2942" y="21599"/>
                </a:lnTo>
                <a:cubicBezTo>
                  <a:pt x="2675" y="21599"/>
                  <a:pt x="2467" y="21499"/>
                  <a:pt x="2318" y="21291"/>
                </a:cubicBezTo>
                <a:cubicBezTo>
                  <a:pt x="2167" y="21081"/>
                  <a:pt x="2003" y="20926"/>
                  <a:pt x="1819" y="20816"/>
                </a:cubicBezTo>
                <a:lnTo>
                  <a:pt x="1819" y="15480"/>
                </a:lnTo>
                <a:cubicBezTo>
                  <a:pt x="1819" y="14763"/>
                  <a:pt x="1989" y="14127"/>
                  <a:pt x="2335" y="13571"/>
                </a:cubicBezTo>
                <a:cubicBezTo>
                  <a:pt x="2678" y="13018"/>
                  <a:pt x="3052" y="12511"/>
                  <a:pt x="3460" y="12062"/>
                </a:cubicBezTo>
                <a:cubicBezTo>
                  <a:pt x="3535" y="11970"/>
                  <a:pt x="3633" y="11869"/>
                  <a:pt x="3753" y="11766"/>
                </a:cubicBezTo>
                <a:cubicBezTo>
                  <a:pt x="3873" y="11659"/>
                  <a:pt x="4000" y="11590"/>
                  <a:pt x="4137" y="11553"/>
                </a:cubicBezTo>
                <a:cubicBezTo>
                  <a:pt x="4276" y="11495"/>
                  <a:pt x="4432" y="11466"/>
                  <a:pt x="4610" y="11455"/>
                </a:cubicBezTo>
                <a:cubicBezTo>
                  <a:pt x="4785" y="11446"/>
                  <a:pt x="4956" y="11423"/>
                  <a:pt x="5126" y="11388"/>
                </a:cubicBezTo>
                <a:cubicBezTo>
                  <a:pt x="5594" y="11299"/>
                  <a:pt x="6091" y="11210"/>
                  <a:pt x="6621" y="11121"/>
                </a:cubicBezTo>
                <a:cubicBezTo>
                  <a:pt x="7149" y="11034"/>
                  <a:pt x="7665" y="10945"/>
                  <a:pt x="8172" y="10853"/>
                </a:cubicBezTo>
                <a:cubicBezTo>
                  <a:pt x="7483" y="10326"/>
                  <a:pt x="6928" y="9632"/>
                  <a:pt x="6513" y="8762"/>
                </a:cubicBezTo>
                <a:cubicBezTo>
                  <a:pt x="6093" y="7896"/>
                  <a:pt x="5884" y="6940"/>
                  <a:pt x="5884" y="5903"/>
                </a:cubicBezTo>
                <a:cubicBezTo>
                  <a:pt x="5884" y="5097"/>
                  <a:pt x="6016" y="4331"/>
                  <a:pt x="6275" y="3608"/>
                </a:cubicBezTo>
                <a:cubicBezTo>
                  <a:pt x="6535" y="2885"/>
                  <a:pt x="6887" y="2260"/>
                  <a:pt x="7331" y="1733"/>
                </a:cubicBezTo>
                <a:cubicBezTo>
                  <a:pt x="7778" y="1203"/>
                  <a:pt x="8299" y="786"/>
                  <a:pt x="8894" y="472"/>
                </a:cubicBezTo>
                <a:cubicBezTo>
                  <a:pt x="9494" y="158"/>
                  <a:pt x="10125" y="3"/>
                  <a:pt x="10802" y="3"/>
                </a:cubicBezTo>
                <a:cubicBezTo>
                  <a:pt x="11476" y="3"/>
                  <a:pt x="12112" y="158"/>
                  <a:pt x="12710" y="472"/>
                </a:cubicBezTo>
                <a:cubicBezTo>
                  <a:pt x="13307" y="786"/>
                  <a:pt x="13826" y="1203"/>
                  <a:pt x="14272" y="1733"/>
                </a:cubicBezTo>
                <a:cubicBezTo>
                  <a:pt x="14716" y="2260"/>
                  <a:pt x="15067" y="2885"/>
                  <a:pt x="15328" y="3608"/>
                </a:cubicBezTo>
                <a:cubicBezTo>
                  <a:pt x="15590" y="4331"/>
                  <a:pt x="15719" y="5097"/>
                  <a:pt x="15719" y="5903"/>
                </a:cubicBezTo>
                <a:cubicBezTo>
                  <a:pt x="15719" y="6939"/>
                  <a:pt x="15513" y="7890"/>
                  <a:pt x="15100" y="8757"/>
                </a:cubicBezTo>
                <a:cubicBezTo>
                  <a:pt x="14685" y="9620"/>
                  <a:pt x="14128" y="10320"/>
                  <a:pt x="13432" y="10853"/>
                </a:cubicBezTo>
                <a:cubicBezTo>
                  <a:pt x="13936" y="10945"/>
                  <a:pt x="14452" y="11031"/>
                  <a:pt x="14978" y="11115"/>
                </a:cubicBezTo>
                <a:cubicBezTo>
                  <a:pt x="15504" y="11198"/>
                  <a:pt x="16005" y="11288"/>
                  <a:pt x="16478" y="11388"/>
                </a:cubicBezTo>
                <a:cubicBezTo>
                  <a:pt x="16653" y="11426"/>
                  <a:pt x="16826" y="11449"/>
                  <a:pt x="16994" y="11455"/>
                </a:cubicBezTo>
                <a:cubicBezTo>
                  <a:pt x="17162" y="11466"/>
                  <a:pt x="17323" y="11495"/>
                  <a:pt x="17467" y="11553"/>
                </a:cubicBezTo>
                <a:cubicBezTo>
                  <a:pt x="17603" y="11590"/>
                  <a:pt x="17731" y="11659"/>
                  <a:pt x="17851" y="11766"/>
                </a:cubicBezTo>
                <a:cubicBezTo>
                  <a:pt x="17966" y="11869"/>
                  <a:pt x="18074" y="11970"/>
                  <a:pt x="18165" y="12062"/>
                </a:cubicBezTo>
                <a:moveTo>
                  <a:pt x="20474" y="5419"/>
                </a:moveTo>
                <a:cubicBezTo>
                  <a:pt x="20757" y="5419"/>
                  <a:pt x="20973" y="5505"/>
                  <a:pt x="21124" y="5687"/>
                </a:cubicBezTo>
                <a:cubicBezTo>
                  <a:pt x="21271" y="5865"/>
                  <a:pt x="21381" y="6078"/>
                  <a:pt x="21448" y="6326"/>
                </a:cubicBezTo>
                <a:cubicBezTo>
                  <a:pt x="21520" y="6574"/>
                  <a:pt x="21561" y="6836"/>
                  <a:pt x="21576" y="7106"/>
                </a:cubicBezTo>
                <a:cubicBezTo>
                  <a:pt x="21592" y="7377"/>
                  <a:pt x="21599" y="7596"/>
                  <a:pt x="21599" y="7760"/>
                </a:cubicBezTo>
                <a:lnTo>
                  <a:pt x="21599" y="9856"/>
                </a:lnTo>
                <a:cubicBezTo>
                  <a:pt x="21508" y="9928"/>
                  <a:pt x="21422" y="10015"/>
                  <a:pt x="21340" y="10110"/>
                </a:cubicBezTo>
                <a:cubicBezTo>
                  <a:pt x="21261" y="10208"/>
                  <a:pt x="21158" y="10257"/>
                  <a:pt x="21036" y="10257"/>
                </a:cubicBezTo>
                <a:lnTo>
                  <a:pt x="17268" y="10257"/>
                </a:lnTo>
                <a:cubicBezTo>
                  <a:pt x="17131" y="10257"/>
                  <a:pt x="17023" y="10208"/>
                  <a:pt x="16953" y="10110"/>
                </a:cubicBezTo>
                <a:cubicBezTo>
                  <a:pt x="16879" y="10015"/>
                  <a:pt x="16790" y="9928"/>
                  <a:pt x="16682" y="9856"/>
                </a:cubicBezTo>
                <a:lnTo>
                  <a:pt x="16682" y="7760"/>
                </a:lnTo>
                <a:cubicBezTo>
                  <a:pt x="16682" y="7596"/>
                  <a:pt x="16692" y="7377"/>
                  <a:pt x="16706" y="7106"/>
                </a:cubicBezTo>
                <a:cubicBezTo>
                  <a:pt x="16720" y="6836"/>
                  <a:pt x="16766" y="6574"/>
                  <a:pt x="16836" y="6326"/>
                </a:cubicBezTo>
                <a:cubicBezTo>
                  <a:pt x="16912" y="6078"/>
                  <a:pt x="17023" y="5865"/>
                  <a:pt x="17183" y="5687"/>
                </a:cubicBezTo>
                <a:cubicBezTo>
                  <a:pt x="17337" y="5508"/>
                  <a:pt x="17556" y="5419"/>
                  <a:pt x="17829" y="5419"/>
                </a:cubicBezTo>
                <a:cubicBezTo>
                  <a:pt x="17488" y="5151"/>
                  <a:pt x="17210" y="4803"/>
                  <a:pt x="16999" y="4377"/>
                </a:cubicBezTo>
                <a:cubicBezTo>
                  <a:pt x="16788" y="3950"/>
                  <a:pt x="16682" y="3469"/>
                  <a:pt x="16682" y="2937"/>
                </a:cubicBezTo>
                <a:cubicBezTo>
                  <a:pt x="16682" y="2539"/>
                  <a:pt x="16744" y="2162"/>
                  <a:pt x="16872" y="1805"/>
                </a:cubicBezTo>
                <a:cubicBezTo>
                  <a:pt x="16999" y="1448"/>
                  <a:pt x="17174" y="1134"/>
                  <a:pt x="17400" y="861"/>
                </a:cubicBezTo>
                <a:cubicBezTo>
                  <a:pt x="17625" y="590"/>
                  <a:pt x="17889" y="380"/>
                  <a:pt x="18187" y="227"/>
                </a:cubicBezTo>
                <a:cubicBezTo>
                  <a:pt x="18487" y="77"/>
                  <a:pt x="18808" y="0"/>
                  <a:pt x="19152" y="0"/>
                </a:cubicBezTo>
                <a:cubicBezTo>
                  <a:pt x="19480" y="0"/>
                  <a:pt x="19795" y="77"/>
                  <a:pt x="20095" y="227"/>
                </a:cubicBezTo>
                <a:cubicBezTo>
                  <a:pt x="20395" y="380"/>
                  <a:pt x="20656" y="590"/>
                  <a:pt x="20882" y="861"/>
                </a:cubicBezTo>
                <a:cubicBezTo>
                  <a:pt x="21108" y="1134"/>
                  <a:pt x="21285" y="1448"/>
                  <a:pt x="21412" y="1805"/>
                </a:cubicBezTo>
                <a:cubicBezTo>
                  <a:pt x="21537" y="2162"/>
                  <a:pt x="21599" y="2539"/>
                  <a:pt x="21599" y="2937"/>
                </a:cubicBezTo>
                <a:cubicBezTo>
                  <a:pt x="21599" y="3458"/>
                  <a:pt x="21499" y="3939"/>
                  <a:pt x="21295" y="4371"/>
                </a:cubicBezTo>
                <a:cubicBezTo>
                  <a:pt x="21093" y="4800"/>
                  <a:pt x="20820" y="5151"/>
                  <a:pt x="20474" y="5419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31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854" y="4204694"/>
            <a:ext cx="9060873" cy="931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96864" y="455527"/>
            <a:ext cx="8562975" cy="563043"/>
          </a:xfrm>
        </p:spPr>
        <p:txBody>
          <a:bodyPr/>
          <a:lstStyle/>
          <a:p>
            <a:r>
              <a:rPr lang="en-GB" sz="3200" dirty="0" smtClean="0"/>
              <a:t>We offer support on various levels</a:t>
            </a:r>
            <a:endParaRPr lang="en-GB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849" t="29291" r="13691" b="19611"/>
          <a:stretch/>
        </p:blipFill>
        <p:spPr>
          <a:xfrm>
            <a:off x="85893" y="1202185"/>
            <a:ext cx="8984915" cy="346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8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854" y="4204694"/>
            <a:ext cx="9060873" cy="931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96864" y="294832"/>
            <a:ext cx="8562975" cy="739311"/>
          </a:xfrm>
        </p:spPr>
        <p:txBody>
          <a:bodyPr/>
          <a:lstStyle/>
          <a:p>
            <a:r>
              <a:rPr lang="cs-CZ" dirty="0" err="1" smtClean="0"/>
              <a:t>Website</a:t>
            </a:r>
            <a:r>
              <a:rPr lang="cs-CZ" dirty="0"/>
              <a:t> </a:t>
            </a:r>
            <a:r>
              <a:rPr lang="cs-CZ" dirty="0" smtClean="0"/>
              <a:t>/ PROJECTS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56" y="608241"/>
            <a:ext cx="4951119" cy="1991627"/>
          </a:xfrm>
          <a:prstGeom prst="rect">
            <a:avLst/>
          </a:prstGeom>
        </p:spPr>
      </p:pic>
      <p:sp>
        <p:nvSpPr>
          <p:cNvPr id="9" name="Zahnutá šipka dolů 8"/>
          <p:cNvSpPr/>
          <p:nvPr/>
        </p:nvSpPr>
        <p:spPr>
          <a:xfrm rot="12987228">
            <a:off x="455877" y="2039080"/>
            <a:ext cx="3144055" cy="66362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497" y="2735671"/>
            <a:ext cx="5370342" cy="2260872"/>
          </a:xfrm>
          <a:prstGeom prst="rect">
            <a:avLst/>
          </a:prstGeom>
        </p:spPr>
      </p:pic>
      <p:sp>
        <p:nvSpPr>
          <p:cNvPr id="11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5203371" y="1043058"/>
            <a:ext cx="3656468" cy="146010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err="1" smtClean="0"/>
              <a:t>Xls</a:t>
            </a:r>
            <a:r>
              <a:rPr lang="cs-CZ" sz="1800" dirty="0" smtClean="0"/>
              <a:t>. chart *</a:t>
            </a:r>
            <a:r>
              <a:rPr lang="cs-CZ" sz="1800" i="1" dirty="0" smtClean="0"/>
              <a:t>LIST OF OPERATIONS </a:t>
            </a:r>
            <a:r>
              <a:rPr lang="cs-CZ" sz="1800" i="1" dirty="0" err="1" smtClean="0"/>
              <a:t>available</a:t>
            </a:r>
            <a:r>
              <a:rPr lang="cs-CZ" sz="1800" i="1" dirty="0" smtClean="0"/>
              <a:t>*</a:t>
            </a:r>
            <a:r>
              <a:rPr lang="cs-CZ" sz="1800" dirty="0" smtClean="0"/>
              <a:t> </a:t>
            </a:r>
            <a:r>
              <a:rPr lang="cs-CZ" sz="1800" dirty="0" err="1" smtClean="0"/>
              <a:t>includes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basic </a:t>
            </a:r>
            <a:r>
              <a:rPr lang="cs-CZ" sz="1800" dirty="0" err="1" smtClean="0"/>
              <a:t>description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projects</a:t>
            </a:r>
            <a:r>
              <a:rPr lang="cs-CZ" sz="1800" dirty="0" smtClean="0"/>
              <a:t> and </a:t>
            </a:r>
            <a:r>
              <a:rPr lang="cs-CZ" sz="1800" dirty="0" err="1" smtClean="0"/>
              <a:t>project</a:t>
            </a:r>
            <a:r>
              <a:rPr lang="cs-CZ" sz="1800" dirty="0" smtClean="0"/>
              <a:t> </a:t>
            </a:r>
            <a:r>
              <a:rPr lang="cs-CZ" sz="1800" dirty="0" err="1" smtClean="0"/>
              <a:t>partners</a:t>
            </a:r>
            <a:r>
              <a:rPr lang="cs-CZ" sz="1800" dirty="0" smtClean="0"/>
              <a:t> </a:t>
            </a:r>
            <a:r>
              <a:rPr lang="cs-CZ" sz="1800" dirty="0" err="1" smtClean="0"/>
              <a:t>involved</a:t>
            </a:r>
            <a:r>
              <a:rPr lang="cs-CZ" sz="1800" dirty="0" smtClean="0"/>
              <a:t> in Call 1 and Call 2</a:t>
            </a:r>
          </a:p>
        </p:txBody>
      </p:sp>
      <p:sp>
        <p:nvSpPr>
          <p:cNvPr id="12" name="Zástupný symbol pro text 2"/>
          <p:cNvSpPr txBox="1">
            <a:spLocks/>
          </p:cNvSpPr>
          <p:nvPr/>
        </p:nvSpPr>
        <p:spPr>
          <a:xfrm>
            <a:off x="13854" y="3507894"/>
            <a:ext cx="3656468" cy="11219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800" dirty="0" smtClean="0"/>
          </a:p>
        </p:txBody>
      </p:sp>
      <p:sp>
        <p:nvSpPr>
          <p:cNvPr id="3" name="Obdélník 2"/>
          <p:cNvSpPr/>
          <p:nvPr/>
        </p:nvSpPr>
        <p:spPr>
          <a:xfrm>
            <a:off x="13854" y="35078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PROJECT WEBSITES </a:t>
            </a:r>
            <a:r>
              <a:rPr lang="cs-CZ" sz="1800" dirty="0" err="1" smtClean="0">
                <a:solidFill>
                  <a:srgbClr val="000000"/>
                </a:solidFill>
              </a:rPr>
              <a:t>listed</a:t>
            </a:r>
            <a:r>
              <a:rPr lang="cs-CZ" sz="18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     </a:t>
            </a:r>
            <a:r>
              <a:rPr lang="cs-CZ" sz="1800" dirty="0" err="1" smtClean="0">
                <a:solidFill>
                  <a:srgbClr val="000000"/>
                </a:solidFill>
              </a:rPr>
              <a:t>according</a:t>
            </a:r>
            <a:r>
              <a:rPr lang="cs-CZ" sz="1800" dirty="0" smtClean="0">
                <a:solidFill>
                  <a:srgbClr val="000000"/>
                </a:solidFill>
              </a:rPr>
              <a:t> to </a:t>
            </a:r>
            <a:r>
              <a:rPr lang="cs-CZ" sz="1800" b="1" dirty="0">
                <a:solidFill>
                  <a:schemeClr val="accent1"/>
                </a:solidFill>
                <a:latin typeface="Trebuchet MS" pitchFamily="34" charset="0"/>
              </a:rPr>
              <a:t>4 PRIORITIES</a:t>
            </a:r>
          </a:p>
        </p:txBody>
      </p:sp>
    </p:spTree>
    <p:extLst>
      <p:ext uri="{BB962C8B-B14F-4D97-AF65-F5344CB8AC3E}">
        <p14:creationId xmlns:p14="http://schemas.microsoft.com/office/powerpoint/2010/main" val="411307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ntralEurope_iService">
  <a:themeElements>
    <a:clrScheme name="Central Europe">
      <a:dk1>
        <a:srgbClr val="4D4D4E"/>
      </a:dk1>
      <a:lt1>
        <a:sysClr val="window" lastClr="FFFFFF"/>
      </a:lt1>
      <a:dk2>
        <a:srgbClr val="7B7B7B"/>
      </a:dk2>
      <a:lt2>
        <a:srgbClr val="A6A6A6"/>
      </a:lt2>
      <a:accent1>
        <a:srgbClr val="7E93A5"/>
      </a:accent1>
      <a:accent2>
        <a:srgbClr val="7D8B8A"/>
      </a:accent2>
      <a:accent3>
        <a:srgbClr val="8A8A8A"/>
      </a:accent3>
      <a:accent4>
        <a:srgbClr val="90ABAB"/>
      </a:accent4>
      <a:accent5>
        <a:srgbClr val="C8D3D8"/>
      </a:accent5>
      <a:accent6>
        <a:srgbClr val="4D4933"/>
      </a:accent6>
      <a:hlink>
        <a:srgbClr val="7E93A5"/>
      </a:hlink>
      <a:folHlink>
        <a:srgbClr val="7E93A5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centralEurope</Template>
  <TotalTime>141</TotalTime>
  <Words>418</Words>
  <Application>Microsoft Office PowerPoint</Application>
  <PresentationFormat>Předvádění na obrazovce (16:9)</PresentationFormat>
  <Paragraphs>72</Paragraphs>
  <Slides>11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21" baseType="lpstr">
      <vt:lpstr>Arial</vt:lpstr>
      <vt:lpstr>Gill Sans</vt:lpstr>
      <vt:lpstr>Lato Light</vt:lpstr>
      <vt:lpstr>Raleway</vt:lpstr>
      <vt:lpstr>Raleway Light</vt:lpstr>
      <vt:lpstr>Tahoma</vt:lpstr>
      <vt:lpstr>Trebuchet MS</vt:lpstr>
      <vt:lpstr>Wingdings</vt:lpstr>
      <vt:lpstr>Wingdings 2</vt:lpstr>
      <vt:lpstr>CentralEurope_iService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CZ National CONTACT 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Phunk</dc:creator>
  <cp:lastModifiedBy>Horváthová Stella</cp:lastModifiedBy>
  <cp:revision>2369</cp:revision>
  <cp:lastPrinted>2019-02-04T12:17:41Z</cp:lastPrinted>
  <dcterms:created xsi:type="dcterms:W3CDTF">2014-11-12T21:47:38Z</dcterms:created>
  <dcterms:modified xsi:type="dcterms:W3CDTF">2019-02-13T15:40:20Z</dcterms:modified>
</cp:coreProperties>
</file>