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3" r:id="rId20"/>
    <p:sldId id="276" r:id="rId21"/>
    <p:sldId id="274" r:id="rId22"/>
    <p:sldId id="275" r:id="rId23"/>
    <p:sldId id="271" r:id="rId24"/>
    <p:sldId id="272" r:id="rId25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F9143-9767-40DB-884B-820B42E2F690}" v="26" dt="2022-02-23T07:01:12.518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91" autoAdjust="0"/>
  </p:normalViewPr>
  <p:slideViewPr>
    <p:cSldViewPr showGuides="1">
      <p:cViewPr varScale="1">
        <p:scale>
          <a:sx n="77" d="100"/>
          <a:sy n="77" d="100"/>
        </p:scale>
        <p:origin x="240" y="90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ašová Martina" userId="S::d21kalasova.martina@gymsosmb.cz::1c85208f-db22-4b32-80b6-85d149fa9ad6" providerId="AD" clId="Web-{CC1F9143-9767-40DB-884B-820B42E2F690}"/>
    <pc:docChg chg="modSld">
      <pc:chgData name="Kalašová Martina" userId="S::d21kalasova.martina@gymsosmb.cz::1c85208f-db22-4b32-80b6-85d149fa9ad6" providerId="AD" clId="Web-{CC1F9143-9767-40DB-884B-820B42E2F690}" dt="2022-02-23T07:01:09.643" v="25" actId="20577"/>
      <pc:docMkLst>
        <pc:docMk/>
      </pc:docMkLst>
      <pc:sldChg chg="modSp">
        <pc:chgData name="Kalašová Martina" userId="S::d21kalasova.martina@gymsosmb.cz::1c85208f-db22-4b32-80b6-85d149fa9ad6" providerId="AD" clId="Web-{CC1F9143-9767-40DB-884B-820B42E2F690}" dt="2022-02-23T06:56:57.513" v="23" actId="20577"/>
        <pc:sldMkLst>
          <pc:docMk/>
          <pc:sldMk cId="1915969007" sldId="268"/>
        </pc:sldMkLst>
        <pc:spChg chg="mod">
          <ac:chgData name="Kalašová Martina" userId="S::d21kalasova.martina@gymsosmb.cz::1c85208f-db22-4b32-80b6-85d149fa9ad6" providerId="AD" clId="Web-{CC1F9143-9767-40DB-884B-820B42E2F690}" dt="2022-02-23T06:56:57.513" v="23" actId="20577"/>
          <ac:spMkLst>
            <pc:docMk/>
            <pc:sldMk cId="1915969007" sldId="268"/>
            <ac:spMk id="6" creationId="{00000000-0000-0000-0000-000000000000}"/>
          </ac:spMkLst>
        </pc:spChg>
      </pc:sldChg>
      <pc:sldChg chg="modSp">
        <pc:chgData name="Kalašová Martina" userId="S::d21kalasova.martina@gymsosmb.cz::1c85208f-db22-4b32-80b6-85d149fa9ad6" providerId="AD" clId="Web-{CC1F9143-9767-40DB-884B-820B42E2F690}" dt="2022-02-23T06:58:15.389" v="24" actId="1076"/>
        <pc:sldMkLst>
          <pc:docMk/>
          <pc:sldMk cId="625208115" sldId="269"/>
        </pc:sldMkLst>
        <pc:picChg chg="mod">
          <ac:chgData name="Kalašová Martina" userId="S::d21kalasova.martina@gymsosmb.cz::1c85208f-db22-4b32-80b6-85d149fa9ad6" providerId="AD" clId="Web-{CC1F9143-9767-40DB-884B-820B42E2F690}" dt="2022-02-23T06:58:15.389" v="24" actId="1076"/>
          <ac:picMkLst>
            <pc:docMk/>
            <pc:sldMk cId="625208115" sldId="269"/>
            <ac:picMk id="9" creationId="{00000000-0000-0000-0000-000000000000}"/>
          </ac:picMkLst>
        </pc:picChg>
      </pc:sldChg>
      <pc:sldChg chg="modSp">
        <pc:chgData name="Kalašová Martina" userId="S::d21kalasova.martina@gymsosmb.cz::1c85208f-db22-4b32-80b6-85d149fa9ad6" providerId="AD" clId="Web-{CC1F9143-9767-40DB-884B-820B42E2F690}" dt="2022-02-23T07:01:09.643" v="25" actId="20577"/>
        <pc:sldMkLst>
          <pc:docMk/>
          <pc:sldMk cId="2032826606" sldId="272"/>
        </pc:sldMkLst>
        <pc:spChg chg="mod">
          <ac:chgData name="Kalašová Martina" userId="S::d21kalasova.martina@gymsosmb.cz::1c85208f-db22-4b32-80b6-85d149fa9ad6" providerId="AD" clId="Web-{CC1F9143-9767-40DB-884B-820B42E2F690}" dt="2022-02-23T07:01:09.643" v="25" actId="20577"/>
          <ac:spMkLst>
            <pc:docMk/>
            <pc:sldMk cId="2032826606" sldId="272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C13DFA-931C-4352-9BC3-9CBBB9695485}" type="datetime1">
              <a:rPr lang="cs-CZ" smtClean="0">
                <a:latin typeface="Calibri" panose="020F0502020204030204" pitchFamily="34" charset="0"/>
              </a:rPr>
              <a:t>19.04.2022</a:t>
            </a:fld>
            <a:endParaRPr lang="cs-CZ">
              <a:latin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>
              <a:latin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cs-CZ" smtClean="0">
                <a:latin typeface="Calibri" panose="020F0502020204030204" pitchFamily="34" charset="0"/>
              </a:rPr>
              <a:t>‹#›</a:t>
            </a:fld>
            <a:endParaRPr 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EF6ED1A5-149E-4BEB-8F22-7B1609F995CE}" type="datetime1">
              <a:rPr lang="cs-CZ" smtClean="0"/>
              <a:pPr/>
              <a:t>19.04.2022</a:t>
            </a:fld>
            <a:endParaRPr lang="cs-CZ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841221E5-7225-48EB-A4EE-420E7BFCF7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cs-CZ" smtClean="0"/>
              <a:pPr rtl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0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ltGray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 bwMode="ltGray">
          <a:xfrm>
            <a:off x="121888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 bwMode="gray">
          <a:xfrm>
            <a:off x="0" y="0"/>
            <a:ext cx="12188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2" name="Obdélník 11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3" name="Přímá spojnice 12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5" name="Přímá spojnice 14"/>
          <p:cNvCxnSpPr/>
          <p:nvPr/>
        </p:nvCxnSpPr>
        <p:spPr bwMode="white">
          <a:xfrm>
            <a:off x="121888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 bwMode="white">
          <a:xfrm>
            <a:off x="0" y="5631204"/>
            <a:ext cx="18283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í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</p:spPr>
        <p:txBody>
          <a:bodyPr rtlCol="0">
            <a:noAutofit/>
          </a:bodyPr>
          <a:lstStyle>
            <a:lvl1pPr rtl="0">
              <a:defRPr sz="5400"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85C77472-059D-4C68-8AC7-CD75808C3D76}" type="datetime1">
              <a:rPr lang="cs-CZ" smtClean="0"/>
              <a:pPr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66412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9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166DFE-5FCC-435A-83F4-EBD832EDD947}" type="datetime1">
              <a:rPr lang="cs-CZ" noProof="0" smtClean="0"/>
              <a:t>19.04.2022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408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í"/>
          <p:cNvSpPr>
            <a:spLocks/>
          </p:cNvSpPr>
          <p:nvPr/>
        </p:nvSpPr>
        <p:spPr bwMode="white">
          <a:xfrm rot="5400000"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4" name="Přímá spojnice 13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>
            <a:lvl1pPr rtl="0"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D972056-2A79-4B89-9AA2-1890533C94CB}" type="datetime1">
              <a:rPr lang="cs-CZ" smtClean="0"/>
              <a:pPr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8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54AFDA-84A6-4B2B-83CC-EA9C0533667A}" type="datetime1">
              <a:rPr lang="cs-CZ" noProof="0" smtClean="0"/>
              <a:t>19.04.2022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855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/>
          <p:nvPr/>
        </p:nvSpPr>
        <p:spPr bwMode="black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0" name="Obdélník 19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4" name="Obdélník 23"/>
          <p:cNvSpPr/>
          <p:nvPr/>
        </p:nvSpPr>
        <p:spPr bwMode="gray">
          <a:xfrm>
            <a:off x="1216152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1" name="Obdélník 20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22" name="Přímá spojnice 21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8" name="Pí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23" name="Přímá spojnice 22"/>
          <p:cNvCxnSpPr/>
          <p:nvPr/>
        </p:nvCxnSpPr>
        <p:spPr bwMode="white">
          <a:xfrm>
            <a:off x="1216152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 bwMode="black">
          <a:xfrm>
            <a:off x="11579384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7" name="Obdélník 26"/>
          <p:cNvSpPr/>
          <p:nvPr/>
        </p:nvSpPr>
        <p:spPr bwMode="gray">
          <a:xfrm>
            <a:off x="11274663" y="0"/>
            <a:ext cx="30472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8" name="Obdélník 27"/>
          <p:cNvSpPr/>
          <p:nvPr/>
        </p:nvSpPr>
        <p:spPr bwMode="gray">
          <a:xfrm>
            <a:off x="1218883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-2" y="0"/>
            <a:ext cx="1218883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30" name="Obdélník 29"/>
          <p:cNvSpPr/>
          <p:nvPr/>
        </p:nvSpPr>
        <p:spPr bwMode="ltGray">
          <a:xfrm>
            <a:off x="0" y="0"/>
            <a:ext cx="12188825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31" name="Přímá spojnice 30"/>
          <p:cNvCxnSpPr/>
          <p:nvPr/>
        </p:nvCxnSpPr>
        <p:spPr bwMode="white">
          <a:xfrm>
            <a:off x="1157329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délník 31"/>
          <p:cNvSpPr/>
          <p:nvPr/>
        </p:nvSpPr>
        <p:spPr bwMode="black">
          <a:xfrm>
            <a:off x="0" y="0"/>
            <a:ext cx="1216152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33" name="Přímá spojnice 32"/>
          <p:cNvCxnSpPr/>
          <p:nvPr/>
        </p:nvCxnSpPr>
        <p:spPr bwMode="white">
          <a:xfrm>
            <a:off x="1218884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 rtl="0">
              <a:defRPr sz="5400" b="0" cap="none" baseline="0"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57A59506-72FD-4495-9AB4-84BEB64D693F}" type="datetime1">
              <a:rPr lang="cs-CZ" smtClean="0"/>
              <a:pPr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66571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4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C3BDC1-1D26-41EB-8826-FEE8DF515E5F}" type="datetime1">
              <a:rPr lang="cs-CZ" noProof="0" smtClean="0"/>
              <a:t>19.04.2022</a:t>
            </a:fld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1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9098-85CB-40A7-8EB9-32085B9BD4CC}" type="datetime1">
              <a:rPr lang="cs-CZ" noProof="0" smtClean="0"/>
              <a:t>19.04.2022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383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8DABD2-5123-463E-A7B6-799F51B171FE}" type="datetime1">
              <a:rPr lang="cs-CZ" noProof="0" smtClean="0"/>
              <a:t>19.04.2022</a:t>
            </a:fld>
            <a:endParaRPr lang="cs-CZ" noProof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635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 bwMode="ltGray">
          <a:xfrm>
            <a:off x="626239" y="0"/>
            <a:ext cx="3047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6" name="Obdélník 5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 bwMode="gray">
          <a:xfrm>
            <a:off x="10969942" y="0"/>
            <a:ext cx="92262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black">
          <a:xfrm>
            <a:off x="11892563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4613434-694E-4FC6-9BB3-2DA8A4CEFE37}" type="datetime1">
              <a:rPr lang="cs-CZ" smtClean="0"/>
              <a:pPr/>
              <a:t>19.04.2022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gray"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lt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 bwMode="white">
          <a:xfrm>
            <a:off x="62179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 bwMode="white"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 rtl="0">
              <a:defRPr sz="2800" b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white"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DAC7BDE-1898-4D6C-AEA1-04714C1F1329}" type="datetime1">
              <a:rPr lang="cs-CZ" smtClean="0"/>
              <a:pPr/>
              <a:t>19.04.2022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0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ltGray">
          <a:xfrm>
            <a:off x="4875530" y="0"/>
            <a:ext cx="70170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 rtl="0">
              <a:defRPr sz="2800" b="0" cap="all" baseline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rtl="0">
              <a:buNone/>
              <a:defRPr sz="28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BCFE3752-42E2-4502-B52B-1640F9E32865}" type="datetime1">
              <a:rPr lang="cs-CZ" smtClean="0"/>
              <a:pPr/>
              <a:t>19.04.2022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Přímá spojnice 9"/>
          <p:cNvCxnSpPr/>
          <p:nvPr/>
        </p:nvCxnSpPr>
        <p:spPr bwMode="white">
          <a:xfrm>
            <a:off x="11879867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9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3" name="Obdélník 12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4" name="Přímá spojnice 13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í"/>
          <p:cNvSpPr>
            <a:spLocks/>
          </p:cNvSpPr>
          <p:nvPr/>
        </p:nvSpPr>
        <p:spPr bwMode="white">
          <a:xfrm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6" name="Přímá spojnice 15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0E57BB58-40ED-4251-A96D-306698F4AE93}" type="datetime1">
              <a:rPr lang="cs-CZ" smtClean="0"/>
              <a:pPr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3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28669" y="1658146"/>
            <a:ext cx="8329031" cy="2680127"/>
          </a:xfrm>
        </p:spPr>
        <p:txBody>
          <a:bodyPr rtlCol="0"/>
          <a:lstStyle/>
          <a:p>
            <a:pPr algn="ctr" rtl="0"/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Revitalizace letního kina a okolí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/>
          </a:bodyPr>
          <a:lstStyle/>
          <a:p>
            <a:r>
              <a:rPr lang="cs-CZ" sz="2600" b="1" u="sng" dirty="0">
                <a:solidFill>
                  <a:schemeClr val="accent4">
                    <a:lumMod val="75000"/>
                  </a:schemeClr>
                </a:solidFill>
              </a:rPr>
              <a:t>Autoři:</a:t>
            </a:r>
            <a:r>
              <a:rPr lang="cs-CZ" sz="2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2600" dirty="0">
                <a:solidFill>
                  <a:schemeClr val="tx2"/>
                </a:solidFill>
              </a:rPr>
              <a:t>Martina Kalašová, Klára Kavanová, Michala </a:t>
            </a:r>
            <a:r>
              <a:rPr lang="cs-CZ" sz="2600" dirty="0" err="1">
                <a:solidFill>
                  <a:schemeClr val="tx2"/>
                </a:solidFill>
              </a:rPr>
              <a:t>Kuštová</a:t>
            </a:r>
            <a:endParaRPr lang="cs-CZ" sz="2600" dirty="0">
              <a:solidFill>
                <a:schemeClr val="tx2"/>
              </a:solidFill>
            </a:endParaRPr>
          </a:p>
          <a:p>
            <a:r>
              <a:rPr lang="cs-CZ" sz="2600" b="1" u="sng" dirty="0">
                <a:solidFill>
                  <a:schemeClr val="accent4">
                    <a:lumMod val="75000"/>
                  </a:schemeClr>
                </a:solidFill>
              </a:rPr>
              <a:t>Pedagog</a:t>
            </a:r>
            <a:r>
              <a:rPr lang="cs-CZ" sz="2600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cs-CZ" sz="2600" dirty="0">
                <a:solidFill>
                  <a:schemeClr val="tx2"/>
                </a:solidFill>
              </a:rPr>
              <a:t>Ing. Lenka </a:t>
            </a:r>
            <a:r>
              <a:rPr lang="cs-CZ" sz="2600" dirty="0" err="1">
                <a:solidFill>
                  <a:schemeClr val="tx2"/>
                </a:solidFill>
              </a:rPr>
              <a:t>Šprinclová</a:t>
            </a:r>
            <a:endParaRPr lang="cs-CZ" sz="2600" dirty="0">
              <a:solidFill>
                <a:schemeClr val="tx2"/>
              </a:solidFill>
            </a:endParaRPr>
          </a:p>
          <a:p>
            <a:r>
              <a:rPr lang="cs-CZ" sz="2600" b="1" u="sng" dirty="0">
                <a:solidFill>
                  <a:schemeClr val="accent4">
                    <a:lumMod val="75000"/>
                  </a:schemeClr>
                </a:solidFill>
              </a:rPr>
              <a:t>Region</a:t>
            </a: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r>
              <a:rPr lang="cs-CZ" sz="2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2600" dirty="0">
                <a:solidFill>
                  <a:schemeClr val="tx2"/>
                </a:solidFill>
              </a:rPr>
              <a:t>Kraj Vysočina</a:t>
            </a:r>
          </a:p>
          <a:p>
            <a:pPr rtl="0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3864"/>
            <a:ext cx="1224136" cy="12241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948" y="116632"/>
            <a:ext cx="3295021" cy="65900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32" y="0"/>
            <a:ext cx="3096344" cy="26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Časový harmonogram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cs-CZ" dirty="0">
                <a:solidFill>
                  <a:schemeClr val="tx2"/>
                </a:solidFill>
              </a:rPr>
              <a:t>etapa = příprava </a:t>
            </a:r>
            <a:r>
              <a:rPr lang="cs-CZ" b="1" dirty="0" smtClean="0">
                <a:solidFill>
                  <a:schemeClr val="tx2"/>
                </a:solidFill>
              </a:rPr>
              <a:t>18 – 24 měsíců</a:t>
            </a:r>
            <a:endParaRPr lang="cs-CZ" b="1" dirty="0">
              <a:solidFill>
                <a:schemeClr val="tx2"/>
              </a:solidFill>
            </a:endParaRPr>
          </a:p>
          <a:p>
            <a:pPr marL="514350" indent="-514350">
              <a:buAutoNum type="arabicPeriod"/>
            </a:pPr>
            <a:r>
              <a:rPr lang="cs-CZ" dirty="0">
                <a:solidFill>
                  <a:schemeClr val="tx2"/>
                </a:solidFill>
              </a:rPr>
              <a:t>etapa = vybudování přípojek inženýrských sítí + skatepark + horolezecká </a:t>
            </a:r>
            <a:r>
              <a:rPr lang="cs-CZ" dirty="0" smtClean="0">
                <a:solidFill>
                  <a:schemeClr val="tx2"/>
                </a:solidFill>
              </a:rPr>
              <a:t>stěna </a:t>
            </a:r>
            <a:r>
              <a:rPr lang="cs-CZ" b="1" dirty="0" smtClean="0">
                <a:solidFill>
                  <a:schemeClr val="tx2"/>
                </a:solidFill>
              </a:rPr>
              <a:t>3, 6, 5 měsíců</a:t>
            </a:r>
            <a:endParaRPr lang="cs-CZ" b="1" dirty="0">
              <a:solidFill>
                <a:schemeClr val="tx2"/>
              </a:solidFill>
            </a:endParaRPr>
          </a:p>
          <a:p>
            <a:pPr marL="514350" indent="-514350">
              <a:buAutoNum type="arabicPeriod"/>
            </a:pPr>
            <a:r>
              <a:rPr lang="cs-CZ" dirty="0">
                <a:solidFill>
                  <a:schemeClr val="tx2"/>
                </a:solidFill>
              </a:rPr>
              <a:t>etapa = kavárna + sklady + veřejné toalety </a:t>
            </a:r>
            <a:r>
              <a:rPr lang="cs-CZ" b="1" dirty="0" smtClean="0">
                <a:solidFill>
                  <a:schemeClr val="tx2"/>
                </a:solidFill>
              </a:rPr>
              <a:t>12 měsíců </a:t>
            </a:r>
            <a:endParaRPr lang="cs-CZ" b="1" dirty="0">
              <a:solidFill>
                <a:schemeClr val="tx2"/>
              </a:solidFill>
            </a:endParaRPr>
          </a:p>
          <a:p>
            <a:pPr marL="514350" indent="-514350">
              <a:buAutoNum type="arabicPeriod"/>
            </a:pPr>
            <a:r>
              <a:rPr lang="cs-CZ" dirty="0">
                <a:solidFill>
                  <a:schemeClr val="tx2"/>
                </a:solidFill>
              </a:rPr>
              <a:t>etapa = letní kino </a:t>
            </a:r>
            <a:r>
              <a:rPr lang="cs-CZ" b="1" dirty="0" smtClean="0">
                <a:solidFill>
                  <a:schemeClr val="tx2"/>
                </a:solidFill>
              </a:rPr>
              <a:t>7 měsíců</a:t>
            </a:r>
            <a:endParaRPr lang="cs-CZ" b="1" dirty="0">
              <a:solidFill>
                <a:schemeClr val="tx2"/>
              </a:solidFill>
            </a:endParaRPr>
          </a:p>
          <a:p>
            <a:pPr marL="514350" indent="-514350">
              <a:buAutoNum type="arabicPeriod"/>
            </a:pPr>
            <a:r>
              <a:rPr lang="cs-CZ" dirty="0">
                <a:solidFill>
                  <a:schemeClr val="tx2"/>
                </a:solidFill>
              </a:rPr>
              <a:t>etapa = zastřešení letního kina </a:t>
            </a:r>
            <a:r>
              <a:rPr lang="cs-CZ" b="1" dirty="0" smtClean="0">
                <a:solidFill>
                  <a:schemeClr val="tx2"/>
                </a:solidFill>
              </a:rPr>
              <a:t>5 měsíců</a:t>
            </a:r>
            <a:endParaRPr lang="cs-CZ" b="1" dirty="0">
              <a:solidFill>
                <a:schemeClr val="tx2"/>
              </a:solidFill>
            </a:endParaRPr>
          </a:p>
          <a:p>
            <a:pPr marL="514350" indent="-514350">
              <a:buAutoNum type="arabicPeriod"/>
            </a:pPr>
            <a:r>
              <a:rPr lang="cs-CZ" dirty="0">
                <a:solidFill>
                  <a:schemeClr val="tx2"/>
                </a:solidFill>
              </a:rPr>
              <a:t>etapa = sezení na břehu řeky </a:t>
            </a:r>
            <a:r>
              <a:rPr lang="cs-CZ" b="1" dirty="0" smtClean="0">
                <a:solidFill>
                  <a:schemeClr val="tx2"/>
                </a:solidFill>
              </a:rPr>
              <a:t>4 měsíce</a:t>
            </a:r>
            <a:endParaRPr lang="cs-CZ" b="1" dirty="0">
              <a:solidFill>
                <a:schemeClr val="tx2"/>
              </a:solidFill>
            </a:endParaRPr>
          </a:p>
          <a:p>
            <a:pPr marL="514350" indent="-514350">
              <a:buAutoNum type="arabicPeriod"/>
            </a:pPr>
            <a:r>
              <a:rPr lang="cs-CZ" dirty="0">
                <a:solidFill>
                  <a:schemeClr val="tx2"/>
                </a:solidFill>
              </a:rPr>
              <a:t>etapa = lávky přes řeku </a:t>
            </a:r>
            <a:r>
              <a:rPr lang="cs-CZ" b="1" dirty="0" smtClean="0">
                <a:solidFill>
                  <a:schemeClr val="tx2"/>
                </a:solidFill>
              </a:rPr>
              <a:t>6 měsíců</a:t>
            </a:r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692696"/>
            <a:ext cx="648073" cy="6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8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1196752"/>
            <a:ext cx="4555227" cy="555289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Rozpočet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692696"/>
            <a:ext cx="648073" cy="6480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22" y="2060848"/>
            <a:ext cx="5649113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SWOT analýza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692696"/>
            <a:ext cx="648073" cy="648073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45" y="1306703"/>
            <a:ext cx="4712382" cy="5450834"/>
          </a:xfrm>
        </p:spPr>
      </p:pic>
    </p:spTree>
    <p:extLst>
      <p:ext uri="{BB962C8B-B14F-4D97-AF65-F5344CB8AC3E}">
        <p14:creationId xmlns:p14="http://schemas.microsoft.com/office/powerpoint/2010/main" val="10649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Popis udržitelnosti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692696"/>
            <a:ext cx="648073" cy="648073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2"/>
                </a:solidFill>
              </a:rPr>
              <a:t>Veřejné záchody </a:t>
            </a:r>
            <a:r>
              <a:rPr lang="cs-CZ" dirty="0">
                <a:solidFill>
                  <a:schemeClr val="tx2"/>
                </a:solidFill>
              </a:rPr>
              <a:t>= cca 200 tis. Kč na jeden rok </a:t>
            </a:r>
          </a:p>
          <a:p>
            <a:pPr marL="0" indent="0">
              <a:buNone/>
            </a:pPr>
            <a:endParaRPr lang="cs-CZ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tx2"/>
                </a:solidFill>
                <a:latin typeface="Calibri"/>
                <a:cs typeface="Calibri"/>
              </a:rPr>
              <a:t>Sečení trávy </a:t>
            </a:r>
            <a:r>
              <a:rPr lang="cs-CZ" dirty="0">
                <a:solidFill>
                  <a:schemeClr val="tx2"/>
                </a:solidFill>
                <a:latin typeface="Calibri"/>
                <a:cs typeface="Calibri"/>
              </a:rPr>
              <a:t>= 2,00 Kč/m</a:t>
            </a:r>
            <a:r>
              <a:rPr lang="cs-CZ" baseline="30000" dirty="0">
                <a:solidFill>
                  <a:schemeClr val="tx2"/>
                </a:solidFill>
                <a:latin typeface="Calibri"/>
                <a:cs typeface="Calibri"/>
              </a:rPr>
              <a:t>2</a:t>
            </a:r>
            <a:r>
              <a:rPr lang="cs-CZ" dirty="0">
                <a:solidFill>
                  <a:schemeClr val="tx2"/>
                </a:solidFill>
                <a:latin typeface="Calibri"/>
                <a:cs typeface="Calibri"/>
              </a:rPr>
              <a:t> , tráva se bude sekat dle potřeby od jara do podzimu (celková plocha k sečení cca 3 000 m</a:t>
            </a:r>
            <a:r>
              <a:rPr lang="cs-CZ" baseline="30000" dirty="0">
                <a:solidFill>
                  <a:schemeClr val="tx2"/>
                </a:solidFill>
                <a:latin typeface="Calibri"/>
                <a:cs typeface="Calibri"/>
              </a:rPr>
              <a:t>2</a:t>
            </a:r>
            <a:r>
              <a:rPr lang="cs-CZ" dirty="0">
                <a:solidFill>
                  <a:schemeClr val="tx2"/>
                </a:solidFill>
                <a:latin typeface="Calibri"/>
                <a:cs typeface="Calibri"/>
              </a:rPr>
              <a:t> x 2 Kč = 6 000 Kč/rok)</a:t>
            </a:r>
          </a:p>
          <a:p>
            <a:pPr marL="0" indent="0">
              <a:buNone/>
            </a:pPr>
            <a:endParaRPr lang="cs-CZ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tx2"/>
                </a:solidFill>
              </a:rPr>
              <a:t>Předpokládáme sečení 5krát za vegetační dobu </a:t>
            </a:r>
            <a:r>
              <a:rPr lang="cs-CZ" dirty="0">
                <a:solidFill>
                  <a:schemeClr val="tx2"/>
                </a:solidFill>
              </a:rPr>
              <a:t>= 30 000 Kč/rok</a:t>
            </a:r>
          </a:p>
          <a:p>
            <a:pPr marL="0" indent="0">
              <a:buNone/>
            </a:pPr>
            <a:endParaRPr lang="cs-CZ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tx2"/>
                </a:solidFill>
              </a:rPr>
              <a:t>Celkové náklady na údržbu za rok činí cca 230 tis. Kč</a:t>
            </a:r>
          </a:p>
          <a:p>
            <a:pPr marL="0" indent="0">
              <a:buNone/>
            </a:pPr>
            <a:endParaRPr lang="cs-CZ" b="1" dirty="0">
              <a:solidFill>
                <a:schemeClr val="tx2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tx2"/>
                </a:solidFill>
                <a:latin typeface="Calibri"/>
                <a:cs typeface="Calibri"/>
              </a:rPr>
              <a:t>Náklady za pět let cca 1 150 tis. Kč</a:t>
            </a:r>
          </a:p>
          <a:p>
            <a:pPr marL="246380" indent="-246380"/>
            <a:endParaRPr lang="cs-CZ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9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Návštěva městského úřadu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4" y="3500884"/>
            <a:ext cx="4320480" cy="3238521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692696"/>
            <a:ext cx="648073" cy="6480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892" y="1342013"/>
            <a:ext cx="3735676" cy="280706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569" y="2850123"/>
            <a:ext cx="2077850" cy="25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0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Napsali o nás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647649"/>
            <a:ext cx="2664296" cy="593757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692696"/>
            <a:ext cx="648073" cy="6480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094" y="334949"/>
            <a:ext cx="2652625" cy="62860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81" y="1455450"/>
            <a:ext cx="3634510" cy="51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93436" y="360363"/>
            <a:ext cx="9782801" cy="1239837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Zasedání rady města Moravské Budějovice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284" y="2628935"/>
            <a:ext cx="5230408" cy="2942104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692696"/>
            <a:ext cx="646232" cy="6462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14263" y="4149080"/>
            <a:ext cx="4561974" cy="256611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988" y="2492896"/>
            <a:ext cx="1862892" cy="231086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93795" y="1484784"/>
            <a:ext cx="4582442" cy="257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3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28" y="332656"/>
            <a:ext cx="3672408" cy="6140504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743486"/>
            <a:ext cx="6462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4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2411" y="360363"/>
            <a:ext cx="9782801" cy="1239837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Rozhovor s městským architektem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77988" y="1600200"/>
            <a:ext cx="8128000" cy="4572000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771405"/>
            <a:ext cx="6462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04" y="692696"/>
            <a:ext cx="646232" cy="646232"/>
          </a:xfrm>
          <a:prstGeom prst="rect">
            <a:avLst/>
          </a:prstGeom>
        </p:spPr>
      </p:pic>
      <p:pic>
        <p:nvPicPr>
          <p:cNvPr id="3" name="blablab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3892" y="404664"/>
            <a:ext cx="10342884" cy="58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Letecký snímek současnosti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648" y="1452024"/>
            <a:ext cx="7296376" cy="480397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692696"/>
            <a:ext cx="648073" cy="6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8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93435" y="1988840"/>
            <a:ext cx="9782801" cy="45720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sz="3300" dirty="0">
                <a:solidFill>
                  <a:schemeClr val="tx2"/>
                </a:solidFill>
              </a:rPr>
              <a:t>KŘÍŽ Ondřej. Výstavba letního kina v Moravských Budějovicích v letech 1970-1974. Seminární práce. Brno 2012 </a:t>
            </a:r>
          </a:p>
          <a:p>
            <a:pPr marL="0" indent="0">
              <a:buNone/>
            </a:pPr>
            <a:endParaRPr lang="cs-CZ" sz="33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3300" dirty="0" smtClean="0">
                <a:solidFill>
                  <a:schemeClr val="tx2"/>
                </a:solidFill>
              </a:rPr>
              <a:t>https</a:t>
            </a:r>
            <a:r>
              <a:rPr lang="cs-CZ" sz="3300" dirty="0">
                <a:solidFill>
                  <a:schemeClr val="tx2"/>
                </a:solidFill>
              </a:rPr>
              <a:t>://www.inexmb.cz/</a:t>
            </a:r>
            <a:endParaRPr lang="cs-CZ" sz="33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33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3300" dirty="0" smtClean="0">
                <a:solidFill>
                  <a:schemeClr val="tx2"/>
                </a:solidFill>
              </a:rPr>
              <a:t>https</a:t>
            </a:r>
            <a:r>
              <a:rPr lang="cs-CZ" sz="3300" dirty="0">
                <a:solidFill>
                  <a:schemeClr val="tx2"/>
                </a:solidFill>
              </a:rPr>
              <a:t>://www.mbudejovicko.cz/zpravy/aktualne/fotogalerie-19562--</a:t>
            </a:r>
            <a:r>
              <a:rPr lang="cs-CZ" sz="3300" dirty="0" smtClean="0">
                <a:solidFill>
                  <a:schemeClr val="tx2"/>
                </a:solidFill>
              </a:rPr>
              <a:t>FOTO-Studentky-v-Moravskych-Budejovicich-navrhly-projekt-na-novy-park-i-letni-kino.html</a:t>
            </a:r>
          </a:p>
          <a:p>
            <a:pPr marL="0" indent="0">
              <a:buNone/>
            </a:pPr>
            <a:r>
              <a:rPr lang="cs-CZ" sz="3300" dirty="0">
                <a:solidFill>
                  <a:schemeClr val="tx2"/>
                </a:solidFill>
              </a:rPr>
              <a:t/>
            </a:r>
            <a:br>
              <a:rPr lang="cs-CZ" sz="3300" dirty="0">
                <a:solidFill>
                  <a:schemeClr val="tx2"/>
                </a:solidFill>
              </a:rPr>
            </a:br>
            <a:r>
              <a:rPr lang="cs-CZ" sz="3300" dirty="0">
                <a:solidFill>
                  <a:schemeClr val="tx2"/>
                </a:solidFill>
              </a:rPr>
              <a:t>https://mapy.cz/zakladni?x=15.8065206&amp;y=49.0519474&amp;z=18&amp;base=ophoto&amp;q=Moravsk%C3%A9%20Bud%C4%9Bjovice%20Doln%C3%AD%20park&amp;source=base&amp;id=2242593&amp;ds=1 </a:t>
            </a:r>
          </a:p>
          <a:p>
            <a:pPr marL="0" indent="0">
              <a:buNone/>
            </a:pPr>
            <a:r>
              <a:rPr lang="cs-CZ" sz="3300" dirty="0">
                <a:solidFill>
                  <a:schemeClr val="tx2"/>
                </a:solidFill>
              </a:rPr>
              <a:t/>
            </a:r>
            <a:br>
              <a:rPr lang="cs-CZ" sz="3300" dirty="0">
                <a:solidFill>
                  <a:schemeClr val="tx2"/>
                </a:solidFill>
              </a:rPr>
            </a:br>
            <a:r>
              <a:rPr lang="cs-CZ" sz="3300" dirty="0">
                <a:solidFill>
                  <a:schemeClr val="tx2"/>
                </a:solidFill>
              </a:rPr>
              <a:t>https://irop.mmr.cz/getmedia/973d67a0-e0b6-47a5-9845-72c209b3a209/PD-IROP-2021-2027_20211026.pdf.aspx</a:t>
            </a:r>
          </a:p>
          <a:p>
            <a:pPr marL="0" indent="0">
              <a:buNone/>
            </a:pPr>
            <a:r>
              <a:rPr lang="cs-CZ" sz="3300" dirty="0">
                <a:solidFill>
                  <a:schemeClr val="tx2"/>
                </a:solidFill>
              </a:rPr>
              <a:t/>
            </a:r>
            <a:br>
              <a:rPr lang="cs-CZ" sz="3300" dirty="0">
                <a:solidFill>
                  <a:schemeClr val="tx2"/>
                </a:solidFill>
              </a:rPr>
            </a:br>
            <a:r>
              <a:rPr lang="cs-CZ" sz="3300" dirty="0">
                <a:solidFill>
                  <a:schemeClr val="tx2"/>
                </a:solidFill>
              </a:rPr>
              <a:t>https://www.emporo.cz/v/1362813 - lavičky</a:t>
            </a:r>
          </a:p>
          <a:p>
            <a:pPr marL="0" indent="0">
              <a:buNone/>
            </a:pPr>
            <a:endParaRPr lang="cs-CZ" sz="33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3300" dirty="0" smtClean="0">
                <a:solidFill>
                  <a:schemeClr val="tx2"/>
                </a:solidFill>
              </a:rPr>
              <a:t>https</a:t>
            </a:r>
            <a:r>
              <a:rPr lang="cs-CZ" sz="3300" dirty="0">
                <a:solidFill>
                  <a:schemeClr val="tx2"/>
                </a:solidFill>
              </a:rPr>
              <a:t>://</a:t>
            </a:r>
            <a:r>
              <a:rPr lang="cs-CZ" sz="3300" dirty="0" smtClean="0">
                <a:solidFill>
                  <a:schemeClr val="tx2"/>
                </a:solidFill>
              </a:rPr>
              <a:t>www.facebook.com/MestoMoravskeBudejovice</a:t>
            </a:r>
          </a:p>
          <a:p>
            <a:pPr marL="0" indent="0">
              <a:buNone/>
            </a:pPr>
            <a:endParaRPr lang="cs-CZ" sz="33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3300" dirty="0">
                <a:solidFill>
                  <a:schemeClr val="tx2"/>
                </a:solidFill>
              </a:rPr>
              <a:t>https://www.mevatec.cz/Venkovni-odpadkovy-kos-dreveny-65-l-d1656.htm?tab=description  – odpadkové koše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692696"/>
            <a:ext cx="648073" cy="6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49996" y="548680"/>
            <a:ext cx="8994335" cy="3371607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Děkujeme za pozornost!</a:t>
            </a:r>
            <a:endParaRPr lang="cs-CZ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124"/>
            <a:ext cx="1269876" cy="12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2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Spolupráce se stavební firmou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692696"/>
            <a:ext cx="648072" cy="64807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6" b="89946" l="385" r="99808">
                        <a14:foregroundMark x1="48077" y1="30703" x2="385" y2="33946"/>
                        <a14:foregroundMark x1="80962" y1="36324" x2="99808" y2="3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1884" y="-459432"/>
            <a:ext cx="4104456" cy="73011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364" y="1700808"/>
            <a:ext cx="2485730" cy="17262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6" b="89946" l="0" r="99808">
                        <a14:foregroundMark x1="34038" y1="33838" x2="0" y2="35351"/>
                        <a14:foregroundMark x1="65000" y1="45622" x2="99808" y2="443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2564" y="1196752"/>
            <a:ext cx="4430119" cy="788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3D vizualizace + současnost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739932"/>
            <a:ext cx="646232" cy="6462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2090949"/>
            <a:ext cx="4829593" cy="362219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15" y="2090949"/>
            <a:ext cx="4829593" cy="362219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26" y="3717032"/>
            <a:ext cx="5331384" cy="299890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42" y="1386164"/>
            <a:ext cx="5206091" cy="292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3D vizualizace + současnost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739932"/>
            <a:ext cx="646232" cy="6462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2" y="1937360"/>
            <a:ext cx="4608512" cy="34563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24" y="1937360"/>
            <a:ext cx="4599113" cy="34493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60" y="3501008"/>
            <a:ext cx="5508627" cy="332735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41" y="1340768"/>
            <a:ext cx="4936868" cy="298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4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3D vizualizace s popisky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69" y="1484784"/>
            <a:ext cx="7456333" cy="5208884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692696"/>
            <a:ext cx="648073" cy="6480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438" y="1267329"/>
            <a:ext cx="7056784" cy="426010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65" y="1532972"/>
            <a:ext cx="7061786" cy="42631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45" y="1226226"/>
            <a:ext cx="7800762" cy="544949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01" y="1308216"/>
            <a:ext cx="7788813" cy="54411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05" y="1308216"/>
            <a:ext cx="7921819" cy="478499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01" y="1357495"/>
            <a:ext cx="8202807" cy="461407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01" y="1706801"/>
            <a:ext cx="8109426" cy="435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Příjemce </a:t>
            </a:r>
            <a:r>
              <a:rPr lang="cs-CZ" sz="5400" b="1" dirty="0" smtClean="0">
                <a:solidFill>
                  <a:schemeClr val="accent4">
                    <a:lumMod val="75000"/>
                  </a:schemeClr>
                </a:solidFill>
              </a:rPr>
              <a:t>dotace</a:t>
            </a:r>
            <a:endParaRPr lang="cs-CZ" sz="5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692696"/>
            <a:ext cx="648073" cy="648073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593435" y="1628800"/>
            <a:ext cx="9782801" cy="457200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cs-CZ" b="1" dirty="0"/>
              <a:t>					Město Moravské Budějovice </a:t>
            </a:r>
          </a:p>
          <a:p>
            <a:pPr marL="0" indent="0" fontAlgn="base">
              <a:buNone/>
            </a:pPr>
            <a:r>
              <a:rPr lang="cs-CZ" b="1" dirty="0"/>
              <a:t>					nám. Míru 31</a:t>
            </a:r>
            <a:endParaRPr lang="cs-CZ" dirty="0"/>
          </a:p>
          <a:p>
            <a:pPr marL="0" indent="0" fontAlgn="base">
              <a:buNone/>
            </a:pPr>
            <a:r>
              <a:rPr lang="cs-CZ" b="1" dirty="0"/>
              <a:t>					676 02 Moravské Budějovice 2</a:t>
            </a:r>
          </a:p>
          <a:p>
            <a:pPr marL="0" indent="0" fontAlgn="base">
              <a:buNone/>
            </a:pPr>
            <a:r>
              <a:rPr lang="cs-CZ" b="1" dirty="0"/>
              <a:t>					Tel: </a:t>
            </a:r>
            <a:r>
              <a:rPr lang="cs-CZ" dirty="0"/>
              <a:t>+420 568 408 311</a:t>
            </a:r>
          </a:p>
          <a:p>
            <a:pPr marL="0" indent="0" fontAlgn="base">
              <a:buNone/>
            </a:pPr>
            <a:r>
              <a:rPr lang="cs-CZ" b="1" dirty="0"/>
              <a:t>					E-mail:</a:t>
            </a:r>
            <a:endParaRPr lang="cs-CZ" dirty="0"/>
          </a:p>
          <a:p>
            <a:pPr marL="0" indent="0" fontAlgn="base">
              <a:buNone/>
            </a:pPr>
            <a:r>
              <a:rPr lang="cs-CZ" b="1" dirty="0"/>
              <a:t>					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epodatelna@mbudejovice.cz</a:t>
            </a:r>
            <a:endParaRPr lang="cs-CZ" dirty="0"/>
          </a:p>
          <a:p>
            <a:pPr marL="0" indent="0" fontAlgn="base">
              <a:buNone/>
            </a:pPr>
            <a:r>
              <a:rPr lang="cs-CZ" b="1" dirty="0"/>
              <a:t>					ID datové schránky:</a:t>
            </a:r>
            <a:r>
              <a:rPr lang="cs-CZ" dirty="0"/>
              <a:t> 25dbcps</a:t>
            </a:r>
            <a:r>
              <a:rPr lang="cs-CZ" b="1" dirty="0"/>
              <a:t>                                                                                                    					IČO:</a:t>
            </a:r>
            <a:r>
              <a:rPr lang="cs-CZ" dirty="0"/>
              <a:t> 00289931</a:t>
            </a:r>
          </a:p>
        </p:txBody>
      </p:sp>
      <p:pic>
        <p:nvPicPr>
          <p:cNvPr id="7" name="Obrázek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1628800"/>
            <a:ext cx="3384376" cy="41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705" y="1262404"/>
            <a:ext cx="4374543" cy="25558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700" y="1260199"/>
            <a:ext cx="4425302" cy="253231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Anketa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04" y="692696"/>
            <a:ext cx="648073" cy="6480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540" y="3792511"/>
            <a:ext cx="4469919" cy="27351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124" y="3779614"/>
            <a:ext cx="4608512" cy="269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4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chemeClr val="accent4">
                    <a:lumMod val="75000"/>
                  </a:schemeClr>
                </a:solidFill>
              </a:rPr>
              <a:t>Zdroj financí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cs-CZ" b="1" dirty="0">
                <a:solidFill>
                  <a:schemeClr val="tx2"/>
                </a:solidFill>
              </a:rPr>
              <a:t>Integrovaný regionální operační program - IROP 2021-2027 </a:t>
            </a:r>
          </a:p>
          <a:p>
            <a:pPr marL="0" indent="0" fontAlgn="base">
              <a:buNone/>
            </a:pPr>
            <a:endParaRPr lang="cs-CZ" dirty="0">
              <a:solidFill>
                <a:schemeClr val="tx2"/>
              </a:solidFill>
            </a:endParaRPr>
          </a:p>
          <a:p>
            <a:pPr marL="0" indent="0" fontAlgn="base">
              <a:buNone/>
            </a:pPr>
            <a:r>
              <a:rPr lang="cs-CZ" b="1" dirty="0">
                <a:solidFill>
                  <a:schemeClr val="tx2"/>
                </a:solidFill>
              </a:rPr>
              <a:t>Priorita 5 </a:t>
            </a:r>
            <a:r>
              <a:rPr lang="cs-CZ" dirty="0">
                <a:solidFill>
                  <a:schemeClr val="tx2"/>
                </a:solidFill>
              </a:rPr>
              <a:t>– Komunitně vedený místní rozvoj </a:t>
            </a:r>
          </a:p>
          <a:p>
            <a:pPr marL="0" indent="0" fontAlgn="base">
              <a:buNone/>
            </a:pPr>
            <a:endParaRPr lang="cs-CZ" dirty="0">
              <a:solidFill>
                <a:schemeClr val="tx2"/>
              </a:solidFill>
            </a:endParaRPr>
          </a:p>
          <a:p>
            <a:pPr marL="0" indent="0" fontAlgn="base">
              <a:buNone/>
            </a:pPr>
            <a:r>
              <a:rPr lang="cs-CZ" b="1" dirty="0">
                <a:solidFill>
                  <a:schemeClr val="tx2"/>
                </a:solidFill>
              </a:rPr>
              <a:t>Specifický cíl 5.1 </a:t>
            </a:r>
            <a:r>
              <a:rPr lang="cs-CZ" dirty="0">
                <a:solidFill>
                  <a:schemeClr val="tx2"/>
                </a:solidFill>
              </a:rPr>
              <a:t>– podpora integrovaného a inkluzivního sociálního, hospodářského a environmentálního místního rozvoje, kultury, přírodního dědictví, udržitelného cestovního ruchu a bezpečnosti v jiných než městských oblastech 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692696"/>
            <a:ext cx="648073" cy="6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ematika (16:9)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062_TF02787947.potx" id="{D0989847-7158-4525-84D5-08C070932B79}" vid="{3197F297-9ED6-48D8-AD89-B22D54243D15}"/>
    </a:ext>
  </a:extLst>
</a:theme>
</file>

<file path=ppt/theme/theme2.xml><?xml version="1.0" encoding="utf-8"?>
<a:theme xmlns:a="http://schemas.openxmlformats.org/drawingml/2006/main" name="Motiv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841E44A0FAAF4B8772F2EB329274CA" ma:contentTypeVersion="13" ma:contentTypeDescription="Create a new document." ma:contentTypeScope="" ma:versionID="ea81df7e1a1c509fbc45f01017c8035a">
  <xsd:schema xmlns:xsd="http://www.w3.org/2001/XMLSchema" xmlns:xs="http://www.w3.org/2001/XMLSchema" xmlns:p="http://schemas.microsoft.com/office/2006/metadata/properties" xmlns:ns3="d7c49f4a-8a86-43f5-950f-f3a5ba17addf" xmlns:ns4="9dec97bd-ad7f-4b28-a072-987c66b6f5a8" targetNamespace="http://schemas.microsoft.com/office/2006/metadata/properties" ma:root="true" ma:fieldsID="29463b84864e723146c5ac79bf50e8ba" ns3:_="" ns4:_="">
    <xsd:import namespace="d7c49f4a-8a86-43f5-950f-f3a5ba17addf"/>
    <xsd:import namespace="9dec97bd-ad7f-4b28-a072-987c66b6f5a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c49f4a-8a86-43f5-950f-f3a5ba17ad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ec97bd-ad7f-4b28-a072-987c66b6f5a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5E2566-0E40-448F-89AD-D0C64514631F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9dec97bd-ad7f-4b28-a072-987c66b6f5a8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d7c49f4a-8a86-43f5-950f-f3a5ba17addf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D574062-5EA5-436F-9250-C41832C2D9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c49f4a-8a86-43f5-950f-f3a5ba17addf"/>
    <ds:schemaRef ds:uri="9dec97bd-ad7f-4b28-a072-987c66b6f5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792DE8-C9CD-42F0-9FE2-68A25F18F1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Matematická prezentace se symbolem pí (širokoúhlá)</Template>
  <TotalTime>436</TotalTime>
  <Words>398</Words>
  <Application>Microsoft Office PowerPoint</Application>
  <PresentationFormat>Vlastní</PresentationFormat>
  <Paragraphs>63</Paragraphs>
  <Slides>21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Euphemia</vt:lpstr>
      <vt:lpstr>Matematika (16:9)</vt:lpstr>
      <vt:lpstr>Revitalizace letního kina a okolí</vt:lpstr>
      <vt:lpstr>Letecký snímek současnosti </vt:lpstr>
      <vt:lpstr>Spolupráce se stavební firmou</vt:lpstr>
      <vt:lpstr>3D vizualizace + současnost</vt:lpstr>
      <vt:lpstr>3D vizualizace + současnost</vt:lpstr>
      <vt:lpstr>3D vizualizace s popisky</vt:lpstr>
      <vt:lpstr>Příjemce dotace</vt:lpstr>
      <vt:lpstr>Anketa </vt:lpstr>
      <vt:lpstr>Zdroj financí </vt:lpstr>
      <vt:lpstr>Časový harmonogram</vt:lpstr>
      <vt:lpstr>Rozpočet</vt:lpstr>
      <vt:lpstr>SWOT analýza</vt:lpstr>
      <vt:lpstr>Popis udržitelnosti</vt:lpstr>
      <vt:lpstr>Návštěva městského úřadu </vt:lpstr>
      <vt:lpstr>Napsali o nás </vt:lpstr>
      <vt:lpstr>Zasedání rady města Moravské Budějovice </vt:lpstr>
      <vt:lpstr>Prezentace aplikace PowerPoint</vt:lpstr>
      <vt:lpstr>Rozhovor s městským architektem </vt:lpstr>
      <vt:lpstr>Prezentace aplikace PowerPoint</vt:lpstr>
      <vt:lpstr>Zdroje</vt:lpstr>
      <vt:lpstr>Děkujeme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Revitalizace letního kina a okolí</dc:title>
  <dc:creator>Kavanová Klára</dc:creator>
  <cp:lastModifiedBy>Ing. Lenka Šprinclová</cp:lastModifiedBy>
  <cp:revision>68</cp:revision>
  <dcterms:created xsi:type="dcterms:W3CDTF">2022-02-09T06:06:31Z</dcterms:created>
  <dcterms:modified xsi:type="dcterms:W3CDTF">2022-04-19T05:13:22Z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0x01010037841E44A0FAAF4B8772F2EB329274CA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