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3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9" r:id="rId17"/>
    <p:sldId id="268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83" r:id="rId27"/>
    <p:sldId id="278" r:id="rId28"/>
    <p:sldId id="279" r:id="rId29"/>
    <p:sldId id="280" r:id="rId30"/>
    <p:sldId id="281" r:id="rId31"/>
    <p:sldId id="282" r:id="rId32"/>
  </p:sldIdLst>
  <p:sldSz cx="12190413" cy="70215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Klikněte pro přesun snímku</a:t>
            </a: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GB" sz="2000" b="0" strike="noStrike" spc="-1">
                <a:latin typeface="Arial"/>
              </a:rPr>
              <a:t>Klikněte pro úpravu formátu komentářů</a:t>
            </a:r>
          </a:p>
        </p:txBody>
      </p:sp>
      <p:sp>
        <p:nvSpPr>
          <p:cNvPr id="165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&lt;záhlaví&gt;</a:t>
            </a:r>
          </a:p>
        </p:txBody>
      </p:sp>
      <p:sp>
        <p:nvSpPr>
          <p:cNvPr id="166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GB" sz="1400" b="0" strike="noStrike" spc="-1">
                <a:latin typeface="Times New Roman"/>
              </a:rPr>
              <a:t>&lt;datum/čas&gt;</a:t>
            </a:r>
          </a:p>
        </p:txBody>
      </p:sp>
      <p:sp>
        <p:nvSpPr>
          <p:cNvPr id="167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&lt;zápatí&gt;</a:t>
            </a:r>
          </a:p>
        </p:txBody>
      </p:sp>
      <p:sp>
        <p:nvSpPr>
          <p:cNvPr id="168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4EE52E05-F090-4843-B244-8F7BB2EB314A}" type="slidenum">
              <a:rPr lang="en-GB" sz="1400" b="0" strike="noStrike" spc="-1">
                <a:latin typeface="Times New Roman"/>
              </a:rPr>
              <a:t>‹#›</a:t>
            </a:fld>
            <a:endParaRPr lang="en-GB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74726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49300" y="1143000"/>
            <a:ext cx="5357813" cy="3086100"/>
          </a:xfrm>
          <a:prstGeom prst="rect">
            <a:avLst/>
          </a:prstGeom>
        </p:spPr>
      </p:sp>
      <p:sp>
        <p:nvSpPr>
          <p:cNvPr id="29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16000" indent="-216000">
              <a:lnSpc>
                <a:spcPct val="100000"/>
              </a:lnSpc>
            </a:pPr>
            <a:r>
              <a:rPr lang="en-GB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zpráva o EC</a:t>
            </a:r>
            <a:endParaRPr lang="en-GB" sz="1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lang="en-GB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DODy - půlka před náma, půlka zas náma</a:t>
            </a:r>
            <a:endParaRPr lang="en-GB" sz="1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lang="en-GB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melda</a:t>
            </a:r>
            <a:endParaRPr lang="en-GB" sz="1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lang="en-GB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fenk jů a kočičku</a:t>
            </a:r>
            <a:endParaRPr lang="en-GB" sz="1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lang="en-GB" sz="1200" b="0" strike="noStrike" spc="-1">
              <a:latin typeface="Arial"/>
            </a:endParaRPr>
          </a:p>
        </p:txBody>
      </p:sp>
      <p:sp>
        <p:nvSpPr>
          <p:cNvPr id="295" name="CustomShape 3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2F5D6226-40F2-4478-BF95-C122617C84A9}" type="slidenum">
              <a:rPr lang="en-GB" sz="1400" b="0" strike="noStrike" spc="-1">
                <a:latin typeface="Times New Roman"/>
              </a:rPr>
              <a:t>1</a:t>
            </a:fld>
            <a:endParaRPr lang="en-GB" sz="1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8518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49300" y="1143000"/>
            <a:ext cx="5357813" cy="3086100"/>
          </a:xfrm>
          <a:prstGeom prst="rect">
            <a:avLst/>
          </a:prstGeom>
        </p:spPr>
      </p:sp>
      <p:sp>
        <p:nvSpPr>
          <p:cNvPr id="29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GB" sz="2000" b="0" strike="noStrike" spc="-1">
              <a:latin typeface="Arial"/>
            </a:endParaRPr>
          </a:p>
        </p:txBody>
      </p:sp>
      <p:sp>
        <p:nvSpPr>
          <p:cNvPr id="298" name="CustomShape 3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7CF8DE4-050B-4641-9818-EC2B5F97AA82}" type="slidenum">
              <a:rPr lang="en-GB" sz="1400" b="0" strike="noStrike" spc="-1">
                <a:latin typeface="Times New Roman"/>
              </a:rPr>
              <a:t>28</a:t>
            </a:fld>
            <a:endParaRPr lang="en-GB" sz="1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2046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76992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24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892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800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892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800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09480" y="280080"/>
            <a:ext cx="10970640" cy="5434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24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76992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24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892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800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892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800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609480" y="280080"/>
            <a:ext cx="10970640" cy="5434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623124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609480" y="376992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623124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431892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802800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60948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431892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802800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subTitle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subTitle"/>
          </p:nvPr>
        </p:nvSpPr>
        <p:spPr>
          <a:xfrm>
            <a:off x="609480" y="280080"/>
            <a:ext cx="10970640" cy="5434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39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23124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47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 type="body"/>
          </p:nvPr>
        </p:nvSpPr>
        <p:spPr>
          <a:xfrm>
            <a:off x="609480" y="376992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55" name="PlaceHolder 5"/>
          <p:cNvSpPr>
            <a:spLocks noGrp="1"/>
          </p:cNvSpPr>
          <p:nvPr>
            <p:ph type="body"/>
          </p:nvPr>
        </p:nvSpPr>
        <p:spPr>
          <a:xfrm>
            <a:off x="623124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431892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59" name="PlaceHolder 4"/>
          <p:cNvSpPr>
            <a:spLocks noGrp="1"/>
          </p:cNvSpPr>
          <p:nvPr>
            <p:ph type="body"/>
          </p:nvPr>
        </p:nvSpPr>
        <p:spPr>
          <a:xfrm>
            <a:off x="8028000" y="164268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60" name="PlaceHolder 5"/>
          <p:cNvSpPr>
            <a:spLocks noGrp="1"/>
          </p:cNvSpPr>
          <p:nvPr>
            <p:ph type="body"/>
          </p:nvPr>
        </p:nvSpPr>
        <p:spPr>
          <a:xfrm>
            <a:off x="60948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61" name="PlaceHolder 6"/>
          <p:cNvSpPr>
            <a:spLocks noGrp="1"/>
          </p:cNvSpPr>
          <p:nvPr>
            <p:ph type="body"/>
          </p:nvPr>
        </p:nvSpPr>
        <p:spPr>
          <a:xfrm>
            <a:off x="431892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62" name="PlaceHolder 7"/>
          <p:cNvSpPr>
            <a:spLocks noGrp="1"/>
          </p:cNvSpPr>
          <p:nvPr>
            <p:ph type="body"/>
          </p:nvPr>
        </p:nvSpPr>
        <p:spPr>
          <a:xfrm>
            <a:off x="8028000" y="3769920"/>
            <a:ext cx="353232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80080"/>
            <a:ext cx="10970640" cy="5434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240" y="376992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240" y="1642680"/>
            <a:ext cx="535356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769920"/>
            <a:ext cx="10970640" cy="194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>
            <a:off x="900000" y="900000"/>
            <a:ext cx="4463640" cy="608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400" b="1" strike="noStrike" spc="-1">
                <a:solidFill>
                  <a:srgbClr val="262626"/>
                </a:solidFill>
                <a:latin typeface="Calibri"/>
                <a:ea typeface="Calibri"/>
              </a:rPr>
              <a:t>MINISTERSTVO PRO MÍSTNÍ ROZVOJ </a:t>
            </a:r>
            <a:r>
              <a:t/>
            </a:r>
            <a:br/>
            <a:r>
              <a:rPr lang="en-GB" sz="2000" b="1" strike="noStrike" spc="-1">
                <a:solidFill>
                  <a:srgbClr val="262626"/>
                </a:solidFill>
                <a:latin typeface="Calibri"/>
                <a:ea typeface="Calibri"/>
              </a:rPr>
              <a:t>Národní orgán pro koordinaci</a:t>
            </a:r>
            <a:endParaRPr lang="en-GB" sz="2000" b="0" strike="noStrike" spc="-1">
              <a:latin typeface="Arial"/>
            </a:endParaRPr>
          </a:p>
        </p:txBody>
      </p:sp>
      <p:pic>
        <p:nvPicPr>
          <p:cNvPr id="6" name="Google Shape;16;p6"/>
          <p:cNvPicPr/>
          <p:nvPr/>
        </p:nvPicPr>
        <p:blipFill>
          <a:blip r:embed="rId14"/>
          <a:stretch/>
        </p:blipFill>
        <p:spPr>
          <a:xfrm>
            <a:off x="7599600" y="0"/>
            <a:ext cx="4590000" cy="4590000"/>
          </a:xfrm>
          <a:prstGeom prst="rect">
            <a:avLst/>
          </a:prstGeom>
          <a:ln>
            <a:noFill/>
          </a:ln>
        </p:spPr>
      </p:pic>
      <p:pic>
        <p:nvPicPr>
          <p:cNvPr id="2" name="Google Shape;17;p6"/>
          <p:cNvPicPr/>
          <p:nvPr/>
        </p:nvPicPr>
        <p:blipFill>
          <a:blip r:embed="rId15"/>
          <a:stretch/>
        </p:blipFill>
        <p:spPr>
          <a:xfrm>
            <a:off x="3862800" y="5959080"/>
            <a:ext cx="4463640" cy="769680"/>
          </a:xfrm>
          <a:prstGeom prst="rect">
            <a:avLst/>
          </a:prstGeom>
          <a:ln>
            <a:noFill/>
          </a:ln>
        </p:spPr>
      </p:pic>
      <p:sp>
        <p:nvSpPr>
          <p:cNvPr id="3" name="PlaceHolder 2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21;p7"/>
          <p:cNvPicPr/>
          <p:nvPr/>
        </p:nvPicPr>
        <p:blipFill>
          <a:blip r:embed="rId14"/>
          <a:stretch/>
        </p:blipFill>
        <p:spPr>
          <a:xfrm>
            <a:off x="2062800" y="3582720"/>
            <a:ext cx="8091720" cy="68040"/>
          </a:xfrm>
          <a:prstGeom prst="rect">
            <a:avLst/>
          </a:prstGeom>
          <a:ln>
            <a:noFill/>
          </a:ln>
        </p:spPr>
      </p:pic>
      <p:pic>
        <p:nvPicPr>
          <p:cNvPr id="42" name="Google Shape;22;p7"/>
          <p:cNvPicPr/>
          <p:nvPr/>
        </p:nvPicPr>
        <p:blipFill>
          <a:blip r:embed="rId15"/>
          <a:stretch/>
        </p:blipFill>
        <p:spPr>
          <a:xfrm>
            <a:off x="118440" y="6313320"/>
            <a:ext cx="3985200" cy="687240"/>
          </a:xfrm>
          <a:prstGeom prst="rect">
            <a:avLst/>
          </a:prstGeom>
          <a:ln>
            <a:noFill/>
          </a:ln>
        </p:spPr>
      </p:pic>
      <p:pic>
        <p:nvPicPr>
          <p:cNvPr id="43" name="Google Shape;23;p7"/>
          <p:cNvPicPr/>
          <p:nvPr/>
        </p:nvPicPr>
        <p:blipFill>
          <a:blip r:embed="rId16"/>
          <a:srcRect l="34061"/>
          <a:stretch/>
        </p:blipFill>
        <p:spPr>
          <a:xfrm>
            <a:off x="4151160" y="6320520"/>
            <a:ext cx="8038800" cy="700560"/>
          </a:xfrm>
          <a:prstGeom prst="rect">
            <a:avLst/>
          </a:prstGeom>
          <a:ln>
            <a:noFill/>
          </a:ln>
        </p:spPr>
      </p:pic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25;p8"/>
          <p:cNvPicPr/>
          <p:nvPr/>
        </p:nvPicPr>
        <p:blipFill>
          <a:blip r:embed="rId14"/>
          <a:stretch/>
        </p:blipFill>
        <p:spPr>
          <a:xfrm>
            <a:off x="118440" y="6313320"/>
            <a:ext cx="3985200" cy="687240"/>
          </a:xfrm>
          <a:prstGeom prst="rect">
            <a:avLst/>
          </a:prstGeom>
          <a:ln>
            <a:noFill/>
          </a:ln>
        </p:spPr>
      </p:pic>
      <p:pic>
        <p:nvPicPr>
          <p:cNvPr id="83" name="Google Shape;28;p8"/>
          <p:cNvPicPr/>
          <p:nvPr/>
        </p:nvPicPr>
        <p:blipFill>
          <a:blip r:embed="rId15"/>
          <a:stretch/>
        </p:blipFill>
        <p:spPr>
          <a:xfrm>
            <a:off x="0" y="1240920"/>
            <a:ext cx="12207960" cy="102600"/>
          </a:xfrm>
          <a:prstGeom prst="rect">
            <a:avLst/>
          </a:prstGeom>
          <a:ln>
            <a:noFill/>
          </a:ln>
        </p:spPr>
      </p:pic>
      <p:pic>
        <p:nvPicPr>
          <p:cNvPr id="84" name="Google Shape;29;p8"/>
          <p:cNvPicPr/>
          <p:nvPr/>
        </p:nvPicPr>
        <p:blipFill>
          <a:blip r:embed="rId16"/>
          <a:srcRect l="34061"/>
          <a:stretch/>
        </p:blipFill>
        <p:spPr>
          <a:xfrm>
            <a:off x="4151160" y="6320520"/>
            <a:ext cx="8038800" cy="700560"/>
          </a:xfrm>
          <a:prstGeom prst="rect">
            <a:avLst/>
          </a:prstGeom>
          <a:ln>
            <a:noFill/>
          </a:ln>
        </p:spPr>
      </p:pic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34;p9"/>
          <p:cNvPicPr/>
          <p:nvPr/>
        </p:nvPicPr>
        <p:blipFill>
          <a:blip r:embed="rId14"/>
          <a:stretch/>
        </p:blipFill>
        <p:spPr>
          <a:xfrm>
            <a:off x="7599600" y="0"/>
            <a:ext cx="4590000" cy="4590000"/>
          </a:xfrm>
          <a:prstGeom prst="rect">
            <a:avLst/>
          </a:prstGeom>
          <a:ln>
            <a:noFill/>
          </a:ln>
        </p:spPr>
      </p:pic>
      <p:pic>
        <p:nvPicPr>
          <p:cNvPr id="124" name="Google Shape;35;p9"/>
          <p:cNvPicPr/>
          <p:nvPr/>
        </p:nvPicPr>
        <p:blipFill>
          <a:blip r:embed="rId15"/>
          <a:stretch/>
        </p:blipFill>
        <p:spPr>
          <a:xfrm>
            <a:off x="3862800" y="5959080"/>
            <a:ext cx="4463640" cy="769680"/>
          </a:xfrm>
          <a:prstGeom prst="rect">
            <a:avLst/>
          </a:prstGeom>
          <a:ln>
            <a:noFill/>
          </a:ln>
        </p:spPr>
      </p:pic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609480" y="280080"/>
            <a:ext cx="10970640" cy="1172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609480" y="1642680"/>
            <a:ext cx="10970640" cy="407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ec.europa.eu/eurostat/cache/sankey/energy/sankey.html?geos=CZ&amp;year=2019&amp;unit=KTOE&amp;fuels=TOTAL&amp;highlight=_&amp;nodeDisagg=0101000000000&amp;flowDisagg=true&amp;translateX=-2.6147611247763507&amp;translateY=5.708255032501484&amp;scale=0.9999999999999998&amp;language=EN" TargetMode="Externa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ec.europa.eu/eurostat/cache/digpub/regions/#total-population" TargetMode="Externa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public.tableau.com/app/profile/valerie1556/viz/3yearsofprotests-InProgress/Dashboard" TargetMode="External"/><Relationship Id="rId3" Type="http://schemas.openxmlformats.org/officeDocument/2006/relationships/hyperlink" Target="https://public.tableau.com/app/profile/jacqui.moore/viz/TimBurton/TimBurton" TargetMode="External"/><Relationship Id="rId7" Type="http://schemas.openxmlformats.org/officeDocument/2006/relationships/hyperlink" Target="https://public.tableau.com/app/profile/marc.reid/viz/HumanSpaceFlight-1961-2021/HumanSpaceFlightMetrics" TargetMode="External"/><Relationship Id="rId2" Type="http://schemas.openxmlformats.org/officeDocument/2006/relationships/hyperlink" Target="https://public.tableau.com/app/profile/kavin.kumar.g/viz/MoneyHeist_16314409936740/Viz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s://public.tableau.com/app/profile/lorelaferhati/viz/LondonBikeCollisions2015-2019MakeoverMondayWeek31/BikeCollisions" TargetMode="External"/><Relationship Id="rId11" Type="http://schemas.openxmlformats.org/officeDocument/2006/relationships/image" Target="../media/image49.png"/><Relationship Id="rId5" Type="http://schemas.openxmlformats.org/officeDocument/2006/relationships/hyperlink" Target="https://public.tableau.com/app/profile/andrea.maria.machado.ribeiro/viz/MOM2021_W26/PainelFinal" TargetMode="External"/><Relationship Id="rId10" Type="http://schemas.openxmlformats.org/officeDocument/2006/relationships/hyperlink" Target="https://public.tableau.com/app/profile/nir.smilga/viz/PianoClassroom/PianoClassroom" TargetMode="External"/><Relationship Id="rId4" Type="http://schemas.openxmlformats.org/officeDocument/2006/relationships/hyperlink" Target="https://public.tableau.com/app/profile/marc.reid/viz/TravelPlannerEmissionsCalculator/TravelPlannerEmissionsCalculator" TargetMode="External"/><Relationship Id="rId9" Type="http://schemas.openxmlformats.org/officeDocument/2006/relationships/hyperlink" Target="https://public.tableau.com/app/profile/ali15tehrani/viz/Nutella_16154780007640/nutella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public.tableau.com/views/EvD_2021_02_Sbevdomech/DashboardS6_ztovsituace?:language=en-GB&amp;:increment_view_count=no&amp;:embed=y&amp;:embed_code_version=3&amp;:loadOrderID=0&amp;:display_count=y&amp;:origin=viz_share_link" TargetMode="External"/><Relationship Id="rId3" Type="http://schemas.openxmlformats.org/officeDocument/2006/relationships/hyperlink" Target="https://public.tableau.com/views/EvD_2020_08_Lesyastromy/Pirozenskladbales-dashboard?:language=en-US&amp;:display_count=n&amp;:origin=viz_share_link" TargetMode="External"/><Relationship Id="rId7" Type="http://schemas.openxmlformats.org/officeDocument/2006/relationships/hyperlink" Target="https://public.tableau.com/views/EvD_2021_04_Vzdlvn/Podporak?:language=en-GB&amp;:increment_view_count=no&amp;:embed=y&amp;:embed_code_version=3&amp;:loadOrderID=0&amp;:display_count=y&amp;:origin=viz_share_link" TargetMode="External"/><Relationship Id="rId2" Type="http://schemas.openxmlformats.org/officeDocument/2006/relationships/hyperlink" Target="https://public.tableau.com/views/Autonomnzen/Deloittevhodypart2?:increment_view_count=no&amp;:embed=y&amp;:embed_code_version=3&amp;:loadOrderID=0&amp;:display_count=y&amp;:origin=viz_share_link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s://public.tableau.com/views/EvD_20_04_GamingaEsporty/Top20konzol-dashboard?:language=en-GB&amp;:increment_view_count=no&amp;:embed=y&amp;:embed_code_version=3&amp;:loadOrderID=0&amp;:display_count=y&amp;:origin=viz_share_link" TargetMode="External"/><Relationship Id="rId5" Type="http://schemas.openxmlformats.org/officeDocument/2006/relationships/hyperlink" Target="https://public.tableau.com/views/CvD_2019_Hbitovyvdatech/Pohebit?:increment_view_count=no&amp;:embed=y&amp;:embed_code_version=3&amp;:loadOrderID=0&amp;:display_count=y&amp;:origin=viz_share_link" TargetMode="External"/><Relationship Id="rId10" Type="http://schemas.openxmlformats.org/officeDocument/2006/relationships/hyperlink" Target="https://public.tableau.com/app/profile/dark.side/viz/EvD_2020_06_Odpovdninvestovn/Motivaceproodpovdninvestovn" TargetMode="External"/><Relationship Id="rId4" Type="http://schemas.openxmlformats.org/officeDocument/2006/relationships/hyperlink" Target="https://public.tableau.com/views/EvD_2020_09_Dobrsoused/Kulturnzazen?:language=en-GB&amp;:increment_view_count=no&amp;:embed=y&amp;:embed_code_version=3&amp;:loadOrderID=0&amp;:display_count=y&amp;publish=yes&amp;:origin=viz_share_link" TargetMode="External"/><Relationship Id="rId9" Type="http://schemas.openxmlformats.org/officeDocument/2006/relationships/hyperlink" Target="https://public.tableau.com/app/profile/dark.side/viz/EvD_2020_10_WorkingduringCOVID-19/Prcezdomu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.tableau.com/shared/JQSKF7PW8?:display_count=y&amp;:origin=viz_share_link&amp;:embed=y" TargetMode="External"/><Relationship Id="rId7" Type="http://schemas.openxmlformats.org/officeDocument/2006/relationships/hyperlink" Target="https://public.tableau.com/views/EvD_2020_10_loitenergie/Dash2_innostloi?:language=en-GB&amp;:increment_view_count=no&amp;:embed=y&amp;:embed_code_version=3&amp;:loadOrderID=0&amp;:display_count=y&amp;:tabs=n&amp;:origin=viz_share_link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2.png"/><Relationship Id="rId5" Type="http://schemas.openxmlformats.org/officeDocument/2006/relationships/hyperlink" Target="https://public.tableau.com/views/EvD_2020_09_Dobrsoused/Sborydobrovolnchhasi?:language=en-GB&amp;:increment_view_count=no&amp;:embed=y&amp;:embed_code_version=3&amp;:loadOrderID=0&amp;:display_count=y&amp;:origin=viz_share_link" TargetMode="Externa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900000" y="4734720"/>
            <a:ext cx="85327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400" b="0" strike="noStrike" spc="-1" dirty="0" err="1">
                <a:solidFill>
                  <a:srgbClr val="034EA2"/>
                </a:solidFill>
                <a:latin typeface="Arial"/>
                <a:ea typeface="Arial"/>
              </a:rPr>
              <a:t>Adéla</a:t>
            </a:r>
            <a:r>
              <a:rPr lang="en-GB" sz="2400" b="0" strike="noStrike" spc="-1" dirty="0">
                <a:solidFill>
                  <a:srgbClr val="034EA2"/>
                </a:solidFill>
                <a:latin typeface="Arial"/>
                <a:ea typeface="Arial"/>
              </a:rPr>
              <a:t> </a:t>
            </a:r>
            <a:r>
              <a:rPr lang="en-GB" sz="2400" b="0" strike="noStrike" spc="-1" dirty="0" err="1">
                <a:solidFill>
                  <a:srgbClr val="034EA2"/>
                </a:solidFill>
                <a:latin typeface="Arial"/>
                <a:ea typeface="Arial"/>
              </a:rPr>
              <a:t>Denková</a:t>
            </a:r>
            <a:r>
              <a:rPr lang="en-GB" sz="2400" b="0" strike="noStrike" spc="-1" dirty="0">
                <a:solidFill>
                  <a:srgbClr val="034EA2"/>
                </a:solidFill>
                <a:latin typeface="Arial"/>
                <a:ea typeface="Arial"/>
              </a:rPr>
              <a:t>, Milan </a:t>
            </a:r>
            <a:r>
              <a:rPr lang="en-GB" sz="2400" b="0" strike="noStrike" spc="-1" dirty="0" err="1">
                <a:solidFill>
                  <a:srgbClr val="034EA2"/>
                </a:solidFill>
                <a:latin typeface="Arial"/>
                <a:ea typeface="Arial"/>
              </a:rPr>
              <a:t>Mařík</a:t>
            </a:r>
            <a:r>
              <a:rPr lang="en-GB" sz="2400" b="0" strike="noStrike" spc="-1" dirty="0">
                <a:solidFill>
                  <a:srgbClr val="034EA2"/>
                </a:solidFill>
                <a:latin typeface="Arial"/>
                <a:ea typeface="Arial"/>
              </a:rPr>
              <a:t>, </a:t>
            </a:r>
            <a:r>
              <a:rPr lang="en-GB" sz="2400" b="0" strike="noStrike" spc="-1" dirty="0" err="1">
                <a:solidFill>
                  <a:srgbClr val="034EA2"/>
                </a:solidFill>
                <a:latin typeface="Arial"/>
                <a:ea typeface="Arial"/>
              </a:rPr>
              <a:t>Tomáš</a:t>
            </a:r>
            <a:r>
              <a:rPr lang="en-GB" sz="2400" b="0" strike="noStrike" spc="-1" dirty="0">
                <a:solidFill>
                  <a:srgbClr val="034EA2"/>
                </a:solidFill>
                <a:latin typeface="Arial"/>
                <a:ea typeface="Arial"/>
              </a:rPr>
              <a:t> </a:t>
            </a:r>
            <a:r>
              <a:rPr lang="en-GB" sz="2400" b="0" strike="noStrike" spc="-1" dirty="0" err="1">
                <a:solidFill>
                  <a:srgbClr val="034EA2"/>
                </a:solidFill>
                <a:latin typeface="Arial"/>
                <a:ea typeface="Arial"/>
              </a:rPr>
              <a:t>Odstrčil</a:t>
            </a:r>
            <a:endParaRPr lang="en-GB" sz="2400" b="0" strike="noStrike" spc="-1" dirty="0">
              <a:latin typeface="Arial"/>
            </a:endParaRPr>
          </a:p>
        </p:txBody>
      </p:sp>
      <p:sp>
        <p:nvSpPr>
          <p:cNvPr id="170" name="CustomShape 2"/>
          <p:cNvSpPr/>
          <p:nvPr/>
        </p:nvSpPr>
        <p:spPr>
          <a:xfrm>
            <a:off x="900000" y="2160000"/>
            <a:ext cx="6634800" cy="116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115000"/>
              </a:lnSpc>
            </a:pPr>
            <a:r>
              <a:rPr lang="en-GB" sz="1900" b="1" strike="noStrike" spc="-1" dirty="0">
                <a:solidFill>
                  <a:srgbClr val="034EA2"/>
                </a:solidFill>
                <a:latin typeface="Verdana"/>
                <a:ea typeface="Verdana"/>
              </a:rPr>
              <a:t>Workshop III: </a:t>
            </a:r>
            <a:r>
              <a:rPr dirty="0"/>
              <a:t/>
            </a:r>
            <a:br>
              <a:rPr dirty="0"/>
            </a:br>
            <a:r>
              <a:rPr lang="en-GB" sz="1900" b="1" strike="noStrike" spc="-1" dirty="0" err="1">
                <a:solidFill>
                  <a:srgbClr val="034EA2"/>
                </a:solidFill>
                <a:latin typeface="Verdana"/>
                <a:ea typeface="Verdana"/>
              </a:rPr>
              <a:t>Jak</a:t>
            </a:r>
            <a:r>
              <a:rPr lang="en-GB" sz="1900" b="1" strike="noStrike" spc="-1" dirty="0">
                <a:solidFill>
                  <a:srgbClr val="034EA2"/>
                </a:solidFill>
                <a:latin typeface="Verdana"/>
                <a:ea typeface="Verdana"/>
              </a:rPr>
              <a:t> </a:t>
            </a:r>
            <a:r>
              <a:rPr lang="en-GB" sz="1900" b="1" strike="noStrike" spc="-1" dirty="0" err="1">
                <a:solidFill>
                  <a:srgbClr val="034EA2"/>
                </a:solidFill>
                <a:latin typeface="Verdana"/>
                <a:ea typeface="Verdana"/>
              </a:rPr>
              <a:t>srozumitelně</a:t>
            </a:r>
            <a:r>
              <a:rPr lang="en-GB" sz="1900" b="1" strike="noStrike" spc="-1" dirty="0">
                <a:solidFill>
                  <a:srgbClr val="034EA2"/>
                </a:solidFill>
                <a:latin typeface="Verdana"/>
                <a:ea typeface="Verdana"/>
              </a:rPr>
              <a:t> </a:t>
            </a:r>
            <a:r>
              <a:rPr lang="en-GB" sz="1900" b="1" strike="noStrike" spc="-1" dirty="0" err="1">
                <a:solidFill>
                  <a:srgbClr val="034EA2"/>
                </a:solidFill>
                <a:latin typeface="Verdana"/>
                <a:ea typeface="Verdana"/>
              </a:rPr>
              <a:t>vizualizovat</a:t>
            </a:r>
            <a:r>
              <a:rPr lang="en-GB" sz="1900" b="1" strike="noStrike" spc="-1" dirty="0">
                <a:solidFill>
                  <a:srgbClr val="034EA2"/>
                </a:solidFill>
                <a:latin typeface="Verdana"/>
                <a:ea typeface="Verdana"/>
              </a:rPr>
              <a:t> data</a:t>
            </a:r>
            <a:endParaRPr lang="en-GB" sz="1900" b="0" strike="noStrike" spc="-1" dirty="0">
              <a:latin typeface="Arial"/>
            </a:endParaRPr>
          </a:p>
        </p:txBody>
      </p:sp>
      <p:sp>
        <p:nvSpPr>
          <p:cNvPr id="171" name="CustomShape 3"/>
          <p:cNvSpPr/>
          <p:nvPr/>
        </p:nvSpPr>
        <p:spPr>
          <a:xfrm>
            <a:off x="899999" y="5454720"/>
            <a:ext cx="5403819" cy="35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144000" bIns="45000">
            <a:noAutofit/>
          </a:bodyPr>
          <a:lstStyle/>
          <a:p>
            <a:pPr marL="461160" indent="-460440">
              <a:lnSpc>
                <a:spcPct val="100000"/>
              </a:lnSpc>
            </a:pPr>
            <a:r>
              <a:rPr lang="en-GB" sz="1800" b="0" strike="noStrike" spc="-1" dirty="0">
                <a:solidFill>
                  <a:srgbClr val="034EA2"/>
                </a:solidFill>
                <a:latin typeface="Arial"/>
                <a:ea typeface="Arial"/>
              </a:rPr>
              <a:t>14. </a:t>
            </a:r>
            <a:r>
              <a:rPr lang="en-GB" sz="1800" b="0" strike="noStrike" spc="-1" dirty="0" err="1">
                <a:solidFill>
                  <a:srgbClr val="034EA2"/>
                </a:solidFill>
                <a:latin typeface="Arial"/>
                <a:ea typeface="Arial"/>
              </a:rPr>
              <a:t>října</a:t>
            </a:r>
            <a:r>
              <a:rPr lang="en-GB" sz="1800" b="0" strike="noStrike" spc="-1" dirty="0">
                <a:solidFill>
                  <a:srgbClr val="034EA2"/>
                </a:solidFill>
                <a:latin typeface="Arial"/>
                <a:ea typeface="Arial"/>
              </a:rPr>
              <a:t> 2021, </a:t>
            </a:r>
            <a:r>
              <a:rPr lang="cs-CZ" sz="1800" b="0" strike="noStrike" spc="-1" dirty="0" smtClean="0">
                <a:solidFill>
                  <a:srgbClr val="034EA2"/>
                </a:solidFill>
                <a:latin typeface="Arial"/>
                <a:ea typeface="Arial"/>
              </a:rPr>
              <a:t>Ministerstvo pro místní rozvoj ČR</a:t>
            </a:r>
            <a:endParaRPr lang="en-GB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CustomShape 1"/>
          <p:cNvSpPr/>
          <p:nvPr/>
        </p:nvSpPr>
        <p:spPr>
          <a:xfrm>
            <a:off x="609480" y="281160"/>
            <a:ext cx="88786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78000" lnSpcReduction="10000"/>
          </a:bodyPr>
          <a:lstStyle/>
          <a:p>
            <a:pPr algn="ctr">
              <a:lnSpc>
                <a:spcPct val="10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Calibri"/>
                <a:ea typeface="Calibri"/>
              </a:rPr>
              <a:t>Historický exkurz</a:t>
            </a:r>
            <a:r>
              <a:t/>
            </a:r>
            <a:br/>
            <a:endParaRPr lang="en-GB" sz="3600" b="0" strike="noStrike" spc="-1">
              <a:latin typeface="Arial"/>
            </a:endParaRPr>
          </a:p>
        </p:txBody>
      </p:sp>
      <p:sp>
        <p:nvSpPr>
          <p:cNvPr id="216" name="CustomShape 2"/>
          <p:cNvSpPr/>
          <p:nvPr/>
        </p:nvSpPr>
        <p:spPr>
          <a:xfrm>
            <a:off x="609480" y="1305720"/>
            <a:ext cx="7965720" cy="29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800" b="1" strike="noStrike" spc="-1" dirty="0" err="1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Průkopníci</a:t>
            </a:r>
            <a:r>
              <a:rPr lang="en-GB" sz="1800" b="1" strike="noStrike" spc="-1" dirty="0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1" strike="noStrike" spc="-1" dirty="0" err="1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datové</a:t>
            </a:r>
            <a:r>
              <a:rPr lang="en-GB" sz="1800" b="1" strike="noStrike" spc="-1" dirty="0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1" strike="noStrike" spc="-1" dirty="0" err="1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vizualizace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236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Abraham Ortelius -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První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moderní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atlas (1570)</a:t>
            </a: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236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Michael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Florent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van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Langren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-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první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vizuální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reprezentace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statistických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Toledo-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Řím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(1644)</a:t>
            </a: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236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William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Playfair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-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otec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datové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vizualizace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(18.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století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)</a:t>
            </a: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42360">
              <a:lnSpc>
                <a:spcPct val="115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spojnice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sloupec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koláč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,...</a:t>
            </a: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236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John Snow -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mapa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propuknutí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cholery</a:t>
            </a: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236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Florence Nightingale -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příčiny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úmrtí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Krymské</a:t>
            </a:r>
            <a:r>
              <a:rPr lang="en-GB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válce</a:t>
            </a: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17" name="Group 3"/>
          <p:cNvGrpSpPr/>
          <p:nvPr/>
        </p:nvGrpSpPr>
        <p:grpSpPr>
          <a:xfrm>
            <a:off x="8870760" y="4206960"/>
            <a:ext cx="3339360" cy="2038680"/>
            <a:chOff x="8870760" y="4206960"/>
            <a:chExt cx="3339360" cy="2038680"/>
          </a:xfrm>
        </p:grpSpPr>
        <p:sp>
          <p:nvSpPr>
            <p:cNvPr id="218" name="CustomShape 4"/>
            <p:cNvSpPr/>
            <p:nvPr/>
          </p:nvSpPr>
          <p:spPr>
            <a:xfrm>
              <a:off x="8870760" y="5910480"/>
              <a:ext cx="3339360" cy="3351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1440" rIns="90000" bIns="9144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000" b="0" i="1" strike="noStrike" spc="-1">
                  <a:solidFill>
                    <a:srgbClr val="000000"/>
                  </a:solidFill>
                  <a:latin typeface="Arial"/>
                  <a:ea typeface="Arial"/>
                </a:rPr>
                <a:t>William Playfair, 18. století</a:t>
              </a:r>
              <a:endParaRPr lang="en-GB" sz="1000" b="0" strike="noStrike" spc="-1">
                <a:latin typeface="Arial"/>
              </a:endParaRPr>
            </a:p>
          </p:txBody>
        </p:sp>
        <p:pic>
          <p:nvPicPr>
            <p:cNvPr id="219" name="Google Shape;140;gf347245fa2_0_75"/>
            <p:cNvPicPr/>
            <p:nvPr/>
          </p:nvPicPr>
          <p:blipFill>
            <a:blip r:embed="rId2"/>
            <a:stretch/>
          </p:blipFill>
          <p:spPr>
            <a:xfrm>
              <a:off x="8870760" y="4206960"/>
              <a:ext cx="3339360" cy="170280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220" name="Group 5"/>
          <p:cNvGrpSpPr/>
          <p:nvPr/>
        </p:nvGrpSpPr>
        <p:grpSpPr>
          <a:xfrm>
            <a:off x="8870760" y="0"/>
            <a:ext cx="3441600" cy="2531520"/>
            <a:chOff x="8870760" y="0"/>
            <a:chExt cx="3441600" cy="2531520"/>
          </a:xfrm>
        </p:grpSpPr>
        <p:sp>
          <p:nvSpPr>
            <p:cNvPr id="221" name="CustomShape 6"/>
            <p:cNvSpPr/>
            <p:nvPr/>
          </p:nvSpPr>
          <p:spPr>
            <a:xfrm>
              <a:off x="8973000" y="2196360"/>
              <a:ext cx="3339360" cy="3351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1440" rIns="90000" bIns="9144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000" b="0" i="1" strike="noStrike" spc="-1">
                  <a:solidFill>
                    <a:srgbClr val="000000"/>
                  </a:solidFill>
                  <a:latin typeface="Arial"/>
                  <a:ea typeface="Arial"/>
                </a:rPr>
                <a:t>Abraham Ortelius – První moderní atlas, 1570</a:t>
              </a:r>
              <a:endParaRPr lang="en-GB" sz="1000" b="0" strike="noStrike" spc="-1">
                <a:latin typeface="Arial"/>
              </a:endParaRPr>
            </a:p>
          </p:txBody>
        </p:sp>
        <p:pic>
          <p:nvPicPr>
            <p:cNvPr id="222" name="Google Shape;143;gf347245fa2_0_75"/>
            <p:cNvPicPr/>
            <p:nvPr/>
          </p:nvPicPr>
          <p:blipFill>
            <a:blip r:embed="rId3"/>
            <a:stretch/>
          </p:blipFill>
          <p:spPr>
            <a:xfrm>
              <a:off x="8870760" y="0"/>
              <a:ext cx="3339360" cy="219564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223" name="Group 7"/>
          <p:cNvGrpSpPr/>
          <p:nvPr/>
        </p:nvGrpSpPr>
        <p:grpSpPr>
          <a:xfrm>
            <a:off x="8870760" y="2789280"/>
            <a:ext cx="3339360" cy="1149480"/>
            <a:chOff x="8870760" y="2789280"/>
            <a:chExt cx="3339360" cy="1149480"/>
          </a:xfrm>
        </p:grpSpPr>
        <p:pic>
          <p:nvPicPr>
            <p:cNvPr id="224" name="Google Shape;145;gf347245fa2_0_75"/>
            <p:cNvPicPr/>
            <p:nvPr/>
          </p:nvPicPr>
          <p:blipFill>
            <a:blip r:embed="rId4"/>
            <a:stretch/>
          </p:blipFill>
          <p:spPr>
            <a:xfrm>
              <a:off x="8870760" y="2789280"/>
              <a:ext cx="3339360" cy="813600"/>
            </a:xfrm>
            <a:prstGeom prst="rect">
              <a:avLst/>
            </a:prstGeom>
            <a:ln>
              <a:noFill/>
            </a:ln>
          </p:spPr>
        </p:pic>
        <p:sp>
          <p:nvSpPr>
            <p:cNvPr id="225" name="CustomShape 8"/>
            <p:cNvSpPr/>
            <p:nvPr/>
          </p:nvSpPr>
          <p:spPr>
            <a:xfrm>
              <a:off x="8870760" y="3603600"/>
              <a:ext cx="3339360" cy="3351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1440" rIns="90000" bIns="9144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000" b="0" i="1" strike="noStrike" spc="-1">
                  <a:solidFill>
                    <a:srgbClr val="000000"/>
                  </a:solidFill>
                  <a:latin typeface="Arial"/>
                  <a:ea typeface="Arial"/>
                </a:rPr>
                <a:t>Michel Florent van Langren, 1644 </a:t>
              </a:r>
              <a:endParaRPr lang="en-GB" sz="1000" b="0" strike="noStrike" spc="-1">
                <a:latin typeface="Arial"/>
              </a:endParaRPr>
            </a:p>
          </p:txBody>
        </p:sp>
      </p:grpSp>
      <p:grpSp>
        <p:nvGrpSpPr>
          <p:cNvPr id="226" name="Group 9"/>
          <p:cNvGrpSpPr/>
          <p:nvPr/>
        </p:nvGrpSpPr>
        <p:grpSpPr>
          <a:xfrm>
            <a:off x="6454440" y="4206960"/>
            <a:ext cx="2415600" cy="2184840"/>
            <a:chOff x="6454440" y="4206960"/>
            <a:chExt cx="2415600" cy="2184840"/>
          </a:xfrm>
        </p:grpSpPr>
        <p:pic>
          <p:nvPicPr>
            <p:cNvPr id="227" name="Google Shape;148;gf347245fa2_0_75"/>
            <p:cNvPicPr/>
            <p:nvPr/>
          </p:nvPicPr>
          <p:blipFill>
            <a:blip r:embed="rId5"/>
            <a:stretch/>
          </p:blipFill>
          <p:spPr>
            <a:xfrm>
              <a:off x="6454440" y="4206960"/>
              <a:ext cx="2058840" cy="1848960"/>
            </a:xfrm>
            <a:prstGeom prst="rect">
              <a:avLst/>
            </a:prstGeom>
            <a:ln>
              <a:noFill/>
            </a:ln>
          </p:spPr>
        </p:pic>
        <p:sp>
          <p:nvSpPr>
            <p:cNvPr id="228" name="CustomShape 10"/>
            <p:cNvSpPr/>
            <p:nvPr/>
          </p:nvSpPr>
          <p:spPr>
            <a:xfrm>
              <a:off x="6454440" y="6056640"/>
              <a:ext cx="2415600" cy="3351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1440" rIns="90000" bIns="9144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000" b="0" i="1" strike="noStrike" spc="-1">
                  <a:solidFill>
                    <a:srgbClr val="000000"/>
                  </a:solidFill>
                  <a:latin typeface="Arial"/>
                  <a:ea typeface="Arial"/>
                </a:rPr>
                <a:t>John Snow, 1854</a:t>
              </a:r>
              <a:endParaRPr lang="en-GB" sz="1000" b="0" strike="noStrike" spc="-1">
                <a:latin typeface="Arial"/>
              </a:endParaRPr>
            </a:p>
          </p:txBody>
        </p:sp>
      </p:grpSp>
      <p:grpSp>
        <p:nvGrpSpPr>
          <p:cNvPr id="229" name="Group 11"/>
          <p:cNvGrpSpPr/>
          <p:nvPr/>
        </p:nvGrpSpPr>
        <p:grpSpPr>
          <a:xfrm>
            <a:off x="2837160" y="4276800"/>
            <a:ext cx="2990520" cy="2089800"/>
            <a:chOff x="2837160" y="4276800"/>
            <a:chExt cx="2990520" cy="2089800"/>
          </a:xfrm>
        </p:grpSpPr>
        <p:pic>
          <p:nvPicPr>
            <p:cNvPr id="230" name="Google Shape;151;gf347245fa2_0_75"/>
            <p:cNvPicPr/>
            <p:nvPr/>
          </p:nvPicPr>
          <p:blipFill>
            <a:blip r:embed="rId6"/>
            <a:stretch/>
          </p:blipFill>
          <p:spPr>
            <a:xfrm>
              <a:off x="2837160" y="4276800"/>
              <a:ext cx="2990520" cy="1815120"/>
            </a:xfrm>
            <a:prstGeom prst="rect">
              <a:avLst/>
            </a:prstGeom>
            <a:ln>
              <a:noFill/>
            </a:ln>
          </p:spPr>
        </p:pic>
        <p:sp>
          <p:nvSpPr>
            <p:cNvPr id="231" name="CustomShape 12"/>
            <p:cNvSpPr/>
            <p:nvPr/>
          </p:nvSpPr>
          <p:spPr>
            <a:xfrm>
              <a:off x="2837160" y="6031440"/>
              <a:ext cx="2990520" cy="3351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1440" rIns="90000" bIns="9144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000" b="0" i="1" strike="noStrike" spc="-1">
                  <a:solidFill>
                    <a:srgbClr val="000000"/>
                  </a:solidFill>
                  <a:latin typeface="Arial"/>
                  <a:ea typeface="Arial"/>
                </a:rPr>
                <a:t>Florence Nightingale, 1856</a:t>
              </a:r>
              <a:endParaRPr lang="en-GB" sz="1000" b="0" strike="noStrike" spc="-1">
                <a:latin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2900" b="1" strike="noStrike" spc="-1">
                <a:solidFill>
                  <a:srgbClr val="1F497D"/>
                </a:solidFill>
                <a:latin typeface="Arial"/>
                <a:ea typeface="Arial"/>
              </a:rPr>
              <a:t>Výhody a nevýhody datové vizualizace</a:t>
            </a:r>
            <a:endParaRPr lang="en-GB" sz="2900" b="0" strike="noStrike" spc="-1">
              <a:latin typeface="Arial"/>
            </a:endParaRPr>
          </a:p>
        </p:txBody>
      </p:sp>
      <p:sp>
        <p:nvSpPr>
          <p:cNvPr id="233" name="CustomShape 2"/>
          <p:cNvSpPr/>
          <p:nvPr/>
        </p:nvSpPr>
        <p:spPr>
          <a:xfrm>
            <a:off x="609480" y="1398240"/>
            <a:ext cx="6791760" cy="487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GB" sz="1900" b="1" strike="noStrike" spc="-1" dirty="0" err="1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Výhody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pochopitelnější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představení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složité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problematiky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přesná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data bez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potřeby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zaokrouhlování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zapojení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vizuálního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myšlení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k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čtení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odborného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textu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48480">
              <a:lnSpc>
                <a:spcPct val="100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odbourání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potřeby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dlouhých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popisných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odstavců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dokreslení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problému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s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využitím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představivosti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lze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jít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více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do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hloubky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objevit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2"/>
              </a:rPr>
              <a:t>další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2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2"/>
              </a:rPr>
              <a:t>souvislosti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48480">
              <a:lnSpc>
                <a:spcPct val="100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rovině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čtenáře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analytika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oživení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textu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zapojení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čtenáře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+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interaktivita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vyšší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kredibilita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sdělení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větší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dopad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čtenáře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>
              <a:lnSpc>
                <a:spcPct val="100000"/>
              </a:lnSpc>
            </a:pP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>
              <a:lnSpc>
                <a:spcPct val="100000"/>
              </a:lnSpc>
            </a:pPr>
            <a:r>
              <a:rPr lang="en-GB" sz="1900" b="1" strike="noStrike" spc="-1" dirty="0" err="1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Nevýhody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1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časová</a:t>
            </a:r>
            <a:r>
              <a:rPr lang="en-GB" sz="1900" b="1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náročnost</a:t>
            </a:r>
            <a:r>
              <a:rPr lang="en-GB" sz="1900" b="1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!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snadná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manipulace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48480">
              <a:lnSpc>
                <a:spcPct val="100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posunutí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osy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48480">
              <a:lnSpc>
                <a:spcPct val="100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určitý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časový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úsek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4" name="Google Shape;159;gf347245fa2_0_107"/>
          <p:cNvPicPr/>
          <p:nvPr/>
        </p:nvPicPr>
        <p:blipFill>
          <a:blip r:embed="rId3"/>
          <a:stretch/>
        </p:blipFill>
        <p:spPr>
          <a:xfrm>
            <a:off x="7916760" y="1330920"/>
            <a:ext cx="4273200" cy="2875680"/>
          </a:xfrm>
          <a:prstGeom prst="rect">
            <a:avLst/>
          </a:prstGeom>
          <a:ln>
            <a:noFill/>
          </a:ln>
        </p:spPr>
      </p:pic>
      <p:pic>
        <p:nvPicPr>
          <p:cNvPr id="235" name="Google Shape;160;gf347245fa2_0_107"/>
          <p:cNvPicPr/>
          <p:nvPr/>
        </p:nvPicPr>
        <p:blipFill>
          <a:blip r:embed="rId4"/>
          <a:stretch/>
        </p:blipFill>
        <p:spPr>
          <a:xfrm>
            <a:off x="7535520" y="4331520"/>
            <a:ext cx="4654080" cy="2000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2900" b="1" strike="noStrike" spc="-1" dirty="0" err="1">
                <a:solidFill>
                  <a:srgbClr val="1F497D"/>
                </a:solidFill>
                <a:latin typeface="Arial"/>
                <a:ea typeface="Arial"/>
              </a:rPr>
              <a:t>Příklad</a:t>
            </a:r>
            <a:r>
              <a:rPr lang="en-GB" sz="2900" b="1" strike="noStrike" spc="-1" dirty="0">
                <a:solidFill>
                  <a:srgbClr val="1F497D"/>
                </a:solidFill>
                <a:latin typeface="Arial"/>
                <a:ea typeface="Arial"/>
              </a:rPr>
              <a:t> </a:t>
            </a:r>
            <a:r>
              <a:rPr lang="en-GB" sz="2900" b="1" strike="noStrike" spc="-1" dirty="0" err="1" smtClean="0">
                <a:solidFill>
                  <a:srgbClr val="1F497D"/>
                </a:solidFill>
                <a:latin typeface="Arial"/>
                <a:ea typeface="Arial"/>
              </a:rPr>
              <a:t>korelace</a:t>
            </a:r>
            <a:endParaRPr lang="en-GB" sz="2900" b="0" strike="noStrike" spc="-1" dirty="0">
              <a:latin typeface="Arial"/>
            </a:endParaRPr>
          </a:p>
        </p:txBody>
      </p:sp>
      <p:pic>
        <p:nvPicPr>
          <p:cNvPr id="237" name="Obrázek 236"/>
          <p:cNvPicPr/>
          <p:nvPr/>
        </p:nvPicPr>
        <p:blipFill>
          <a:blip r:embed="rId2"/>
          <a:stretch/>
        </p:blipFill>
        <p:spPr>
          <a:xfrm>
            <a:off x="417600" y="2377800"/>
            <a:ext cx="5919480" cy="2718000"/>
          </a:xfrm>
          <a:prstGeom prst="rect">
            <a:avLst/>
          </a:prstGeom>
          <a:ln>
            <a:noFill/>
          </a:ln>
        </p:spPr>
      </p:pic>
      <p:pic>
        <p:nvPicPr>
          <p:cNvPr id="238" name="Obrázek 237"/>
          <p:cNvPicPr/>
          <p:nvPr/>
        </p:nvPicPr>
        <p:blipFill>
          <a:blip r:embed="rId3"/>
          <a:stretch/>
        </p:blipFill>
        <p:spPr>
          <a:xfrm>
            <a:off x="6684480" y="2086920"/>
            <a:ext cx="5051160" cy="3744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CustomShape 1"/>
          <p:cNvSpPr/>
          <p:nvPr/>
        </p:nvSpPr>
        <p:spPr>
          <a:xfrm>
            <a:off x="609480" y="281160"/>
            <a:ext cx="1071900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3900" b="1" strike="noStrike" spc="-1">
                <a:solidFill>
                  <a:srgbClr val="1F497D"/>
                </a:solidFill>
                <a:latin typeface="Calibri"/>
                <a:ea typeface="Calibri"/>
              </a:rPr>
              <a:t>Úskalí datové vizualizace</a:t>
            </a:r>
            <a:endParaRPr lang="en-GB" sz="3900" b="0" strike="noStrike" spc="-1">
              <a:latin typeface="Arial"/>
            </a:endParaRPr>
          </a:p>
        </p:txBody>
      </p:sp>
      <p:sp>
        <p:nvSpPr>
          <p:cNvPr id="243" name="CustomShape 2"/>
          <p:cNvSpPr/>
          <p:nvPr/>
        </p:nvSpPr>
        <p:spPr>
          <a:xfrm>
            <a:off x="609480" y="1398240"/>
            <a:ext cx="6791760" cy="487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GB" sz="1900" b="1" strike="noStrike" spc="-1" dirty="0" err="1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Úskalí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umět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se „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držet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zpátky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“ -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přehlednost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vždy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je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vizualizace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nutná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občas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může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být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kontraproduktivní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zjištění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platná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pro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současnost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nemusí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platit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navždy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pozor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roční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období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)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48480">
              <a:lnSpc>
                <a:spcPct val="100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reprezentativní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vzorky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jsou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potřeba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korelace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vs.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kauzalita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velký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prostor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pro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chyby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nutnost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kontroly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schopnost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čtenáře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číst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data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4" name="Google Shape;167;gf347245fa2_0_115"/>
          <p:cNvPicPr/>
          <p:nvPr/>
        </p:nvPicPr>
        <p:blipFill>
          <a:blip r:embed="rId2"/>
          <a:stretch/>
        </p:blipFill>
        <p:spPr>
          <a:xfrm>
            <a:off x="7165440" y="1439280"/>
            <a:ext cx="5024160" cy="2057760"/>
          </a:xfrm>
          <a:prstGeom prst="rect">
            <a:avLst/>
          </a:prstGeom>
          <a:ln>
            <a:noFill/>
          </a:ln>
        </p:spPr>
      </p:pic>
      <p:pic>
        <p:nvPicPr>
          <p:cNvPr id="245" name="Google Shape;168;gf347245fa2_0_115"/>
          <p:cNvPicPr/>
          <p:nvPr/>
        </p:nvPicPr>
        <p:blipFill>
          <a:blip r:embed="rId3"/>
          <a:stretch/>
        </p:blipFill>
        <p:spPr>
          <a:xfrm>
            <a:off x="7704720" y="3878280"/>
            <a:ext cx="4484880" cy="2773440"/>
          </a:xfrm>
          <a:prstGeom prst="rect">
            <a:avLst/>
          </a:prstGeom>
          <a:ln>
            <a:noFill/>
          </a:ln>
        </p:spPr>
      </p:pic>
      <p:pic>
        <p:nvPicPr>
          <p:cNvPr id="246" name="Google Shape;169;gf347245fa2_0_115"/>
          <p:cNvPicPr/>
          <p:nvPr/>
        </p:nvPicPr>
        <p:blipFill>
          <a:blip r:embed="rId4"/>
          <a:stretch/>
        </p:blipFill>
        <p:spPr>
          <a:xfrm>
            <a:off x="3740040" y="4288320"/>
            <a:ext cx="3661200" cy="2363400"/>
          </a:xfrm>
          <a:prstGeom prst="rect">
            <a:avLst/>
          </a:prstGeom>
          <a:ln>
            <a:noFill/>
          </a:ln>
        </p:spPr>
      </p:pic>
      <p:pic>
        <p:nvPicPr>
          <p:cNvPr id="247" name="Google Shape;170;gf347245fa2_0_115"/>
          <p:cNvPicPr/>
          <p:nvPr/>
        </p:nvPicPr>
        <p:blipFill>
          <a:blip r:embed="rId5"/>
          <a:stretch/>
        </p:blipFill>
        <p:spPr>
          <a:xfrm>
            <a:off x="995220" y="4288320"/>
            <a:ext cx="2359080" cy="2363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2900" b="1" strike="noStrike" spc="-1">
                <a:solidFill>
                  <a:srgbClr val="1F497D"/>
                </a:solidFill>
                <a:latin typeface="Arial"/>
                <a:ea typeface="Arial"/>
              </a:rPr>
              <a:t>Příklad logaritmické a lineární škály</a:t>
            </a:r>
            <a:endParaRPr lang="en-GB" sz="2900" b="0" strike="noStrike" spc="-1">
              <a:latin typeface="Arial"/>
            </a:endParaRPr>
          </a:p>
        </p:txBody>
      </p:sp>
      <p:pic>
        <p:nvPicPr>
          <p:cNvPr id="240" name="Obrázek 239"/>
          <p:cNvPicPr/>
          <p:nvPr/>
        </p:nvPicPr>
        <p:blipFill>
          <a:blip r:embed="rId2"/>
          <a:stretch/>
        </p:blipFill>
        <p:spPr>
          <a:xfrm>
            <a:off x="201240" y="2376000"/>
            <a:ext cx="5702400" cy="2879640"/>
          </a:xfrm>
          <a:prstGeom prst="rect">
            <a:avLst/>
          </a:prstGeom>
          <a:ln>
            <a:noFill/>
          </a:ln>
        </p:spPr>
      </p:pic>
      <p:pic>
        <p:nvPicPr>
          <p:cNvPr id="241" name="Obrázek 240"/>
          <p:cNvPicPr/>
          <p:nvPr/>
        </p:nvPicPr>
        <p:blipFill>
          <a:blip r:embed="rId3"/>
          <a:stretch/>
        </p:blipFill>
        <p:spPr>
          <a:xfrm>
            <a:off x="6120000" y="2341080"/>
            <a:ext cx="5903640" cy="30438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Arial"/>
                <a:ea typeface="Arial"/>
              </a:rPr>
              <a:t>Přínosy vizualizace pro oficiální dokumenty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249" name="CustomShape 2"/>
          <p:cNvSpPr/>
          <p:nvPr/>
        </p:nvSpPr>
        <p:spPr>
          <a:xfrm>
            <a:off x="609480" y="1665360"/>
            <a:ext cx="6791760" cy="4606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35496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lepší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přehlednost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čitelnost</a:t>
            </a:r>
            <a:endParaRPr lang="en-GB" sz="20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5496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snadnější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komunikace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problematiky</a:t>
            </a:r>
            <a:endParaRPr lang="en-GB" sz="20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5496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interaktivita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 online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verzích</a:t>
            </a:r>
            <a:endParaRPr lang="en-GB" sz="20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54960">
              <a:lnSpc>
                <a:spcPct val="115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uzpůsobení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pro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různá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zařízení</a:t>
            </a:r>
            <a:endParaRPr lang="en-GB" sz="20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5496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nové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informace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z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přípravy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vizualizací</a:t>
            </a:r>
            <a:endParaRPr lang="en-GB" sz="20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5496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atraktivita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pro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čtenáře</a:t>
            </a:r>
            <a:endParaRPr lang="en-GB" sz="20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5496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lze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využít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jiné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druhy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než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jen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koláče</a:t>
            </a:r>
            <a:r>
              <a:rPr lang="en-GB" sz="2000" b="0" strike="noStrike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2000" b="0" strike="noStrike" spc="-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sloupce</a:t>
            </a:r>
            <a:endParaRPr lang="en-GB" sz="20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54960">
              <a:lnSpc>
                <a:spcPct val="115000"/>
              </a:lnSpc>
              <a:buClr>
                <a:srgbClr val="548DD4"/>
              </a:buClr>
              <a:buFont typeface="Arial"/>
              <a:buChar char="●"/>
            </a:pPr>
            <a:r>
              <a:rPr lang="en-GB" sz="2000" b="0" u="sng" strike="noStrike" spc="-1" dirty="0"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2"/>
              </a:rPr>
              <a:t>Regions in Europe</a:t>
            </a:r>
            <a:endParaRPr lang="en-GB" sz="20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GB" sz="2000" b="0" strike="noStrike" spc="-1" dirty="0">
              <a:latin typeface="Arial"/>
            </a:endParaRPr>
          </a:p>
        </p:txBody>
      </p:sp>
      <p:pic>
        <p:nvPicPr>
          <p:cNvPr id="250" name="Google Shape;177;gf347245fa2_0_126"/>
          <p:cNvPicPr/>
          <p:nvPr/>
        </p:nvPicPr>
        <p:blipFill>
          <a:blip r:embed="rId3"/>
          <a:stretch/>
        </p:blipFill>
        <p:spPr>
          <a:xfrm>
            <a:off x="5232600" y="4272480"/>
            <a:ext cx="5026320" cy="2054520"/>
          </a:xfrm>
          <a:prstGeom prst="rect">
            <a:avLst/>
          </a:prstGeom>
          <a:ln>
            <a:noFill/>
          </a:ln>
        </p:spPr>
      </p:pic>
      <p:pic>
        <p:nvPicPr>
          <p:cNvPr id="251" name="Google Shape;178;gf347245fa2_0_126"/>
          <p:cNvPicPr/>
          <p:nvPr/>
        </p:nvPicPr>
        <p:blipFill>
          <a:blip r:embed="rId4"/>
          <a:stretch/>
        </p:blipFill>
        <p:spPr>
          <a:xfrm>
            <a:off x="10786680" y="0"/>
            <a:ext cx="1402920" cy="6321600"/>
          </a:xfrm>
          <a:prstGeom prst="rect">
            <a:avLst/>
          </a:prstGeom>
          <a:ln>
            <a:noFill/>
          </a:ln>
        </p:spPr>
      </p:pic>
      <p:pic>
        <p:nvPicPr>
          <p:cNvPr id="252" name="Google Shape;179;gf347245fa2_0_126"/>
          <p:cNvPicPr/>
          <p:nvPr/>
        </p:nvPicPr>
        <p:blipFill>
          <a:blip r:embed="rId5"/>
          <a:stretch/>
        </p:blipFill>
        <p:spPr>
          <a:xfrm>
            <a:off x="7026120" y="1538280"/>
            <a:ext cx="3232800" cy="2401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CustomShape 1"/>
          <p:cNvSpPr/>
          <p:nvPr/>
        </p:nvSpPr>
        <p:spPr>
          <a:xfrm>
            <a:off x="550440" y="2204280"/>
            <a:ext cx="10970640" cy="116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GB" sz="6000" b="0" strike="noStrike" spc="-1">
                <a:solidFill>
                  <a:srgbClr val="034EA2"/>
                </a:solidFill>
                <a:latin typeface="Arial"/>
                <a:ea typeface="Arial"/>
              </a:rPr>
              <a:t>Nástroje pro vizualizaci</a:t>
            </a:r>
            <a:endParaRPr lang="en-GB" sz="6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Arial"/>
                <a:ea typeface="Arial"/>
              </a:rPr>
              <a:t>Nástroje, kterými lze prezentovat data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1054080" y="1480320"/>
            <a:ext cx="6791760" cy="4914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15000"/>
              </a:lnSpc>
            </a:pPr>
            <a:r>
              <a:rPr lang="en-GB" sz="16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Excel / Google Sheets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+"/>
            </a:pP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freeware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+"/>
            </a:pP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zvládá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základní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infografiky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stačí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většinu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jednoduchých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grafů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)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+"/>
            </a:pP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přímé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napojení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datový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zdroj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-"/>
            </a:pP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postrádá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interaktivitu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-"/>
            </a:pP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jen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základní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vizualizace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</a:pPr>
            <a:r>
              <a:rPr lang="en-GB" sz="16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Infogram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+"/>
            </a:pP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freeverze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se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základními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funkcemi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dostupný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pricing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profi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řešení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)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+"/>
            </a:pP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jednoduchý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nástroj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snadný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ovládání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-"/>
            </a:pP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ačkoliv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zvládne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pokročilejší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grafy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komplexnější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dashboardy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není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ideální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-"/>
            </a:pP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freeverze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nestačí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</a:pPr>
            <a:r>
              <a:rPr lang="en-GB" sz="16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Power BI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+"/>
            </a:pP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komplexní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nástroj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+"/>
            </a:pP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zvládá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složité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úkony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propojené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dashboardy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-"/>
            </a:pP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nemá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free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verzi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29400">
              <a:lnSpc>
                <a:spcPct val="115000"/>
              </a:lnSpc>
              <a:buClr>
                <a:srgbClr val="222222"/>
              </a:buClr>
              <a:buFont typeface="Arial"/>
              <a:buChar char="-"/>
            </a:pP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Tableau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lépe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zvládá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velké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datové</a:t>
            </a:r>
            <a:r>
              <a:rPr lang="en-GB" sz="1600" b="0" strike="noStrike" spc="-1" dirty="0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600" b="0" strike="noStrike" spc="-1" dirty="0" err="1">
                <a:solidFill>
                  <a:srgbClr val="222222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sady</a:t>
            </a:r>
            <a:endParaRPr lang="en-GB" sz="1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GB" sz="1600" b="0" strike="noStrike" spc="-1" dirty="0">
              <a:latin typeface="Arial"/>
            </a:endParaRPr>
          </a:p>
        </p:txBody>
      </p:sp>
      <p:pic>
        <p:nvPicPr>
          <p:cNvPr id="256" name="Google Shape;191;gf347245fa2_0_140"/>
          <p:cNvPicPr/>
          <p:nvPr/>
        </p:nvPicPr>
        <p:blipFill>
          <a:blip r:embed="rId2"/>
          <a:stretch/>
        </p:blipFill>
        <p:spPr>
          <a:xfrm>
            <a:off x="10148040" y="1356840"/>
            <a:ext cx="2041560" cy="1769760"/>
          </a:xfrm>
          <a:prstGeom prst="rect">
            <a:avLst/>
          </a:prstGeom>
          <a:ln>
            <a:noFill/>
          </a:ln>
        </p:spPr>
      </p:pic>
      <p:pic>
        <p:nvPicPr>
          <p:cNvPr id="257" name="Google Shape;192;gf347245fa2_0_140"/>
          <p:cNvPicPr/>
          <p:nvPr/>
        </p:nvPicPr>
        <p:blipFill>
          <a:blip r:embed="rId3"/>
          <a:srcRect l="27689" t="32235" r="27477" b="28078"/>
          <a:stretch/>
        </p:blipFill>
        <p:spPr>
          <a:xfrm>
            <a:off x="9952560" y="3638160"/>
            <a:ext cx="2237040" cy="807120"/>
          </a:xfrm>
          <a:prstGeom prst="rect">
            <a:avLst/>
          </a:prstGeom>
          <a:ln>
            <a:noFill/>
          </a:ln>
        </p:spPr>
      </p:pic>
      <p:pic>
        <p:nvPicPr>
          <p:cNvPr id="258" name="Google Shape;193;gf347245fa2_0_140"/>
          <p:cNvPicPr/>
          <p:nvPr/>
        </p:nvPicPr>
        <p:blipFill>
          <a:blip r:embed="rId4"/>
          <a:stretch/>
        </p:blipFill>
        <p:spPr>
          <a:xfrm>
            <a:off x="10676880" y="4924080"/>
            <a:ext cx="1512720" cy="1409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Arial"/>
                <a:ea typeface="Arial"/>
              </a:rPr>
              <a:t>Tableau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260" name="CustomShape 2"/>
          <p:cNvSpPr/>
          <p:nvPr/>
        </p:nvSpPr>
        <p:spPr>
          <a:xfrm>
            <a:off x="1247040" y="1624320"/>
            <a:ext cx="7175880" cy="4770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15000"/>
              </a:lnSpc>
            </a:pPr>
            <a:r>
              <a:rPr lang="en-GB" sz="17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Základní</a:t>
            </a:r>
            <a:r>
              <a:rPr lang="en-GB" sz="17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informace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-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americká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společnost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Tableau Software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-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založeno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roce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2003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výzkumníky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z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oblasti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informatiky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Stanfordu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-"/>
            </a:pP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od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té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doby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společnost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roste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– v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roce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2019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prodej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za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15,7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miliard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$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-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používá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jej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nespočet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firem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(Verizon, Lenovo, Lufthansa, Nissan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atd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.)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>
              <a:lnSpc>
                <a:spcPct val="115000"/>
              </a:lnSpc>
            </a:pP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>
              <a:lnSpc>
                <a:spcPct val="115000"/>
              </a:lnSpc>
            </a:pPr>
            <a:r>
              <a:rPr lang="en-GB" sz="17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Produkty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-"/>
            </a:pP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Tableau Desktop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-"/>
            </a:pP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Tableau Server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-"/>
            </a:pP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Tableau Online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-"/>
            </a:pP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Tableau CRM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-"/>
            </a:pPr>
            <a:r>
              <a:rPr lang="en-GB" sz="1700" b="1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Tableau Public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61" name="Google Shape;200;gf347245fa2_0_151"/>
          <p:cNvPicPr/>
          <p:nvPr/>
        </p:nvPicPr>
        <p:blipFill>
          <a:blip r:embed="rId2"/>
          <a:stretch/>
        </p:blipFill>
        <p:spPr>
          <a:xfrm>
            <a:off x="10160640" y="1321560"/>
            <a:ext cx="2028960" cy="2216880"/>
          </a:xfrm>
          <a:prstGeom prst="rect">
            <a:avLst/>
          </a:prstGeom>
          <a:ln>
            <a:noFill/>
          </a:ln>
        </p:spPr>
      </p:pic>
      <p:pic>
        <p:nvPicPr>
          <p:cNvPr id="262" name="Google Shape;201;gf347245fa2_0_151"/>
          <p:cNvPicPr/>
          <p:nvPr/>
        </p:nvPicPr>
        <p:blipFill>
          <a:blip r:embed="rId3"/>
          <a:stretch/>
        </p:blipFill>
        <p:spPr>
          <a:xfrm>
            <a:off x="4485240" y="3780360"/>
            <a:ext cx="1545480" cy="1644480"/>
          </a:xfrm>
          <a:prstGeom prst="rect">
            <a:avLst/>
          </a:prstGeom>
          <a:ln>
            <a:noFill/>
          </a:ln>
        </p:spPr>
      </p:pic>
      <p:pic>
        <p:nvPicPr>
          <p:cNvPr id="263" name="Google Shape;202;gf347245fa2_0_151"/>
          <p:cNvPicPr/>
          <p:nvPr/>
        </p:nvPicPr>
        <p:blipFill>
          <a:blip r:embed="rId4"/>
          <a:stretch/>
        </p:blipFill>
        <p:spPr>
          <a:xfrm>
            <a:off x="5754240" y="5243760"/>
            <a:ext cx="2036880" cy="955080"/>
          </a:xfrm>
          <a:prstGeom prst="rect">
            <a:avLst/>
          </a:prstGeom>
          <a:ln>
            <a:noFill/>
          </a:ln>
        </p:spPr>
      </p:pic>
      <p:pic>
        <p:nvPicPr>
          <p:cNvPr id="264" name="Google Shape;203;gf347245fa2_0_151"/>
          <p:cNvPicPr/>
          <p:nvPr/>
        </p:nvPicPr>
        <p:blipFill>
          <a:blip r:embed="rId5"/>
          <a:stretch/>
        </p:blipFill>
        <p:spPr>
          <a:xfrm>
            <a:off x="9357840" y="3923280"/>
            <a:ext cx="1458000" cy="889200"/>
          </a:xfrm>
          <a:prstGeom prst="rect">
            <a:avLst/>
          </a:prstGeom>
          <a:ln>
            <a:noFill/>
          </a:ln>
        </p:spPr>
      </p:pic>
      <p:pic>
        <p:nvPicPr>
          <p:cNvPr id="265" name="Google Shape;204;gf347245fa2_0_151"/>
          <p:cNvPicPr/>
          <p:nvPr/>
        </p:nvPicPr>
        <p:blipFill>
          <a:blip r:embed="rId6"/>
          <a:stretch/>
        </p:blipFill>
        <p:spPr>
          <a:xfrm>
            <a:off x="6428520" y="3713760"/>
            <a:ext cx="2122920" cy="1460520"/>
          </a:xfrm>
          <a:prstGeom prst="rect">
            <a:avLst/>
          </a:prstGeom>
          <a:ln>
            <a:noFill/>
          </a:ln>
        </p:spPr>
      </p:pic>
      <p:pic>
        <p:nvPicPr>
          <p:cNvPr id="266" name="Google Shape;205;gf347245fa2_0_151"/>
          <p:cNvPicPr/>
          <p:nvPr/>
        </p:nvPicPr>
        <p:blipFill>
          <a:blip r:embed="rId7"/>
          <a:srcRect l="3180" t="9112" r="2473" b="6574"/>
          <a:stretch/>
        </p:blipFill>
        <p:spPr>
          <a:xfrm>
            <a:off x="8423280" y="5119560"/>
            <a:ext cx="1458000" cy="843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Arial"/>
                <a:ea typeface="Arial"/>
              </a:rPr>
              <a:t>Tableau Public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268" name="CustomShape 2"/>
          <p:cNvSpPr/>
          <p:nvPr/>
        </p:nvSpPr>
        <p:spPr>
          <a:xfrm>
            <a:off x="1247040" y="1480320"/>
            <a:ext cx="6791760" cy="4914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15000"/>
              </a:lnSpc>
            </a:pPr>
            <a:r>
              <a:rPr lang="en-GB" sz="17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Výhody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free to use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široká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škála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možných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vizualizací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schopnost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zvládat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obrovské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datasety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uživatelsky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přívětivé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snadné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pochopení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35880">
              <a:lnSpc>
                <a:spcPct val="115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spousty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videotutoriálů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35880">
              <a:lnSpc>
                <a:spcPct val="115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nápomocná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komunita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interaktivní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prostředí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z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velké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části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založené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„drag and drop“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jednoduchý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intuitivní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kódovací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jazyk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schopnost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využívat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různé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formáty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podkladových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35880">
              <a:lnSpc>
                <a:spcPct val="115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Excel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35880">
              <a:lnSpc>
                <a:spcPct val="115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Google sheets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35880">
              <a:lnSpc>
                <a:spcPct val="115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.csv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možnosti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zobrazení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pro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různé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formáty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(desktop, tablet,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mobil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)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69" name="Google Shape;212;gf347245fa2_0_172"/>
          <p:cNvPicPr/>
          <p:nvPr/>
        </p:nvPicPr>
        <p:blipFill>
          <a:blip r:embed="rId2"/>
          <a:stretch/>
        </p:blipFill>
        <p:spPr>
          <a:xfrm>
            <a:off x="8720280" y="1931040"/>
            <a:ext cx="2896200" cy="2760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550440" y="2204280"/>
            <a:ext cx="10970640" cy="116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GB" sz="6000" b="0" strike="noStrike" spc="-1">
                <a:solidFill>
                  <a:srgbClr val="034EA2"/>
                </a:solidFill>
                <a:latin typeface="Arial"/>
                <a:ea typeface="Arial"/>
              </a:rPr>
              <a:t>Program</a:t>
            </a:r>
            <a:endParaRPr lang="en-GB" sz="6000" b="0" strike="noStrike" spc="-1">
              <a:latin typeface="Arial"/>
            </a:endParaRPr>
          </a:p>
        </p:txBody>
      </p:sp>
      <p:sp>
        <p:nvSpPr>
          <p:cNvPr id="173" name="CustomShape 2"/>
          <p:cNvSpPr/>
          <p:nvPr/>
        </p:nvSpPr>
        <p:spPr>
          <a:xfrm>
            <a:off x="1346760" y="3814200"/>
            <a:ext cx="10174320" cy="207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 marL="457200" indent="-342360">
              <a:lnSpc>
                <a:spcPct val="115000"/>
              </a:lnSpc>
              <a:spcBef>
                <a:spcPts val="300"/>
              </a:spcBef>
              <a:buClr>
                <a:srgbClr val="262626"/>
              </a:buClr>
              <a:buFont typeface="Arial"/>
              <a:buAutoNum type="arabicPeriod"/>
            </a:pP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Česko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Evropa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datech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–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představení</a:t>
            </a: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2360">
              <a:lnSpc>
                <a:spcPct val="115000"/>
              </a:lnSpc>
              <a:buClr>
                <a:srgbClr val="262626"/>
              </a:buClr>
              <a:buFont typeface="Arial"/>
              <a:buAutoNum type="arabicPeriod"/>
            </a:pP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Vizualizace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–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stručný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úvod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do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problematiky</a:t>
            </a: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2360">
              <a:lnSpc>
                <a:spcPct val="115000"/>
              </a:lnSpc>
              <a:buClr>
                <a:srgbClr val="262626"/>
              </a:buClr>
              <a:buFont typeface="Arial"/>
              <a:buAutoNum type="arabicPeriod"/>
            </a:pP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Nástroje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pro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vizualizaci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–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příklady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2360">
              <a:lnSpc>
                <a:spcPct val="115000"/>
              </a:lnSpc>
              <a:buClr>
                <a:srgbClr val="262626"/>
              </a:buClr>
              <a:buFont typeface="Arial"/>
              <a:buAutoNum type="arabicPeriod"/>
            </a:pP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Tableau –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představení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 smtClean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nástroje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b="0" strike="noStrike" spc="-1" dirty="0" err="1" smtClean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Přestávka</a:t>
            </a: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2360">
              <a:lnSpc>
                <a:spcPct val="115000"/>
              </a:lnSpc>
              <a:buClr>
                <a:srgbClr val="262626"/>
              </a:buClr>
              <a:buFont typeface="Arial"/>
              <a:buAutoNum type="arabicPeriod"/>
            </a:pP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Práce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 Tableau –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praktická</a:t>
            </a:r>
            <a:r>
              <a:rPr lang="en-GB" sz="1800" b="0" strike="noStrike" spc="-1" dirty="0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800" b="0" strike="noStrike" spc="-1" dirty="0" err="1">
                <a:solidFill>
                  <a:srgbClr val="262626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lekce</a:t>
            </a:r>
            <a:endParaRPr lang="en-GB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4" name="CustomShape 3"/>
          <p:cNvSpPr/>
          <p:nvPr/>
        </p:nvSpPr>
        <p:spPr>
          <a:xfrm>
            <a:off x="9432000" y="5467320"/>
            <a:ext cx="23756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0000FF"/>
                </a:solidFill>
                <a:latin typeface="Arial"/>
              </a:rPr>
              <a:t>bit.ly/NOKpodklady</a:t>
            </a:r>
            <a:endParaRPr lang="en-GB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3600" b="1" strike="noStrike" spc="-1" dirty="0">
                <a:solidFill>
                  <a:srgbClr val="1F497D"/>
                </a:solidFill>
                <a:latin typeface="Arial"/>
                <a:ea typeface="Arial"/>
              </a:rPr>
              <a:t>Tableau Public</a:t>
            </a:r>
            <a:endParaRPr lang="en-GB" sz="3600" b="0" strike="noStrike" spc="-1" dirty="0">
              <a:latin typeface="Arial"/>
            </a:endParaRPr>
          </a:p>
        </p:txBody>
      </p:sp>
      <p:sp>
        <p:nvSpPr>
          <p:cNvPr id="271" name="CustomShape 2"/>
          <p:cNvSpPr/>
          <p:nvPr/>
        </p:nvSpPr>
        <p:spPr>
          <a:xfrm>
            <a:off x="1247040" y="1480320"/>
            <a:ext cx="6791760" cy="4914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integrovaný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systém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map,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který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umí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pracovat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s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místními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názvy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kraje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ORP),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anglickými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názvy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kódy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zemí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zeměpisnou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délkou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šířkou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neustálé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aktualizace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přidávání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nových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funkcí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ukládání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projektů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servery Tableau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snadné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embedování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webové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stránky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7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Nevýhody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nákladnost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placených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verzí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nemožnost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absolutního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skrytí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ve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free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verzi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rychlost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free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serverů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aktualizace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–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občas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se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něco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rozbije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stabilita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free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serverů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nedostatečná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komunikace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ze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strany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Tableau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358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7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strmá</a:t>
            </a:r>
            <a:r>
              <a:rPr lang="en-GB" sz="17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„learning curve“</a:t>
            </a: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GB" sz="17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72" name="Google Shape;219;gf347245fa2_0_184"/>
          <p:cNvPicPr/>
          <p:nvPr/>
        </p:nvPicPr>
        <p:blipFill>
          <a:blip r:embed="rId2"/>
          <a:stretch/>
        </p:blipFill>
        <p:spPr>
          <a:xfrm>
            <a:off x="9126360" y="1480320"/>
            <a:ext cx="2173680" cy="2072160"/>
          </a:xfrm>
          <a:prstGeom prst="rect">
            <a:avLst/>
          </a:prstGeom>
          <a:ln>
            <a:noFill/>
          </a:ln>
        </p:spPr>
      </p:pic>
      <p:pic>
        <p:nvPicPr>
          <p:cNvPr id="273" name="Google Shape;220;gf347245fa2_0_184"/>
          <p:cNvPicPr/>
          <p:nvPr/>
        </p:nvPicPr>
        <p:blipFill>
          <a:blip r:embed="rId3"/>
          <a:stretch/>
        </p:blipFill>
        <p:spPr>
          <a:xfrm>
            <a:off x="9132840" y="3998880"/>
            <a:ext cx="2160720" cy="2072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2900" b="1" strike="noStrike" spc="-1">
                <a:solidFill>
                  <a:srgbClr val="1F497D"/>
                </a:solidFill>
                <a:latin typeface="Arial"/>
                <a:ea typeface="Arial"/>
              </a:rPr>
              <a:t>Využití Tableau pro předání příběhu</a:t>
            </a:r>
            <a:endParaRPr lang="en-GB" sz="2900" b="0" strike="noStrike" spc="-1">
              <a:latin typeface="Arial"/>
            </a:endParaRPr>
          </a:p>
        </p:txBody>
      </p:sp>
      <p:sp>
        <p:nvSpPr>
          <p:cNvPr id="275" name="CustomShape 2"/>
          <p:cNvSpPr/>
          <p:nvPr/>
        </p:nvSpPr>
        <p:spPr>
          <a:xfrm>
            <a:off x="609480" y="1398240"/>
            <a:ext cx="6791760" cy="487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2"/>
              </a:rPr>
              <a:t>Papírový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2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2"/>
              </a:rPr>
              <a:t>dům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2"/>
              </a:rPr>
              <a:t> - Money Heist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3"/>
              </a:rPr>
              <a:t>Kariéra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3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3"/>
              </a:rPr>
              <a:t>Tima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3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3"/>
              </a:rPr>
              <a:t>Burtona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4"/>
              </a:rPr>
              <a:t>Výpočet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4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4"/>
              </a:rPr>
              <a:t>emisí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4"/>
              </a:rPr>
              <a:t> pro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4"/>
              </a:rPr>
              <a:t>cestování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5"/>
              </a:rPr>
              <a:t>Jak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5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5"/>
              </a:rPr>
              <a:t>běžné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5"/>
              </a:rPr>
              <a:t> je datum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5"/>
              </a:rPr>
              <a:t>mého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5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5"/>
              </a:rPr>
              <a:t>narození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6"/>
              </a:rPr>
              <a:t>Cyklonehody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6"/>
              </a:rPr>
              <a:t> v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6"/>
              </a:rPr>
              <a:t>Londýně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7"/>
              </a:rPr>
              <a:t>Lety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7"/>
              </a:rPr>
              <a:t> do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7"/>
              </a:rPr>
              <a:t>vesmíru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8"/>
              </a:rPr>
              <a:t>Demonstrace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8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8"/>
              </a:rPr>
              <a:t>ve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8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8"/>
              </a:rPr>
              <a:t>světě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9"/>
              </a:rPr>
              <a:t>Historie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9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9"/>
              </a:rPr>
              <a:t>Nuttely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10"/>
              </a:rPr>
              <a:t>Lekce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10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10"/>
              </a:rPr>
              <a:t>klavíru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GB" sz="1900" b="0" strike="noStrike" spc="-1" dirty="0">
              <a:latin typeface="Arial"/>
            </a:endParaRPr>
          </a:p>
        </p:txBody>
      </p:sp>
      <p:pic>
        <p:nvPicPr>
          <p:cNvPr id="276" name="Google Shape;227;gf347245fa2_0_191"/>
          <p:cNvPicPr/>
          <p:nvPr/>
        </p:nvPicPr>
        <p:blipFill>
          <a:blip r:embed="rId11"/>
          <a:srcRect l="8842" t="19518" r="605" b="7290"/>
          <a:stretch/>
        </p:blipFill>
        <p:spPr>
          <a:xfrm>
            <a:off x="4815360" y="2011680"/>
            <a:ext cx="7374600" cy="3352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2900" b="1" strike="noStrike" spc="-1" dirty="0">
                <a:solidFill>
                  <a:srgbClr val="1F497D"/>
                </a:solidFill>
                <a:latin typeface="Arial"/>
                <a:ea typeface="Arial"/>
              </a:rPr>
              <a:t>Tableau a </a:t>
            </a:r>
            <a:r>
              <a:rPr lang="en-GB" sz="2900" b="1" strike="noStrike" spc="-1" dirty="0" err="1">
                <a:solidFill>
                  <a:srgbClr val="1F497D"/>
                </a:solidFill>
                <a:latin typeface="Arial"/>
                <a:ea typeface="Arial"/>
              </a:rPr>
              <a:t>Česko</a:t>
            </a:r>
            <a:r>
              <a:rPr lang="en-GB" sz="2900" b="1" strike="noStrike" spc="-1" dirty="0">
                <a:solidFill>
                  <a:srgbClr val="1F497D"/>
                </a:solidFill>
                <a:latin typeface="Arial"/>
                <a:ea typeface="Arial"/>
              </a:rPr>
              <a:t> </a:t>
            </a:r>
            <a:r>
              <a:rPr lang="cs-CZ" sz="29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/</a:t>
            </a:r>
            <a:r>
              <a:rPr lang="en-GB" sz="29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 </a:t>
            </a:r>
            <a:r>
              <a:rPr lang="en-GB" sz="2900" b="1" strike="noStrike" spc="-1" dirty="0" err="1">
                <a:solidFill>
                  <a:srgbClr val="1F497D"/>
                </a:solidFill>
                <a:latin typeface="Arial"/>
                <a:ea typeface="Arial"/>
              </a:rPr>
              <a:t>Evropa</a:t>
            </a:r>
            <a:r>
              <a:rPr lang="en-GB" sz="2900" b="1" strike="noStrike" spc="-1" dirty="0">
                <a:solidFill>
                  <a:srgbClr val="1F497D"/>
                </a:solidFill>
                <a:latin typeface="Arial"/>
                <a:ea typeface="Arial"/>
              </a:rPr>
              <a:t> v </a:t>
            </a:r>
            <a:r>
              <a:rPr lang="en-GB" sz="2900" b="1" strike="noStrike" spc="-1" dirty="0" err="1">
                <a:solidFill>
                  <a:srgbClr val="1F497D"/>
                </a:solidFill>
                <a:latin typeface="Arial"/>
                <a:ea typeface="Arial"/>
              </a:rPr>
              <a:t>datech</a:t>
            </a:r>
            <a:endParaRPr lang="en-GB" sz="2900" b="0" strike="noStrike" spc="-1" dirty="0">
              <a:latin typeface="Arial"/>
            </a:endParaRPr>
          </a:p>
        </p:txBody>
      </p:sp>
      <p:sp>
        <p:nvSpPr>
          <p:cNvPr id="278" name="CustomShape 2"/>
          <p:cNvSpPr/>
          <p:nvPr/>
        </p:nvSpPr>
        <p:spPr>
          <a:xfrm>
            <a:off x="609480" y="1398240"/>
            <a:ext cx="5817954" cy="487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1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Dobré</a:t>
            </a:r>
            <a:r>
              <a:rPr lang="en-GB" sz="1900" b="1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příklady</a:t>
            </a:r>
            <a:r>
              <a:rPr lang="en-GB" sz="1900" b="1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z </a:t>
            </a:r>
            <a:r>
              <a:rPr lang="en-GB" sz="1900" b="1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praxe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2"/>
              </a:rPr>
              <a:t>Autonomní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2"/>
              </a:rPr>
              <a:t> </a:t>
            </a:r>
            <a:r>
              <a:rPr lang="en-GB" sz="1900" b="0" u="sng" strike="noStrike" spc="-1" dirty="0" err="1" smtClean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2"/>
              </a:rPr>
              <a:t>vozidla</a:t>
            </a:r>
            <a:r>
              <a:rPr lang="cs-CZ" sz="1900" u="sng" spc="-1" dirty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cs-CZ" sz="1900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– </a:t>
            </a:r>
            <a:r>
              <a:rPr lang="cs-CZ" sz="1900" spc="-1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bit.ly/</a:t>
            </a:r>
            <a:r>
              <a:rPr lang="cs-CZ" sz="1900" spc="-1" dirty="0" err="1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Autonomn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3"/>
              </a:rPr>
              <a:t>Stromy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3"/>
              </a:rPr>
              <a:t> v </a:t>
            </a:r>
            <a:r>
              <a:rPr lang="en-GB" sz="1900" b="0" u="sng" strike="noStrike" spc="-1" dirty="0" err="1" smtClean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3"/>
              </a:rPr>
              <a:t>Česku</a:t>
            </a:r>
            <a:r>
              <a:rPr lang="cs-CZ" sz="1900" u="sng" spc="-1" dirty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cs-CZ" sz="1900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– </a:t>
            </a:r>
            <a:r>
              <a:rPr lang="cs-CZ" sz="1900" spc="-1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bit.ly/</a:t>
            </a:r>
            <a:r>
              <a:rPr lang="cs-CZ" sz="1900" spc="-1" dirty="0" err="1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Stromys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 smtClean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4"/>
              </a:rPr>
              <a:t>Kulturní</a:t>
            </a:r>
            <a:r>
              <a:rPr lang="en-GB" sz="1900" b="0" u="sng" strike="noStrike" spc="-1" dirty="0" smtClean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4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4"/>
              </a:rPr>
              <a:t>zařízení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4"/>
              </a:rPr>
              <a:t> v </a:t>
            </a:r>
            <a:r>
              <a:rPr lang="en-GB" sz="1900" b="0" u="sng" strike="noStrike" spc="-1" dirty="0" smtClean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4"/>
              </a:rPr>
              <a:t>ČR</a:t>
            </a:r>
            <a:r>
              <a:rPr lang="cs-CZ" sz="1900" u="sng" spc="-1" dirty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cs-CZ" sz="1900" spc="-1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– bit.ly/</a:t>
            </a:r>
            <a:r>
              <a:rPr lang="cs-CZ" sz="1900" spc="-1" dirty="0" err="1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KulturniZarizeni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1" strike="noStrike" spc="-1" dirty="0" err="1" smtClean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Špatné</a:t>
            </a:r>
            <a:r>
              <a:rPr lang="en-GB" sz="19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příklady</a:t>
            </a:r>
            <a:r>
              <a:rPr lang="en-GB" sz="1900" b="1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z </a:t>
            </a:r>
            <a:r>
              <a:rPr lang="en-GB" sz="1900" b="1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praxe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5"/>
              </a:rPr>
              <a:t>Hřbitovy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5"/>
              </a:rPr>
              <a:t> v </a:t>
            </a:r>
            <a:r>
              <a:rPr lang="en-GB" sz="1900" b="0" u="sng" strike="noStrike" spc="-1" dirty="0" err="1" smtClean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5"/>
              </a:rPr>
              <a:t>datech</a:t>
            </a:r>
            <a:r>
              <a:rPr lang="cs-CZ" sz="1900" u="sng" spc="-1" dirty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cs-CZ" sz="1900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– </a:t>
            </a:r>
            <a:r>
              <a:rPr lang="cs-CZ" sz="1900" spc="-1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bit.ly/Hřbitovy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6"/>
              </a:rPr>
              <a:t>Nejprodávanější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6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6"/>
              </a:rPr>
              <a:t>konzole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6"/>
              </a:rPr>
              <a:t> </a:t>
            </a:r>
            <a:r>
              <a:rPr lang="en-GB" sz="1900" b="0" u="sng" strike="noStrike" spc="-1" dirty="0" err="1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6"/>
              </a:rPr>
              <a:t>ve</a:t>
            </a:r>
            <a:r>
              <a:rPr lang="en-GB" sz="1900" b="0" u="sng" strike="noStrike" spc="-1" dirty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6"/>
              </a:rPr>
              <a:t> </a:t>
            </a:r>
            <a:r>
              <a:rPr lang="en-GB" sz="1900" b="0" u="sng" strike="noStrike" spc="-1" dirty="0" err="1" smtClean="0">
                <a:solidFill>
                  <a:srgbClr val="0000FF"/>
                </a:solidFill>
                <a:uFillTx/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6"/>
              </a:rPr>
              <a:t>světě</a:t>
            </a:r>
            <a:r>
              <a:rPr lang="cs-CZ" sz="1900" u="sng" spc="-1" dirty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cs-CZ" sz="1900" spc="-1" dirty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– </a:t>
            </a:r>
            <a:r>
              <a:rPr lang="cs-CZ" sz="1900" spc="-1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bit.ly/Konzolky</a:t>
            </a:r>
            <a:endParaRPr lang="cs-CZ" sz="1900" b="0" strike="noStrike" spc="-1" dirty="0" smtClean="0">
              <a:uFillTx/>
              <a:latin typeface="Calibri" panose="020F0502020204030204" pitchFamily="34" charset="0"/>
              <a:ea typeface="Arial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cs-CZ" sz="1900" u="sng" spc="-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GB" sz="1900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6924582" y="1633492"/>
            <a:ext cx="4793941" cy="212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cs-CZ" b="1" spc="-1" dirty="0">
                <a:latin typeface="Calibri" panose="020F0502020204030204" pitchFamily="34" charset="0"/>
                <a:cs typeface="Calibri" panose="020F0502020204030204" pitchFamily="34" charset="0"/>
              </a:rPr>
              <a:t>K diskuzi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u="sng" spc="-1" dirty="0" err="1" smtClean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7"/>
              </a:rPr>
              <a:t>Podpora</a:t>
            </a:r>
            <a:r>
              <a:rPr lang="en-GB" u="sng" spc="-1" dirty="0" smtClean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7"/>
              </a:rPr>
              <a:t> </a:t>
            </a:r>
            <a:r>
              <a:rPr lang="en-GB" u="sng" spc="-1" dirty="0" err="1" smtClean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7"/>
              </a:rPr>
              <a:t>žáků</a:t>
            </a:r>
            <a:r>
              <a:rPr lang="en-GB" u="sng" spc="-1" dirty="0" smtClean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7"/>
              </a:rPr>
              <a:t> </a:t>
            </a:r>
            <a:r>
              <a:rPr lang="en-GB" u="sng" spc="-1" dirty="0" err="1" smtClean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7"/>
              </a:rPr>
              <a:t>ve</a:t>
            </a:r>
            <a:r>
              <a:rPr lang="en-GB" u="sng" spc="-1" dirty="0" smtClean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7"/>
              </a:rPr>
              <a:t> </a:t>
            </a:r>
            <a:r>
              <a:rPr lang="en-GB" u="sng" spc="-1" dirty="0" err="1" smtClean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7"/>
              </a:rPr>
              <a:t>vzdělávání</a:t>
            </a:r>
            <a:r>
              <a:rPr lang="en-GB" spc="-1" dirty="0" smtClean="0">
                <a:solidFill>
                  <a:srgbClr val="548DD4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cs-CZ" spc="-1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–</a:t>
            </a:r>
            <a:r>
              <a:rPr lang="en-GB" spc="-1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bit.ly/</a:t>
            </a:r>
            <a:r>
              <a:rPr lang="en-GB" spc="-1" dirty="0" err="1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InfoSkola</a:t>
            </a:r>
            <a:endParaRPr lang="cs-CZ" spc="-1" dirty="0" smtClean="0">
              <a:latin typeface="Calibri" panose="020F0502020204030204" pitchFamily="34" charset="0"/>
              <a:ea typeface="Arial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GB" u="sng" spc="-1" dirty="0" err="1" smtClean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8"/>
              </a:rPr>
              <a:t>Sebevědomí</a:t>
            </a:r>
            <a:r>
              <a:rPr lang="en-GB" u="sng" spc="-1" dirty="0" smtClean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8"/>
              </a:rPr>
              <a:t> </a:t>
            </a:r>
            <a:r>
              <a:rPr lang="en-GB" u="sng" spc="-1" dirty="0" err="1" smtClean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hlinkClick r:id="rId8"/>
              </a:rPr>
              <a:t>Čechů</a:t>
            </a:r>
            <a:r>
              <a:rPr lang="cs-CZ" u="sng" spc="-1" dirty="0" smtClean="0">
                <a:solidFill>
                  <a:srgbClr val="0000FF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cs-CZ" spc="-1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– bit.ly/</a:t>
            </a:r>
            <a:r>
              <a:rPr lang="cs-CZ" spc="-1" dirty="0" err="1" smtClean="0"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ZivotniSituace</a:t>
            </a:r>
            <a:endParaRPr lang="cs-CZ" spc="-1" dirty="0" smtClean="0">
              <a:latin typeface="Calibri" panose="020F0502020204030204" pitchFamily="34" charset="0"/>
              <a:ea typeface="Arial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cs-CZ" spc="-1" dirty="0" smtClean="0">
                <a:latin typeface="Calibri" panose="020F0502020204030204" pitchFamily="34" charset="0"/>
                <a:cs typeface="Calibri" panose="020F0502020204030204" pitchFamily="34" charset="0"/>
                <a:hlinkClick r:id="rId9"/>
              </a:rPr>
              <a:t>Práce z domova </a:t>
            </a:r>
            <a:r>
              <a:rPr lang="cs-CZ" spc="-1" dirty="0" smtClean="0">
                <a:latin typeface="Calibri" panose="020F0502020204030204" pitchFamily="34" charset="0"/>
                <a:cs typeface="Calibri" panose="020F0502020204030204" pitchFamily="34" charset="0"/>
              </a:rPr>
              <a:t>– bit.ly/</a:t>
            </a:r>
            <a:r>
              <a:rPr lang="cs-CZ" spc="-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Prácezdomu</a:t>
            </a:r>
            <a:endParaRPr lang="cs-CZ" spc="-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cs-CZ" spc="-1" dirty="0" smtClean="0">
                <a:latin typeface="Calibri" panose="020F0502020204030204" pitchFamily="34" charset="0"/>
                <a:cs typeface="Calibri" panose="020F0502020204030204" pitchFamily="34" charset="0"/>
                <a:hlinkClick r:id="rId10"/>
              </a:rPr>
              <a:t>Udržitelné investování </a:t>
            </a:r>
            <a:r>
              <a:rPr lang="cs-CZ" spc="-1" dirty="0" smtClean="0">
                <a:latin typeface="Calibri" panose="020F0502020204030204" pitchFamily="34" charset="0"/>
                <a:cs typeface="Calibri" panose="020F0502020204030204" pitchFamily="34" charset="0"/>
              </a:rPr>
              <a:t>– bit.ly/Odpovědné</a:t>
            </a:r>
            <a:endParaRPr lang="en-GB" spc="-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cs-CZ" sz="29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Interaktivní x statické </a:t>
            </a:r>
            <a:r>
              <a:rPr lang="cs-CZ" sz="2900" b="1" strike="noStrike" spc="-1" dirty="0" err="1" smtClean="0">
                <a:solidFill>
                  <a:srgbClr val="1F497D"/>
                </a:solidFill>
                <a:latin typeface="Arial"/>
                <a:ea typeface="Arial"/>
              </a:rPr>
              <a:t>infografiky</a:t>
            </a:r>
            <a:endParaRPr lang="en-GB" sz="2900" b="0" strike="noStrike" spc="-1" dirty="0">
              <a:latin typeface="Arial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15" y="1562470"/>
            <a:ext cx="3296211" cy="43766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ovéPole 3"/>
          <p:cNvSpPr txBox="1"/>
          <p:nvPr/>
        </p:nvSpPr>
        <p:spPr>
          <a:xfrm>
            <a:off x="1464816" y="6018992"/>
            <a:ext cx="8877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Interaktivní</a:t>
            </a:r>
            <a:endParaRPr lang="en-GB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2161" y="1562470"/>
            <a:ext cx="3282518" cy="43766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ovéPole 7"/>
          <p:cNvSpPr txBox="1"/>
          <p:nvPr/>
        </p:nvSpPr>
        <p:spPr>
          <a:xfrm>
            <a:off x="5539024" y="6018991"/>
            <a:ext cx="8877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Interaktivní</a:t>
            </a:r>
            <a:endParaRPr lang="en-GB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9804" y="1562470"/>
            <a:ext cx="3293746" cy="43766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ovéPole 9"/>
          <p:cNvSpPr txBox="1"/>
          <p:nvPr/>
        </p:nvSpPr>
        <p:spPr>
          <a:xfrm>
            <a:off x="9728621" y="6018990"/>
            <a:ext cx="8877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Interaktivní</a:t>
            </a:r>
            <a:endParaRPr lang="en-GB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0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CustomShape 1"/>
          <p:cNvSpPr/>
          <p:nvPr/>
        </p:nvSpPr>
        <p:spPr>
          <a:xfrm>
            <a:off x="550440" y="2204280"/>
            <a:ext cx="10970640" cy="116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GB" sz="6000" b="0" strike="noStrike" spc="-1">
                <a:solidFill>
                  <a:srgbClr val="034EA2"/>
                </a:solidFill>
                <a:latin typeface="Arial"/>
                <a:ea typeface="Arial"/>
              </a:rPr>
              <a:t>Přestávka</a:t>
            </a:r>
            <a:endParaRPr lang="en-GB" sz="6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CustomShape 1"/>
          <p:cNvSpPr/>
          <p:nvPr/>
        </p:nvSpPr>
        <p:spPr>
          <a:xfrm>
            <a:off x="550440" y="2204280"/>
            <a:ext cx="10970640" cy="116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GB" sz="6000" b="0" strike="noStrike" spc="-1">
                <a:solidFill>
                  <a:srgbClr val="034EA2"/>
                </a:solidFill>
                <a:latin typeface="Arial"/>
                <a:ea typeface="Arial"/>
              </a:rPr>
              <a:t>Praktická lekce v Tableau</a:t>
            </a:r>
            <a:endParaRPr lang="en-GB" sz="6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Arial"/>
                <a:ea typeface="Arial"/>
              </a:rPr>
              <a:t>První kroky před vizualizací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284" name="CustomShape 2"/>
          <p:cNvSpPr/>
          <p:nvPr/>
        </p:nvSpPr>
        <p:spPr>
          <a:xfrm>
            <a:off x="1247040" y="1480320"/>
            <a:ext cx="6791760" cy="4914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15000"/>
              </a:lnSpc>
            </a:pP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Čištění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zásadní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pro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usnadnění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tvorby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nemusíte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hledat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chyby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během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tvorby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infografik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)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viz.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dále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>
              <a:lnSpc>
                <a:spcPct val="115000"/>
              </a:lnSpc>
            </a:pP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>
              <a:lnSpc>
                <a:spcPct val="115000"/>
              </a:lnSpc>
            </a:pP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Co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chci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vizualizací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sdělit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?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ujasnění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tématu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„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příběhu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“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vizualizace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rozhodnutí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základě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tématu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</a:pP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</a:pP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Jak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to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chci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sdělit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?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jaký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formát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bude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pro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získaná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data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nejvhodnější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?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bude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první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pohled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zřejmé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co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infografika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komunikuje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?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nejde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to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udělat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lépe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?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85" name="Google Shape;252;gf347245fa2_0_215"/>
          <p:cNvPicPr/>
          <p:nvPr/>
        </p:nvPicPr>
        <p:blipFill>
          <a:blip r:embed="rId2"/>
          <a:stretch/>
        </p:blipFill>
        <p:spPr>
          <a:xfrm>
            <a:off x="10272240" y="1370880"/>
            <a:ext cx="1815120" cy="1648800"/>
          </a:xfrm>
          <a:prstGeom prst="rect">
            <a:avLst/>
          </a:prstGeom>
          <a:ln>
            <a:noFill/>
          </a:ln>
        </p:spPr>
      </p:pic>
      <p:pic>
        <p:nvPicPr>
          <p:cNvPr id="286" name="Google Shape;253;gf347245fa2_0_215"/>
          <p:cNvPicPr/>
          <p:nvPr/>
        </p:nvPicPr>
        <p:blipFill>
          <a:blip r:embed="rId3"/>
          <a:stretch/>
        </p:blipFill>
        <p:spPr>
          <a:xfrm>
            <a:off x="10218600" y="4565880"/>
            <a:ext cx="1921680" cy="1745640"/>
          </a:xfrm>
          <a:prstGeom prst="rect">
            <a:avLst/>
          </a:prstGeom>
          <a:ln>
            <a:noFill/>
          </a:ln>
        </p:spPr>
      </p:pic>
      <p:pic>
        <p:nvPicPr>
          <p:cNvPr id="287" name="Google Shape;254;gf347245fa2_0_215"/>
          <p:cNvPicPr/>
          <p:nvPr/>
        </p:nvPicPr>
        <p:blipFill>
          <a:blip r:embed="rId4"/>
          <a:stretch/>
        </p:blipFill>
        <p:spPr>
          <a:xfrm>
            <a:off x="10245600" y="3088080"/>
            <a:ext cx="1868040" cy="1699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CustomShape 1"/>
          <p:cNvSpPr/>
          <p:nvPr/>
        </p:nvSpPr>
        <p:spPr>
          <a:xfrm>
            <a:off x="609480" y="281160"/>
            <a:ext cx="107290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Arial"/>
                <a:ea typeface="Arial"/>
              </a:rPr>
              <a:t>První kroky před vizualizací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289" name="CustomShape 2"/>
          <p:cNvSpPr/>
          <p:nvPr/>
        </p:nvSpPr>
        <p:spPr>
          <a:xfrm>
            <a:off x="1247040" y="1480320"/>
            <a:ext cx="6668280" cy="4914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15000"/>
              </a:lnSpc>
            </a:pP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Čištění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vlastní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soubor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pro Tableau (Google Sheets)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úprava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řádků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sloupců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každý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sloupec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má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svůj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nadpis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řádku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A)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kontrola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odstranění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chyb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vzniklých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kopírováním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odstranění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mezer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mezi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čísly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(1 000 vs. 1000)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úprava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formátu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buněk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číslo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/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prostý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text/datum/…)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jednotný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formát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čísel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desetinné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čárky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)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odstranění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přebytečných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sloupců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správné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pojmenování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listů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</a:pP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</a:pP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</a:pP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</a:pP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Čím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lepší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příprava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tím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méně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práce</a:t>
            </a:r>
            <a:r>
              <a:rPr lang="en-GB" sz="1900" b="1" strike="noStrike" spc="-1" dirty="0">
                <a:solidFill>
                  <a:srgbClr val="17365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s Tableau.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0" name="CustomShape 3"/>
          <p:cNvSpPr/>
          <p:nvPr/>
        </p:nvSpPr>
        <p:spPr>
          <a:xfrm>
            <a:off x="4032360" y="4989960"/>
            <a:ext cx="604440" cy="60336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3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91" name="Google Shape;262;gf347245fa2_0_225"/>
          <p:cNvPicPr/>
          <p:nvPr/>
        </p:nvPicPr>
        <p:blipFill>
          <a:blip r:embed="rId2"/>
          <a:srcRect l="1484" t="31178" r="55378" b="8234"/>
          <a:stretch/>
        </p:blipFill>
        <p:spPr>
          <a:xfrm>
            <a:off x="7813440" y="1830600"/>
            <a:ext cx="4376160" cy="3456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CustomShape 1"/>
          <p:cNvSpPr/>
          <p:nvPr/>
        </p:nvSpPr>
        <p:spPr>
          <a:xfrm>
            <a:off x="4448520" y="4446720"/>
            <a:ext cx="736416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4000" b="1" strike="noStrike" spc="-1">
                <a:solidFill>
                  <a:srgbClr val="262626"/>
                </a:solidFill>
                <a:latin typeface="Arial"/>
                <a:ea typeface="Arial"/>
              </a:rPr>
              <a:t>DĚKUJEME ZA POZORNOST</a:t>
            </a:r>
            <a:r>
              <a:rPr lang="en-GB" sz="4000" b="1" strike="noStrike" spc="-1">
                <a:solidFill>
                  <a:srgbClr val="262626"/>
                </a:solidFill>
                <a:latin typeface="Calibri"/>
                <a:ea typeface="Calibri"/>
              </a:rPr>
              <a:t>.</a:t>
            </a:r>
            <a:endParaRPr lang="en-GB" sz="4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609480" y="281160"/>
            <a:ext cx="88786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Calibri"/>
                <a:ea typeface="Calibri"/>
              </a:rPr>
              <a:t>Česko a Evropa v datech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176" name="CustomShape 2"/>
          <p:cNvSpPr/>
          <p:nvPr/>
        </p:nvSpPr>
        <p:spPr>
          <a:xfrm>
            <a:off x="609480" y="1638360"/>
            <a:ext cx="7542360" cy="4633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nezávislé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projekty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datové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žurnalistiky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agentura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Dark Side)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analýza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z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veřejně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dostupných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zdrojů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které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poskytují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soukromé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firmy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48480">
              <a:lnSpc>
                <a:spcPct val="115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Eurostat,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Český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statistický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úřad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Our World in Data, ...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články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s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interaktivními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infografikami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příspěvky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sociálních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sítích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redakční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rada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➡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rešerše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➡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analýza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➡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příprava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článku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infografik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➡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příprava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podkladů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pro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novináře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komunikace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s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médii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➡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výstupy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médiích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sociálních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sítích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Česko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datech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: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zaměření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témata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hýbající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českou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společnosti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Evropa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datech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: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fokus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evropská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témata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vyprávění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příběhu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skrze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text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interaktivní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infografiky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;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čtenář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může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nacházet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vlastní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příběhy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7" name="Google Shape;70;p3"/>
          <p:cNvPicPr/>
          <p:nvPr/>
        </p:nvPicPr>
        <p:blipFill>
          <a:blip r:embed="rId2"/>
          <a:stretch/>
        </p:blipFill>
        <p:spPr>
          <a:xfrm>
            <a:off x="9488880" y="3219120"/>
            <a:ext cx="2700720" cy="3052440"/>
          </a:xfrm>
          <a:prstGeom prst="rect">
            <a:avLst/>
          </a:prstGeom>
          <a:ln w="9360">
            <a:solidFill>
              <a:schemeClr val="dk2"/>
            </a:solidFill>
            <a:round/>
          </a:ln>
        </p:spPr>
      </p:pic>
      <p:pic>
        <p:nvPicPr>
          <p:cNvPr id="178" name="Google Shape;71;p3"/>
          <p:cNvPicPr/>
          <p:nvPr/>
        </p:nvPicPr>
        <p:blipFill>
          <a:blip r:embed="rId3"/>
          <a:stretch/>
        </p:blipFill>
        <p:spPr>
          <a:xfrm>
            <a:off x="9488880" y="0"/>
            <a:ext cx="2700720" cy="3142440"/>
          </a:xfrm>
          <a:prstGeom prst="rect">
            <a:avLst/>
          </a:prstGeom>
          <a:ln w="9360">
            <a:solidFill>
              <a:schemeClr val="dk2"/>
            </a:solidFill>
            <a:rou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ustomShape 1"/>
          <p:cNvSpPr/>
          <p:nvPr/>
        </p:nvSpPr>
        <p:spPr>
          <a:xfrm>
            <a:off x="550440" y="2204280"/>
            <a:ext cx="10970640" cy="116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GB" sz="6000" b="0" strike="noStrike" spc="-1">
                <a:solidFill>
                  <a:srgbClr val="034EA2"/>
                </a:solidFill>
                <a:latin typeface="Arial"/>
                <a:ea typeface="Arial"/>
              </a:rPr>
              <a:t>Vizualizace</a:t>
            </a:r>
            <a:endParaRPr lang="en-GB" sz="6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ustomShape 1"/>
          <p:cNvSpPr/>
          <p:nvPr/>
        </p:nvSpPr>
        <p:spPr>
          <a:xfrm>
            <a:off x="609480" y="281160"/>
            <a:ext cx="88786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Calibri"/>
                <a:ea typeface="Calibri"/>
              </a:rPr>
              <a:t>Vizualizace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181" name="CustomShape 2"/>
          <p:cNvSpPr/>
          <p:nvPr/>
        </p:nvSpPr>
        <p:spPr>
          <a:xfrm>
            <a:off x="609480" y="1638360"/>
            <a:ext cx="6791760" cy="4633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grafická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reprezentace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dat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způsob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jak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efektivně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rychle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předat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komplexní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informace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48480">
              <a:lnSpc>
                <a:spcPct val="115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výhoda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pro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čtenáře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autora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(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přehlednější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než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tabulkové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výstupy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)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statistika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analytika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IT, „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umění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“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grafy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náčrty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plánky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48480">
              <a:lnSpc>
                <a:spcPct val="115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linie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sloupce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koláče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tečky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mapy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heatmapy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treemapy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...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348480">
              <a:lnSpc>
                <a:spcPct val="115000"/>
              </a:lnSpc>
              <a:buClr>
                <a:srgbClr val="000000"/>
              </a:buClr>
              <a:buFont typeface="Arial"/>
              <a:buChar char="○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velikost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tvar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směr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barva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pozice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orientace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…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371600" indent="-348480">
              <a:lnSpc>
                <a:spcPct val="115000"/>
              </a:lnSpc>
              <a:buClr>
                <a:srgbClr val="000000"/>
              </a:buClr>
              <a:buFont typeface="Arial"/>
              <a:buChar char="-"/>
            </a:pP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ne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vše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jsme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schopni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rozpoznat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stejně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dobře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funkčnost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vs.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estetika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„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infografiky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“, „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dashboardy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“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2" name="Google Shape;83;gf347245fa2_0_3"/>
          <p:cNvPicPr/>
          <p:nvPr/>
        </p:nvPicPr>
        <p:blipFill>
          <a:blip r:embed="rId2"/>
          <a:srcRect b="3185"/>
          <a:stretch/>
        </p:blipFill>
        <p:spPr>
          <a:xfrm>
            <a:off x="7491240" y="863640"/>
            <a:ext cx="4698360" cy="4738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627480" y="312120"/>
            <a:ext cx="1093464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Calibri"/>
                <a:ea typeface="Calibri"/>
              </a:rPr>
              <a:t>Vizualizace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184" name="CustomShape 2"/>
          <p:cNvSpPr/>
          <p:nvPr/>
        </p:nvSpPr>
        <p:spPr>
          <a:xfrm>
            <a:off x="1161360" y="5756040"/>
            <a:ext cx="9571680" cy="427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>
              <a:lnSpc>
                <a:spcPct val="115000"/>
              </a:lnSpc>
            </a:pP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1)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liniový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graf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2)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sloupcový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graf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–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zdroj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: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Český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statistický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úřad</a:t>
            </a:r>
            <a:endParaRPr lang="en-GB" sz="1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5" name="Google Shape;90;gf347245fa2_0_16"/>
          <p:cNvPicPr/>
          <p:nvPr/>
        </p:nvPicPr>
        <p:blipFill>
          <a:blip r:embed="rId2"/>
          <a:srcRect l="1302" t="1767" r="1582" b="1767"/>
          <a:stretch/>
        </p:blipFill>
        <p:spPr>
          <a:xfrm>
            <a:off x="1217160" y="1521720"/>
            <a:ext cx="4841640" cy="3253680"/>
          </a:xfrm>
          <a:prstGeom prst="rect">
            <a:avLst/>
          </a:prstGeom>
          <a:ln>
            <a:noFill/>
          </a:ln>
        </p:spPr>
      </p:pic>
      <p:pic>
        <p:nvPicPr>
          <p:cNvPr id="186" name="Google Shape;91;gf347245fa2_0_16"/>
          <p:cNvPicPr/>
          <p:nvPr/>
        </p:nvPicPr>
        <p:blipFill>
          <a:blip r:embed="rId3"/>
          <a:stretch/>
        </p:blipFill>
        <p:spPr>
          <a:xfrm>
            <a:off x="6147720" y="1462320"/>
            <a:ext cx="4880520" cy="3372840"/>
          </a:xfrm>
          <a:prstGeom prst="rect">
            <a:avLst/>
          </a:prstGeom>
          <a:ln>
            <a:noFill/>
          </a:ln>
        </p:spPr>
      </p:pic>
      <p:sp>
        <p:nvSpPr>
          <p:cNvPr id="187" name="CustomShape 3"/>
          <p:cNvSpPr/>
          <p:nvPr/>
        </p:nvSpPr>
        <p:spPr>
          <a:xfrm>
            <a:off x="1284480" y="4776120"/>
            <a:ext cx="481680" cy="350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100" b="0" strike="noStrike" spc="-1">
                <a:solidFill>
                  <a:srgbClr val="000000"/>
                </a:solidFill>
                <a:latin typeface="Arial"/>
                <a:ea typeface="Arial"/>
              </a:rPr>
              <a:t>1)</a:t>
            </a:r>
            <a:endParaRPr lang="en-GB" sz="1100" b="0" strike="noStrike" spc="-1">
              <a:latin typeface="Arial"/>
            </a:endParaRPr>
          </a:p>
        </p:txBody>
      </p:sp>
      <p:sp>
        <p:nvSpPr>
          <p:cNvPr id="188" name="CustomShape 4"/>
          <p:cNvSpPr/>
          <p:nvPr/>
        </p:nvSpPr>
        <p:spPr>
          <a:xfrm>
            <a:off x="6147720" y="4835880"/>
            <a:ext cx="481680" cy="350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100" b="0" strike="noStrike" spc="-1">
                <a:solidFill>
                  <a:srgbClr val="000000"/>
                </a:solidFill>
                <a:latin typeface="Arial"/>
                <a:ea typeface="Arial"/>
              </a:rPr>
              <a:t>2)</a:t>
            </a:r>
            <a:endParaRPr lang="en-GB" sz="11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CustomShape 1"/>
          <p:cNvSpPr/>
          <p:nvPr/>
        </p:nvSpPr>
        <p:spPr>
          <a:xfrm>
            <a:off x="627480" y="301680"/>
            <a:ext cx="1093464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Calibri"/>
                <a:ea typeface="Calibri"/>
              </a:rPr>
              <a:t>Vizualizace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190" name="CustomShape 2"/>
          <p:cNvSpPr/>
          <p:nvPr/>
        </p:nvSpPr>
        <p:spPr>
          <a:xfrm>
            <a:off x="1850400" y="5774400"/>
            <a:ext cx="8820360" cy="43242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>
              <a:lnSpc>
                <a:spcPct val="115000"/>
              </a:lnSpc>
            </a:pP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1)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koláčový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graf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2)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mapa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–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zdroj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: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Český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statistický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úřad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, </a:t>
            </a:r>
            <a:r>
              <a:rPr lang="cs-CZ" sz="1400" b="0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Evropavdatech.cz</a:t>
            </a:r>
            <a:endParaRPr lang="en-GB" sz="1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1" name="Google Shape;100;gf347245fa2_0_27"/>
          <p:cNvPicPr/>
          <p:nvPr/>
        </p:nvPicPr>
        <p:blipFill>
          <a:blip r:embed="rId2"/>
          <a:stretch/>
        </p:blipFill>
        <p:spPr>
          <a:xfrm>
            <a:off x="2157120" y="1825920"/>
            <a:ext cx="4419720" cy="3178440"/>
          </a:xfrm>
          <a:prstGeom prst="rect">
            <a:avLst/>
          </a:prstGeom>
          <a:ln>
            <a:noFill/>
          </a:ln>
        </p:spPr>
      </p:pic>
      <p:sp>
        <p:nvSpPr>
          <p:cNvPr id="193" name="CustomShape 3"/>
          <p:cNvSpPr/>
          <p:nvPr/>
        </p:nvSpPr>
        <p:spPr>
          <a:xfrm>
            <a:off x="1963440" y="5453280"/>
            <a:ext cx="443880" cy="350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100" b="0" strike="noStrike" spc="-1">
                <a:solidFill>
                  <a:srgbClr val="000000"/>
                </a:solidFill>
                <a:latin typeface="Arial"/>
                <a:ea typeface="Arial"/>
              </a:rPr>
              <a:t>1)</a:t>
            </a:r>
            <a:endParaRPr lang="en-GB" sz="1100" b="0" strike="noStrike" spc="-1">
              <a:latin typeface="Arial"/>
            </a:endParaRPr>
          </a:p>
        </p:txBody>
      </p:sp>
      <p:sp>
        <p:nvSpPr>
          <p:cNvPr id="194" name="CustomShape 4"/>
          <p:cNvSpPr/>
          <p:nvPr/>
        </p:nvSpPr>
        <p:spPr>
          <a:xfrm>
            <a:off x="6577560" y="5417280"/>
            <a:ext cx="443880" cy="350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100" b="0" strike="noStrike" spc="-1">
                <a:solidFill>
                  <a:srgbClr val="000000"/>
                </a:solidFill>
                <a:latin typeface="Arial"/>
                <a:ea typeface="Arial"/>
              </a:rPr>
              <a:t>2)</a:t>
            </a:r>
            <a:endParaRPr lang="en-GB" sz="1100" b="0" strike="noStrike" spc="-1">
              <a:latin typeface="Arial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1440" y="1825920"/>
            <a:ext cx="4904470" cy="36990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ustomShape 1"/>
          <p:cNvSpPr/>
          <p:nvPr/>
        </p:nvSpPr>
        <p:spPr>
          <a:xfrm>
            <a:off x="609480" y="281160"/>
            <a:ext cx="1093464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Calibri"/>
                <a:ea typeface="Calibri"/>
              </a:rPr>
              <a:t>Vizualizace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196" name="CustomShape 2"/>
          <p:cNvSpPr/>
          <p:nvPr/>
        </p:nvSpPr>
        <p:spPr>
          <a:xfrm>
            <a:off x="1540080" y="5801760"/>
            <a:ext cx="8863560" cy="427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>
              <a:lnSpc>
                <a:spcPct val="115000"/>
              </a:lnSpc>
            </a:pP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1)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heatmapa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2)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stromová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mapa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– </a:t>
            </a:r>
            <a:r>
              <a:rPr lang="en-GB" sz="14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zdroj</a:t>
            </a:r>
            <a:r>
              <a:rPr lang="en-GB" sz="14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: Wikipedia, Our World in Data</a:t>
            </a:r>
            <a:endParaRPr lang="en-GB" sz="1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7" name="Google Shape;110;gf347245fa2_0_42"/>
          <p:cNvPicPr/>
          <p:nvPr/>
        </p:nvPicPr>
        <p:blipFill>
          <a:blip r:embed="rId2"/>
          <a:stretch/>
        </p:blipFill>
        <p:spPr>
          <a:xfrm>
            <a:off x="1104120" y="1400760"/>
            <a:ext cx="5400720" cy="3888000"/>
          </a:xfrm>
          <a:prstGeom prst="rect">
            <a:avLst/>
          </a:prstGeom>
          <a:ln>
            <a:noFill/>
          </a:ln>
        </p:spPr>
      </p:pic>
      <p:pic>
        <p:nvPicPr>
          <p:cNvPr id="198" name="Google Shape;111;gf347245fa2_0_42"/>
          <p:cNvPicPr/>
          <p:nvPr/>
        </p:nvPicPr>
        <p:blipFill>
          <a:blip r:embed="rId3"/>
          <a:stretch/>
        </p:blipFill>
        <p:spPr>
          <a:xfrm>
            <a:off x="6505560" y="1389600"/>
            <a:ext cx="4579920" cy="4001760"/>
          </a:xfrm>
          <a:prstGeom prst="rect">
            <a:avLst/>
          </a:prstGeom>
          <a:ln>
            <a:noFill/>
          </a:ln>
        </p:spPr>
      </p:pic>
      <p:sp>
        <p:nvSpPr>
          <p:cNvPr id="199" name="CustomShape 3"/>
          <p:cNvSpPr/>
          <p:nvPr/>
        </p:nvSpPr>
        <p:spPr>
          <a:xfrm>
            <a:off x="938880" y="5346720"/>
            <a:ext cx="446040" cy="350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100" b="0" strike="noStrike" spc="-1">
                <a:solidFill>
                  <a:srgbClr val="000000"/>
                </a:solidFill>
                <a:latin typeface="Arial"/>
                <a:ea typeface="Arial"/>
              </a:rPr>
              <a:t>1)</a:t>
            </a:r>
            <a:endParaRPr lang="en-GB" sz="1100" b="0" strike="noStrike" spc="-1">
              <a:latin typeface="Arial"/>
            </a:endParaRPr>
          </a:p>
        </p:txBody>
      </p:sp>
      <p:sp>
        <p:nvSpPr>
          <p:cNvPr id="200" name="CustomShape 4"/>
          <p:cNvSpPr/>
          <p:nvPr/>
        </p:nvSpPr>
        <p:spPr>
          <a:xfrm>
            <a:off x="6598080" y="5392080"/>
            <a:ext cx="446040" cy="350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100" b="0" strike="noStrike" spc="-1">
                <a:solidFill>
                  <a:srgbClr val="000000"/>
                </a:solidFill>
                <a:latin typeface="Arial"/>
                <a:ea typeface="Arial"/>
              </a:rPr>
              <a:t>2)</a:t>
            </a:r>
            <a:endParaRPr lang="en-GB" sz="11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609480" y="281160"/>
            <a:ext cx="8878680" cy="9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GB" sz="3600" b="1" strike="noStrike" spc="-1">
                <a:solidFill>
                  <a:srgbClr val="1F497D"/>
                </a:solidFill>
                <a:latin typeface="Calibri"/>
                <a:ea typeface="Calibri"/>
              </a:rPr>
              <a:t>Historický exkurz</a:t>
            </a:r>
            <a:endParaRPr lang="en-GB" sz="3600" b="0" strike="noStrike" spc="-1"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609480" y="1585800"/>
            <a:ext cx="7965720" cy="2424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900" b="1" strike="noStrike" spc="-1" dirty="0" err="1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Před</a:t>
            </a:r>
            <a:r>
              <a:rPr lang="en-GB" sz="1900" b="1" strike="noStrike" spc="-1" dirty="0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našim</a:t>
            </a:r>
            <a:r>
              <a:rPr lang="en-GB" sz="1900" b="1" strike="noStrike" spc="-1" dirty="0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1" strike="noStrike" spc="-1" dirty="0" err="1">
                <a:solidFill>
                  <a:srgbClr val="1F497D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letopočtem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prehistorické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malby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v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jeskyních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hliněné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mince z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Mezopotámie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Kipu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=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uzlové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písmo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Inků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dalších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jihoamerických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národů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mapy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z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mušlí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a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klacíků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z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Marshallových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ostrovů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8480">
              <a:lnSpc>
                <a:spcPct val="115000"/>
              </a:lnSpc>
              <a:buClr>
                <a:srgbClr val="000000"/>
              </a:buClr>
              <a:buFont typeface="Arial"/>
              <a:buChar char="●"/>
            </a:pP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egyptské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mapy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na</a:t>
            </a:r>
            <a:r>
              <a:rPr lang="en-GB" sz="19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 </a:t>
            </a:r>
            <a:r>
              <a:rPr lang="en-GB" sz="19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papyru</a:t>
            </a:r>
            <a:endParaRPr lang="en-GB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03" name="Group 3"/>
          <p:cNvGrpSpPr/>
          <p:nvPr/>
        </p:nvGrpSpPr>
        <p:grpSpPr>
          <a:xfrm>
            <a:off x="8886960" y="0"/>
            <a:ext cx="3302640" cy="1942560"/>
            <a:chOff x="8886960" y="0"/>
            <a:chExt cx="3302640" cy="1942560"/>
          </a:xfrm>
        </p:grpSpPr>
        <p:pic>
          <p:nvPicPr>
            <p:cNvPr id="204" name="Google Shape;121;gf347245fa2_0_56"/>
            <p:cNvPicPr/>
            <p:nvPr/>
          </p:nvPicPr>
          <p:blipFill>
            <a:blip r:embed="rId2"/>
            <a:stretch/>
          </p:blipFill>
          <p:spPr>
            <a:xfrm>
              <a:off x="8886960" y="0"/>
              <a:ext cx="3302640" cy="1637280"/>
            </a:xfrm>
            <a:prstGeom prst="rect">
              <a:avLst/>
            </a:prstGeom>
            <a:ln>
              <a:noFill/>
            </a:ln>
          </p:spPr>
        </p:pic>
        <p:sp>
          <p:nvSpPr>
            <p:cNvPr id="205" name="CustomShape 4"/>
            <p:cNvSpPr/>
            <p:nvPr/>
          </p:nvSpPr>
          <p:spPr>
            <a:xfrm>
              <a:off x="8886960" y="1638000"/>
              <a:ext cx="3302280" cy="304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1440" rIns="90000" bIns="9144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800" b="0" i="1" strike="noStrike" spc="-1">
                  <a:solidFill>
                    <a:srgbClr val="000000"/>
                  </a:solidFill>
                  <a:latin typeface="Arial"/>
                  <a:ea typeface="Arial"/>
                </a:rPr>
                <a:t>Souhvězdí – Lascaux, Francie, 15 200 př. n. l.</a:t>
              </a:r>
              <a:endParaRPr lang="en-GB" sz="800" b="0" strike="noStrike" spc="-1">
                <a:latin typeface="Arial"/>
              </a:endParaRPr>
            </a:p>
          </p:txBody>
        </p:sp>
      </p:grpSp>
      <p:grpSp>
        <p:nvGrpSpPr>
          <p:cNvPr id="206" name="Group 5"/>
          <p:cNvGrpSpPr/>
          <p:nvPr/>
        </p:nvGrpSpPr>
        <p:grpSpPr>
          <a:xfrm>
            <a:off x="8886960" y="2004480"/>
            <a:ext cx="3302640" cy="2143080"/>
            <a:chOff x="8886960" y="2004480"/>
            <a:chExt cx="3302640" cy="2143080"/>
          </a:xfrm>
        </p:grpSpPr>
        <p:pic>
          <p:nvPicPr>
            <p:cNvPr id="207" name="Google Shape;124;gf347245fa2_0_56"/>
            <p:cNvPicPr/>
            <p:nvPr/>
          </p:nvPicPr>
          <p:blipFill>
            <a:blip r:embed="rId3"/>
            <a:stretch/>
          </p:blipFill>
          <p:spPr>
            <a:xfrm>
              <a:off x="8886960" y="2004480"/>
              <a:ext cx="3302640" cy="1836360"/>
            </a:xfrm>
            <a:prstGeom prst="rect">
              <a:avLst/>
            </a:prstGeom>
            <a:ln>
              <a:noFill/>
            </a:ln>
          </p:spPr>
        </p:pic>
        <p:sp>
          <p:nvSpPr>
            <p:cNvPr id="208" name="CustomShape 6"/>
            <p:cNvSpPr/>
            <p:nvPr/>
          </p:nvSpPr>
          <p:spPr>
            <a:xfrm>
              <a:off x="8886960" y="3843000"/>
              <a:ext cx="3302280" cy="304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1440" rIns="90000" bIns="9144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800" b="0" i="1" strike="noStrike" spc="-1">
                  <a:solidFill>
                    <a:srgbClr val="000000"/>
                  </a:solidFill>
                  <a:latin typeface="Arial"/>
                  <a:ea typeface="Arial"/>
                </a:rPr>
                <a:t>Kipu – Jižní Amerika, 2 600 př. n. l.</a:t>
              </a:r>
              <a:endParaRPr lang="en-GB" sz="800" b="0" strike="noStrike" spc="-1">
                <a:latin typeface="Arial"/>
              </a:endParaRPr>
            </a:p>
          </p:txBody>
        </p:sp>
      </p:grpSp>
      <p:grpSp>
        <p:nvGrpSpPr>
          <p:cNvPr id="209" name="Group 7"/>
          <p:cNvGrpSpPr/>
          <p:nvPr/>
        </p:nvGrpSpPr>
        <p:grpSpPr>
          <a:xfrm>
            <a:off x="7656120" y="4207680"/>
            <a:ext cx="4533120" cy="2069640"/>
            <a:chOff x="7656120" y="4207680"/>
            <a:chExt cx="4533120" cy="2069640"/>
          </a:xfrm>
        </p:grpSpPr>
        <p:pic>
          <p:nvPicPr>
            <p:cNvPr id="210" name="Google Shape;127;gf347245fa2_0_56"/>
            <p:cNvPicPr/>
            <p:nvPr/>
          </p:nvPicPr>
          <p:blipFill>
            <a:blip r:embed="rId4"/>
            <a:stretch/>
          </p:blipFill>
          <p:spPr>
            <a:xfrm>
              <a:off x="7656120" y="4207680"/>
              <a:ext cx="4533120" cy="1764360"/>
            </a:xfrm>
            <a:prstGeom prst="rect">
              <a:avLst/>
            </a:prstGeom>
            <a:ln>
              <a:noFill/>
            </a:ln>
          </p:spPr>
        </p:pic>
        <p:sp>
          <p:nvSpPr>
            <p:cNvPr id="211" name="CustomShape 8"/>
            <p:cNvSpPr/>
            <p:nvPr/>
          </p:nvSpPr>
          <p:spPr>
            <a:xfrm>
              <a:off x="7656120" y="5972760"/>
              <a:ext cx="4033800" cy="304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1440" rIns="90000" bIns="9144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800" b="0" i="1" strike="noStrike" spc="-1">
                  <a:solidFill>
                    <a:srgbClr val="000000"/>
                  </a:solidFill>
                  <a:latin typeface="Arial"/>
                  <a:ea typeface="Arial"/>
                </a:rPr>
                <a:t>Nejstarší dochovaná mapa, Egypt, 1 150 př. n. l.</a:t>
              </a:r>
              <a:endParaRPr lang="en-GB" sz="800" b="0" strike="noStrike" spc="-1">
                <a:latin typeface="Arial"/>
              </a:endParaRPr>
            </a:p>
          </p:txBody>
        </p:sp>
      </p:grpSp>
      <p:grpSp>
        <p:nvGrpSpPr>
          <p:cNvPr id="212" name="Group 9"/>
          <p:cNvGrpSpPr/>
          <p:nvPr/>
        </p:nvGrpSpPr>
        <p:grpSpPr>
          <a:xfrm>
            <a:off x="3855240" y="4227480"/>
            <a:ext cx="3653280" cy="2097720"/>
            <a:chOff x="3855240" y="4227480"/>
            <a:chExt cx="3653280" cy="2097720"/>
          </a:xfrm>
        </p:grpSpPr>
        <p:pic>
          <p:nvPicPr>
            <p:cNvPr id="213" name="Google Shape;130;gf347245fa2_0_56"/>
            <p:cNvPicPr/>
            <p:nvPr/>
          </p:nvPicPr>
          <p:blipFill>
            <a:blip r:embed="rId5"/>
            <a:stretch/>
          </p:blipFill>
          <p:spPr>
            <a:xfrm>
              <a:off x="3896280" y="4227480"/>
              <a:ext cx="3571200" cy="1724760"/>
            </a:xfrm>
            <a:prstGeom prst="rect">
              <a:avLst/>
            </a:prstGeom>
            <a:ln>
              <a:noFill/>
            </a:ln>
          </p:spPr>
        </p:pic>
        <p:sp>
          <p:nvSpPr>
            <p:cNvPr id="214" name="CustomShape 10"/>
            <p:cNvSpPr/>
            <p:nvPr/>
          </p:nvSpPr>
          <p:spPr>
            <a:xfrm>
              <a:off x="3855240" y="6020640"/>
              <a:ext cx="3653280" cy="304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1440" rIns="90000" bIns="9144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800" b="0" i="1" strike="noStrike" spc="-1">
                  <a:solidFill>
                    <a:srgbClr val="000000"/>
                  </a:solidFill>
                  <a:latin typeface="Arial"/>
                  <a:ea typeface="Arial"/>
                </a:rPr>
                <a:t>Hliněné mince, Mezopotámie, 5 500 př. n. l.</a:t>
              </a:r>
              <a:endParaRPr lang="en-GB" sz="800" b="0" strike="noStrike" spc="-1">
                <a:latin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1082</Words>
  <Application>Microsoft Office PowerPoint</Application>
  <PresentationFormat>Vlastní</PresentationFormat>
  <Paragraphs>229</Paragraphs>
  <Slides>28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28</vt:i4>
      </vt:variant>
    </vt:vector>
  </HeadingPairs>
  <TitlesOfParts>
    <vt:vector size="39" baseType="lpstr">
      <vt:lpstr>Arial</vt:lpstr>
      <vt:lpstr>Calibri</vt:lpstr>
      <vt:lpstr>DejaVu Sans</vt:lpstr>
      <vt:lpstr>Symbol</vt:lpstr>
      <vt:lpstr>Times New Roman</vt:lpstr>
      <vt:lpstr>Verdana</vt:lpstr>
      <vt:lpstr>Wingdings</vt:lpstr>
      <vt:lpstr>Office Theme</vt:lpstr>
      <vt:lpstr>Office Theme</vt:lpstr>
      <vt:lpstr>Office Theme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III:  Jak srozumitelně vizualizovat data</dc:title>
  <dc:subject/>
  <dc:creator>*</dc:creator>
  <dc:description/>
  <cp:lastModifiedBy>Dark Side</cp:lastModifiedBy>
  <cp:revision>15</cp:revision>
  <dcterms:created xsi:type="dcterms:W3CDTF">2019-08-08T12:43:12Z</dcterms:created>
  <dcterms:modified xsi:type="dcterms:W3CDTF">2021-10-14T09:21:56Z</dcterms:modified>
  <dc:language>en-GB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25</vt:i4>
  </property>
  <property fmtid="{D5CDD505-2E9C-101B-9397-08002B2CF9AE}" pid="8" name="PresentationFormat">
    <vt:lpwstr>Vlastní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25</vt:i4>
  </property>
</Properties>
</file>