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5" r:id="rId5"/>
    <p:sldId id="311" r:id="rId6"/>
    <p:sldId id="296" r:id="rId7"/>
    <p:sldId id="298" r:id="rId8"/>
    <p:sldId id="312" r:id="rId9"/>
    <p:sldId id="310" r:id="rId10"/>
    <p:sldId id="305" r:id="rId11"/>
    <p:sldId id="294" r:id="rId1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2ED"/>
    <a:srgbClr val="507B80"/>
    <a:srgbClr val="20AA63"/>
    <a:srgbClr val="FFD624"/>
    <a:srgbClr val="0F5494"/>
    <a:srgbClr val="3166CF"/>
    <a:srgbClr val="2D5EC1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1086" autoAdjust="0"/>
  </p:normalViewPr>
  <p:slideViewPr>
    <p:cSldViewPr>
      <p:cViewPr>
        <p:scale>
          <a:sx n="87" d="100"/>
          <a:sy n="87" d="100"/>
        </p:scale>
        <p:origin x="-22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72" y="-424"/>
      </p:cViewPr>
      <p:guideLst>
        <p:guide orient="horz" pos="3126"/>
        <p:guide orient="horz" pos="3131"/>
        <p:guide pos="214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74DA2-B8B8-42E2-B827-73FA6303F690}" type="doc">
      <dgm:prSet loTypeId="urn:microsoft.com/office/officeart/2008/layout/VerticalCurvedList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81C4B08-26F9-4833-8F3C-7308B8A85D71}">
      <dgm:prSet custT="1"/>
      <dgm:spPr/>
      <dgm:t>
        <a:bodyPr/>
        <a:lstStyle/>
        <a:p>
          <a:pPr rtl="0"/>
          <a:r>
            <a:rPr lang="en-GB" sz="2400" i="0" noProof="0" dirty="0" smtClean="0">
              <a:solidFill>
                <a:schemeClr val="bg2"/>
              </a:solidFill>
            </a:rPr>
            <a:t>Improved </a:t>
          </a:r>
          <a:r>
            <a:rPr lang="en-GB" sz="2400" b="1" i="0" noProof="0" dirty="0" smtClean="0">
              <a:solidFill>
                <a:schemeClr val="bg2"/>
              </a:solidFill>
            </a:rPr>
            <a:t>employment </a:t>
          </a:r>
          <a:r>
            <a:rPr lang="en-GB" sz="2400" i="0" noProof="0" dirty="0" smtClean="0">
              <a:solidFill>
                <a:schemeClr val="bg2"/>
              </a:solidFill>
            </a:rPr>
            <a:t>situation in the </a:t>
          </a:r>
          <a:r>
            <a:rPr lang="en-GB" sz="2400" i="0" noProof="0" dirty="0" smtClean="0">
              <a:solidFill>
                <a:schemeClr val="bg2"/>
              </a:solidFill>
            </a:rPr>
            <a:t>EU, </a:t>
          </a:r>
          <a:r>
            <a:rPr lang="en-GB" sz="2400" i="0" noProof="0" dirty="0" smtClean="0">
              <a:solidFill>
                <a:schemeClr val="bg2"/>
              </a:solidFill>
            </a:rPr>
            <a:t>but still challenging for disadvantaged groups </a:t>
          </a:r>
          <a:endParaRPr lang="en-GB" sz="2400" noProof="0" dirty="0">
            <a:solidFill>
              <a:schemeClr val="bg2"/>
            </a:solidFill>
          </a:endParaRPr>
        </a:p>
      </dgm:t>
    </dgm:pt>
    <dgm:pt modelId="{5C795156-E33F-46F3-BEE5-9DE31F6AD572}" type="parTrans" cxnId="{D92B6239-036D-45E8-9652-439186706D2A}">
      <dgm:prSet/>
      <dgm:spPr/>
      <dgm:t>
        <a:bodyPr/>
        <a:lstStyle/>
        <a:p>
          <a:endParaRPr lang="en-US"/>
        </a:p>
      </dgm:t>
    </dgm:pt>
    <dgm:pt modelId="{23062155-CB98-4985-A249-FEA2888E33AD}" type="sibTrans" cxnId="{D92B6239-036D-45E8-9652-439186706D2A}">
      <dgm:prSet/>
      <dgm:spPr/>
      <dgm:t>
        <a:bodyPr/>
        <a:lstStyle/>
        <a:p>
          <a:endParaRPr lang="en-US"/>
        </a:p>
      </dgm:t>
    </dgm:pt>
    <dgm:pt modelId="{81B3EEB8-2017-4C0A-B9B5-7912FC9BB22D}">
      <dgm:prSet custT="1"/>
      <dgm:spPr/>
      <dgm:t>
        <a:bodyPr/>
        <a:lstStyle/>
        <a:p>
          <a:pPr rtl="0"/>
          <a:r>
            <a:rPr lang="en-GB" sz="2400" i="0" noProof="0" dirty="0" smtClean="0">
              <a:solidFill>
                <a:schemeClr val="bg2"/>
              </a:solidFill>
            </a:rPr>
            <a:t>People in/at risk of </a:t>
          </a:r>
          <a:r>
            <a:rPr lang="en-GB" sz="2400" b="1" i="0" noProof="0" dirty="0" smtClean="0">
              <a:solidFill>
                <a:schemeClr val="bg2"/>
              </a:solidFill>
            </a:rPr>
            <a:t>poverty</a:t>
          </a:r>
          <a:r>
            <a:rPr lang="en-GB" sz="2400" i="0" noProof="0" dirty="0" smtClean="0">
              <a:solidFill>
                <a:schemeClr val="bg2"/>
              </a:solidFill>
            </a:rPr>
            <a:t> </a:t>
          </a:r>
          <a:r>
            <a:rPr lang="en-GB" sz="2400" b="1" i="0" noProof="0" dirty="0" smtClean="0">
              <a:solidFill>
                <a:schemeClr val="bg2"/>
              </a:solidFill>
            </a:rPr>
            <a:t>and social exclusion </a:t>
          </a:r>
          <a:r>
            <a:rPr lang="en-GB" sz="2400" i="0" noProof="0" dirty="0" smtClean="0">
              <a:solidFill>
                <a:schemeClr val="bg2"/>
              </a:solidFill>
            </a:rPr>
            <a:t>still high, with regional disparities</a:t>
          </a:r>
          <a:endParaRPr lang="en-GB" sz="2400" noProof="0" dirty="0">
            <a:solidFill>
              <a:schemeClr val="bg2"/>
            </a:solidFill>
          </a:endParaRPr>
        </a:p>
      </dgm:t>
    </dgm:pt>
    <dgm:pt modelId="{B9B26245-49B0-4034-9B58-36AB05418B34}" type="parTrans" cxnId="{29020B48-4DB9-41B4-99F3-E65A5B024E03}">
      <dgm:prSet/>
      <dgm:spPr/>
      <dgm:t>
        <a:bodyPr/>
        <a:lstStyle/>
        <a:p>
          <a:endParaRPr lang="en-US"/>
        </a:p>
      </dgm:t>
    </dgm:pt>
    <dgm:pt modelId="{B3A26564-80AA-469F-B49F-1908BEECFB14}" type="sibTrans" cxnId="{29020B48-4DB9-41B4-99F3-E65A5B024E03}">
      <dgm:prSet/>
      <dgm:spPr/>
      <dgm:t>
        <a:bodyPr/>
        <a:lstStyle/>
        <a:p>
          <a:endParaRPr lang="en-US"/>
        </a:p>
      </dgm:t>
    </dgm:pt>
    <dgm:pt modelId="{F234199C-A937-49F8-95F3-B23FC680E0BB}">
      <dgm:prSet custT="1"/>
      <dgm:spPr/>
      <dgm:t>
        <a:bodyPr/>
        <a:lstStyle/>
        <a:p>
          <a:pPr rtl="0"/>
          <a:r>
            <a:rPr lang="en-GB" sz="2400" b="1" i="0" noProof="0" dirty="0" smtClean="0">
              <a:solidFill>
                <a:schemeClr val="bg2"/>
              </a:solidFill>
            </a:rPr>
            <a:t>Demographic</a:t>
          </a:r>
          <a:r>
            <a:rPr lang="en-GB" sz="2400" i="0" noProof="0" dirty="0" smtClean="0">
              <a:solidFill>
                <a:schemeClr val="bg2"/>
              </a:solidFill>
            </a:rPr>
            <a:t> trends (ageing population, third country nationals) affecting society and world of work</a:t>
          </a:r>
          <a:endParaRPr lang="en-GB" sz="2400" noProof="0" dirty="0">
            <a:solidFill>
              <a:schemeClr val="bg2"/>
            </a:solidFill>
          </a:endParaRPr>
        </a:p>
      </dgm:t>
    </dgm:pt>
    <dgm:pt modelId="{8EF1131D-9A89-4FEC-9313-69BFF8E2E3F2}" type="parTrans" cxnId="{A502D60F-9F7B-495B-8118-9E6B0325280B}">
      <dgm:prSet/>
      <dgm:spPr/>
      <dgm:t>
        <a:bodyPr/>
        <a:lstStyle/>
        <a:p>
          <a:endParaRPr lang="en-US"/>
        </a:p>
      </dgm:t>
    </dgm:pt>
    <dgm:pt modelId="{E042A81D-5ECD-4697-948E-AF81A372FE33}" type="sibTrans" cxnId="{A502D60F-9F7B-495B-8118-9E6B0325280B}">
      <dgm:prSet/>
      <dgm:spPr/>
      <dgm:t>
        <a:bodyPr/>
        <a:lstStyle/>
        <a:p>
          <a:endParaRPr lang="en-US"/>
        </a:p>
      </dgm:t>
    </dgm:pt>
    <dgm:pt modelId="{F8260EB6-49C7-4966-BACF-88024DEA8E28}">
      <dgm:prSet custT="1"/>
      <dgm:spPr/>
      <dgm:t>
        <a:bodyPr/>
        <a:lstStyle/>
        <a:p>
          <a:pPr rtl="0"/>
          <a:r>
            <a:rPr lang="en-GB" sz="2400" i="0" noProof="0" dirty="0" smtClean="0">
              <a:solidFill>
                <a:schemeClr val="bg2"/>
              </a:solidFill>
            </a:rPr>
            <a:t>Evolving </a:t>
          </a:r>
          <a:r>
            <a:rPr lang="en-GB" sz="2400" b="1" i="0" noProof="0" dirty="0" smtClean="0">
              <a:solidFill>
                <a:schemeClr val="bg2"/>
              </a:solidFill>
            </a:rPr>
            <a:t>technology, productivity and globalisation </a:t>
          </a:r>
          <a:r>
            <a:rPr lang="en-GB" sz="2400" i="0" noProof="0" dirty="0" smtClean="0">
              <a:solidFill>
                <a:schemeClr val="bg2"/>
              </a:solidFill>
            </a:rPr>
            <a:t>call for adapted education and training systems; anticipation to change</a:t>
          </a:r>
          <a:endParaRPr lang="en-GB" sz="2400" noProof="0" dirty="0">
            <a:solidFill>
              <a:schemeClr val="bg2"/>
            </a:solidFill>
          </a:endParaRPr>
        </a:p>
      </dgm:t>
    </dgm:pt>
    <dgm:pt modelId="{FA8B20B0-7BCD-432A-8070-630CC17F6C63}" type="sibTrans" cxnId="{0735F9B4-1BE4-4CED-AF27-48B7580120B4}">
      <dgm:prSet/>
      <dgm:spPr/>
      <dgm:t>
        <a:bodyPr/>
        <a:lstStyle/>
        <a:p>
          <a:endParaRPr lang="en-US"/>
        </a:p>
      </dgm:t>
    </dgm:pt>
    <dgm:pt modelId="{C2D5799E-C678-474A-B1DA-E02BC285DFDF}" type="parTrans" cxnId="{0735F9B4-1BE4-4CED-AF27-48B7580120B4}">
      <dgm:prSet/>
      <dgm:spPr/>
      <dgm:t>
        <a:bodyPr/>
        <a:lstStyle/>
        <a:p>
          <a:endParaRPr lang="en-US"/>
        </a:p>
      </dgm:t>
    </dgm:pt>
    <dgm:pt modelId="{EB2C3BCF-5540-412A-A8E3-384D73D993B9}" type="pres">
      <dgm:prSet presAssocID="{2EB74DA2-B8B8-42E2-B827-73FA6303F6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818421C-4853-4587-92F8-E5E8DE7186A1}" type="pres">
      <dgm:prSet presAssocID="{2EB74DA2-B8B8-42E2-B827-73FA6303F690}" presName="Name1" presStyleCnt="0"/>
      <dgm:spPr/>
      <dgm:t>
        <a:bodyPr/>
        <a:lstStyle/>
        <a:p>
          <a:endParaRPr lang="en-US"/>
        </a:p>
      </dgm:t>
    </dgm:pt>
    <dgm:pt modelId="{87E9C8A6-F0CC-45E4-8E0B-F48BCB95F2F3}" type="pres">
      <dgm:prSet presAssocID="{2EB74DA2-B8B8-42E2-B827-73FA6303F690}" presName="cycle" presStyleCnt="0"/>
      <dgm:spPr/>
      <dgm:t>
        <a:bodyPr/>
        <a:lstStyle/>
        <a:p>
          <a:endParaRPr lang="en-US"/>
        </a:p>
      </dgm:t>
    </dgm:pt>
    <dgm:pt modelId="{CD15B754-E5CA-41B3-A800-E2225026CD96}" type="pres">
      <dgm:prSet presAssocID="{2EB74DA2-B8B8-42E2-B827-73FA6303F690}" presName="srcNode" presStyleLbl="node1" presStyleIdx="0" presStyleCnt="4"/>
      <dgm:spPr/>
      <dgm:t>
        <a:bodyPr/>
        <a:lstStyle/>
        <a:p>
          <a:endParaRPr lang="en-US"/>
        </a:p>
      </dgm:t>
    </dgm:pt>
    <dgm:pt modelId="{D9636DAB-6920-4BE8-BE92-41382F67464B}" type="pres">
      <dgm:prSet presAssocID="{2EB74DA2-B8B8-42E2-B827-73FA6303F690}" presName="conn" presStyleLbl="parChTrans1D2" presStyleIdx="0" presStyleCnt="1"/>
      <dgm:spPr/>
      <dgm:t>
        <a:bodyPr/>
        <a:lstStyle/>
        <a:p>
          <a:endParaRPr lang="en-US"/>
        </a:p>
      </dgm:t>
    </dgm:pt>
    <dgm:pt modelId="{4FF6C419-3D51-4EB4-9404-C2DD25AD6492}" type="pres">
      <dgm:prSet presAssocID="{2EB74DA2-B8B8-42E2-B827-73FA6303F690}" presName="extraNode" presStyleLbl="node1" presStyleIdx="0" presStyleCnt="4"/>
      <dgm:spPr/>
      <dgm:t>
        <a:bodyPr/>
        <a:lstStyle/>
        <a:p>
          <a:endParaRPr lang="en-US"/>
        </a:p>
      </dgm:t>
    </dgm:pt>
    <dgm:pt modelId="{4AD8DE75-7E77-4FD1-9890-B02D9FB8EDD8}" type="pres">
      <dgm:prSet presAssocID="{2EB74DA2-B8B8-42E2-B827-73FA6303F690}" presName="dstNode" presStyleLbl="node1" presStyleIdx="0" presStyleCnt="4"/>
      <dgm:spPr/>
      <dgm:t>
        <a:bodyPr/>
        <a:lstStyle/>
        <a:p>
          <a:endParaRPr lang="en-US"/>
        </a:p>
      </dgm:t>
    </dgm:pt>
    <dgm:pt modelId="{08C49EFC-4385-4977-9795-3CE166E0B20E}" type="pres">
      <dgm:prSet presAssocID="{F8260EB6-49C7-4966-BACF-88024DEA8E2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0C983-2BE3-4C30-80EC-DF73FC2C1F9A}" type="pres">
      <dgm:prSet presAssocID="{F8260EB6-49C7-4966-BACF-88024DEA8E28}" presName="accent_1" presStyleCnt="0"/>
      <dgm:spPr/>
      <dgm:t>
        <a:bodyPr/>
        <a:lstStyle/>
        <a:p>
          <a:endParaRPr lang="en-US"/>
        </a:p>
      </dgm:t>
    </dgm:pt>
    <dgm:pt modelId="{0ADF32D1-F5C4-41DA-B50D-1FC6DE1416CB}" type="pres">
      <dgm:prSet presAssocID="{F8260EB6-49C7-4966-BACF-88024DEA8E28}" presName="accentRepeatNode" presStyleLbl="solidFgAcc1" presStyleIdx="0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A053B07-54FD-454F-81A1-2153D9506815}" type="pres">
      <dgm:prSet presAssocID="{B81C4B08-26F9-4833-8F3C-7308B8A85D7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8B0B9-B0DB-45A9-8943-CE2CDBD2FC2A}" type="pres">
      <dgm:prSet presAssocID="{B81C4B08-26F9-4833-8F3C-7308B8A85D71}" presName="accent_2" presStyleCnt="0"/>
      <dgm:spPr/>
      <dgm:t>
        <a:bodyPr/>
        <a:lstStyle/>
        <a:p>
          <a:endParaRPr lang="en-US"/>
        </a:p>
      </dgm:t>
    </dgm:pt>
    <dgm:pt modelId="{FF4D7F57-A487-4855-830E-95CDFD89070E}" type="pres">
      <dgm:prSet presAssocID="{B81C4B08-26F9-4833-8F3C-7308B8A85D71}" presName="accentRepeatNode" presStyleLbl="solidFgAcc1" presStyleIdx="1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A7048D8-361B-48EB-8B84-42A62315B005}" type="pres">
      <dgm:prSet presAssocID="{81B3EEB8-2017-4C0A-B9B5-7912FC9BB2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A0DCA-2FA5-4D96-8560-0CE1885E1964}" type="pres">
      <dgm:prSet presAssocID="{81B3EEB8-2017-4C0A-B9B5-7912FC9BB22D}" presName="accent_3" presStyleCnt="0"/>
      <dgm:spPr/>
      <dgm:t>
        <a:bodyPr/>
        <a:lstStyle/>
        <a:p>
          <a:endParaRPr lang="en-US"/>
        </a:p>
      </dgm:t>
    </dgm:pt>
    <dgm:pt modelId="{18D21D0F-6BCC-48F3-9C2C-DC26BB9DF1D7}" type="pres">
      <dgm:prSet presAssocID="{81B3EEB8-2017-4C0A-B9B5-7912FC9BB22D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403E8D89-6037-42F2-A5CB-73D57670DE47}" type="pres">
      <dgm:prSet presAssocID="{F234199C-A937-49F8-95F3-B23FC680E0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E940B-0002-4D37-A611-D6F98D21474A}" type="pres">
      <dgm:prSet presAssocID="{F234199C-A937-49F8-95F3-B23FC680E0BB}" presName="accent_4" presStyleCnt="0"/>
      <dgm:spPr/>
      <dgm:t>
        <a:bodyPr/>
        <a:lstStyle/>
        <a:p>
          <a:endParaRPr lang="en-US"/>
        </a:p>
      </dgm:t>
    </dgm:pt>
    <dgm:pt modelId="{231CE8EB-446D-4D3E-A783-4F03C150566D}" type="pres">
      <dgm:prSet presAssocID="{F234199C-A937-49F8-95F3-B23FC680E0BB}" presName="accentRepeatNode" presStyleLbl="solidFgAcc1" presStyleIdx="3" presStyleCnt="4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4C0CE87C-8E13-4B11-9B63-D1C77121556D}" type="presOf" srcId="{81B3EEB8-2017-4C0A-B9B5-7912FC9BB22D}" destId="{AA7048D8-361B-48EB-8B84-42A62315B005}" srcOrd="0" destOrd="0" presId="urn:microsoft.com/office/officeart/2008/layout/VerticalCurvedList"/>
    <dgm:cxn modelId="{0735F9B4-1BE4-4CED-AF27-48B7580120B4}" srcId="{2EB74DA2-B8B8-42E2-B827-73FA6303F690}" destId="{F8260EB6-49C7-4966-BACF-88024DEA8E28}" srcOrd="0" destOrd="0" parTransId="{C2D5799E-C678-474A-B1DA-E02BC285DFDF}" sibTransId="{FA8B20B0-7BCD-432A-8070-630CC17F6C63}"/>
    <dgm:cxn modelId="{D92B6239-036D-45E8-9652-439186706D2A}" srcId="{2EB74DA2-B8B8-42E2-B827-73FA6303F690}" destId="{B81C4B08-26F9-4833-8F3C-7308B8A85D71}" srcOrd="1" destOrd="0" parTransId="{5C795156-E33F-46F3-BEE5-9DE31F6AD572}" sibTransId="{23062155-CB98-4985-A249-FEA2888E33AD}"/>
    <dgm:cxn modelId="{24FC0078-DF34-43D4-A112-294AEAFE4093}" type="presOf" srcId="{F8260EB6-49C7-4966-BACF-88024DEA8E28}" destId="{08C49EFC-4385-4977-9795-3CE166E0B20E}" srcOrd="0" destOrd="0" presId="urn:microsoft.com/office/officeart/2008/layout/VerticalCurvedList"/>
    <dgm:cxn modelId="{59198427-2F49-4550-99FB-4FB4DDA52DDC}" type="presOf" srcId="{2EB74DA2-B8B8-42E2-B827-73FA6303F690}" destId="{EB2C3BCF-5540-412A-A8E3-384D73D993B9}" srcOrd="0" destOrd="0" presId="urn:microsoft.com/office/officeart/2008/layout/VerticalCurvedList"/>
    <dgm:cxn modelId="{07EE768C-86B1-4FCB-9C5A-3950E6162234}" type="presOf" srcId="{B81C4B08-26F9-4833-8F3C-7308B8A85D71}" destId="{1A053B07-54FD-454F-81A1-2153D9506815}" srcOrd="0" destOrd="0" presId="urn:microsoft.com/office/officeart/2008/layout/VerticalCurvedList"/>
    <dgm:cxn modelId="{29020B48-4DB9-41B4-99F3-E65A5B024E03}" srcId="{2EB74DA2-B8B8-42E2-B827-73FA6303F690}" destId="{81B3EEB8-2017-4C0A-B9B5-7912FC9BB22D}" srcOrd="2" destOrd="0" parTransId="{B9B26245-49B0-4034-9B58-36AB05418B34}" sibTransId="{B3A26564-80AA-469F-B49F-1908BEECFB14}"/>
    <dgm:cxn modelId="{8E1669DC-CAC5-4B43-9D5F-50C673569639}" type="presOf" srcId="{F234199C-A937-49F8-95F3-B23FC680E0BB}" destId="{403E8D89-6037-42F2-A5CB-73D57670DE47}" srcOrd="0" destOrd="0" presId="urn:microsoft.com/office/officeart/2008/layout/VerticalCurvedList"/>
    <dgm:cxn modelId="{A502D60F-9F7B-495B-8118-9E6B0325280B}" srcId="{2EB74DA2-B8B8-42E2-B827-73FA6303F690}" destId="{F234199C-A937-49F8-95F3-B23FC680E0BB}" srcOrd="3" destOrd="0" parTransId="{8EF1131D-9A89-4FEC-9313-69BFF8E2E3F2}" sibTransId="{E042A81D-5ECD-4697-948E-AF81A372FE33}"/>
    <dgm:cxn modelId="{6332C274-5096-43C3-B832-EC78A7E26468}" type="presOf" srcId="{FA8B20B0-7BCD-432A-8070-630CC17F6C63}" destId="{D9636DAB-6920-4BE8-BE92-41382F67464B}" srcOrd="0" destOrd="0" presId="urn:microsoft.com/office/officeart/2008/layout/VerticalCurvedList"/>
    <dgm:cxn modelId="{F8BFBECB-B989-4475-BA5F-E862EF1560E8}" type="presParOf" srcId="{EB2C3BCF-5540-412A-A8E3-384D73D993B9}" destId="{8818421C-4853-4587-92F8-E5E8DE7186A1}" srcOrd="0" destOrd="0" presId="urn:microsoft.com/office/officeart/2008/layout/VerticalCurvedList"/>
    <dgm:cxn modelId="{62997CF2-3182-4DD3-B7D8-85598A3E2007}" type="presParOf" srcId="{8818421C-4853-4587-92F8-E5E8DE7186A1}" destId="{87E9C8A6-F0CC-45E4-8E0B-F48BCB95F2F3}" srcOrd="0" destOrd="0" presId="urn:microsoft.com/office/officeart/2008/layout/VerticalCurvedList"/>
    <dgm:cxn modelId="{C6464BA7-3760-48A7-AACB-579B85426565}" type="presParOf" srcId="{87E9C8A6-F0CC-45E4-8E0B-F48BCB95F2F3}" destId="{CD15B754-E5CA-41B3-A800-E2225026CD96}" srcOrd="0" destOrd="0" presId="urn:microsoft.com/office/officeart/2008/layout/VerticalCurvedList"/>
    <dgm:cxn modelId="{D6148E9B-4D21-4C4A-AAC8-76A9CC431AA4}" type="presParOf" srcId="{87E9C8A6-F0CC-45E4-8E0B-F48BCB95F2F3}" destId="{D9636DAB-6920-4BE8-BE92-41382F67464B}" srcOrd="1" destOrd="0" presId="urn:microsoft.com/office/officeart/2008/layout/VerticalCurvedList"/>
    <dgm:cxn modelId="{A2A9E206-171D-4A05-9184-A8074DD36673}" type="presParOf" srcId="{87E9C8A6-F0CC-45E4-8E0B-F48BCB95F2F3}" destId="{4FF6C419-3D51-4EB4-9404-C2DD25AD6492}" srcOrd="2" destOrd="0" presId="urn:microsoft.com/office/officeart/2008/layout/VerticalCurvedList"/>
    <dgm:cxn modelId="{91E63E16-155A-402C-A796-88EA42238125}" type="presParOf" srcId="{87E9C8A6-F0CC-45E4-8E0B-F48BCB95F2F3}" destId="{4AD8DE75-7E77-4FD1-9890-B02D9FB8EDD8}" srcOrd="3" destOrd="0" presId="urn:microsoft.com/office/officeart/2008/layout/VerticalCurvedList"/>
    <dgm:cxn modelId="{BA941D98-8039-4FB2-859D-D7305802C814}" type="presParOf" srcId="{8818421C-4853-4587-92F8-E5E8DE7186A1}" destId="{08C49EFC-4385-4977-9795-3CE166E0B20E}" srcOrd="1" destOrd="0" presId="urn:microsoft.com/office/officeart/2008/layout/VerticalCurvedList"/>
    <dgm:cxn modelId="{B5443C00-B89B-4CD9-A7B0-485050EC11ED}" type="presParOf" srcId="{8818421C-4853-4587-92F8-E5E8DE7186A1}" destId="{ADF0C983-2BE3-4C30-80EC-DF73FC2C1F9A}" srcOrd="2" destOrd="0" presId="urn:microsoft.com/office/officeart/2008/layout/VerticalCurvedList"/>
    <dgm:cxn modelId="{B4723F19-7279-4A73-A48D-324BC7857463}" type="presParOf" srcId="{ADF0C983-2BE3-4C30-80EC-DF73FC2C1F9A}" destId="{0ADF32D1-F5C4-41DA-B50D-1FC6DE1416CB}" srcOrd="0" destOrd="0" presId="urn:microsoft.com/office/officeart/2008/layout/VerticalCurvedList"/>
    <dgm:cxn modelId="{F35F0B69-273E-4611-8719-4782E52D83A2}" type="presParOf" srcId="{8818421C-4853-4587-92F8-E5E8DE7186A1}" destId="{1A053B07-54FD-454F-81A1-2153D9506815}" srcOrd="3" destOrd="0" presId="urn:microsoft.com/office/officeart/2008/layout/VerticalCurvedList"/>
    <dgm:cxn modelId="{CA0A1803-025E-4AE6-BEF8-78734A1A89D4}" type="presParOf" srcId="{8818421C-4853-4587-92F8-E5E8DE7186A1}" destId="{FE88B0B9-B0DB-45A9-8943-CE2CDBD2FC2A}" srcOrd="4" destOrd="0" presId="urn:microsoft.com/office/officeart/2008/layout/VerticalCurvedList"/>
    <dgm:cxn modelId="{5F24DAF6-825C-4292-9DC1-16B16088BE5E}" type="presParOf" srcId="{FE88B0B9-B0DB-45A9-8943-CE2CDBD2FC2A}" destId="{FF4D7F57-A487-4855-830E-95CDFD89070E}" srcOrd="0" destOrd="0" presId="urn:microsoft.com/office/officeart/2008/layout/VerticalCurvedList"/>
    <dgm:cxn modelId="{F5AEF600-2666-47FE-88C1-64B51A831CAC}" type="presParOf" srcId="{8818421C-4853-4587-92F8-E5E8DE7186A1}" destId="{AA7048D8-361B-48EB-8B84-42A62315B005}" srcOrd="5" destOrd="0" presId="urn:microsoft.com/office/officeart/2008/layout/VerticalCurvedList"/>
    <dgm:cxn modelId="{642F55C3-722D-4481-BBE2-1ABF0DAFF851}" type="presParOf" srcId="{8818421C-4853-4587-92F8-E5E8DE7186A1}" destId="{84FA0DCA-2FA5-4D96-8560-0CE1885E1964}" srcOrd="6" destOrd="0" presId="urn:microsoft.com/office/officeart/2008/layout/VerticalCurvedList"/>
    <dgm:cxn modelId="{FD1FB3AC-1518-4099-BA63-87696BF67EB7}" type="presParOf" srcId="{84FA0DCA-2FA5-4D96-8560-0CE1885E1964}" destId="{18D21D0F-6BCC-48F3-9C2C-DC26BB9DF1D7}" srcOrd="0" destOrd="0" presId="urn:microsoft.com/office/officeart/2008/layout/VerticalCurvedList"/>
    <dgm:cxn modelId="{B18BB28A-FB69-4C22-B585-0E9FD5DFC16A}" type="presParOf" srcId="{8818421C-4853-4587-92F8-E5E8DE7186A1}" destId="{403E8D89-6037-42F2-A5CB-73D57670DE47}" srcOrd="7" destOrd="0" presId="urn:microsoft.com/office/officeart/2008/layout/VerticalCurvedList"/>
    <dgm:cxn modelId="{428D4FDB-4D35-455A-A38A-E76AC4D245E3}" type="presParOf" srcId="{8818421C-4853-4587-92F8-E5E8DE7186A1}" destId="{95AE940B-0002-4D37-A611-D6F98D21474A}" srcOrd="8" destOrd="0" presId="urn:microsoft.com/office/officeart/2008/layout/VerticalCurvedList"/>
    <dgm:cxn modelId="{69A280F7-7873-42D1-85B0-4ABA741C03EF}" type="presParOf" srcId="{95AE940B-0002-4D37-A611-D6F98D21474A}" destId="{231CE8EB-446D-4D3E-A783-4F03C15056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74DA2-B8B8-42E2-B827-73FA6303F690}" type="doc">
      <dgm:prSet loTypeId="urn:microsoft.com/office/officeart/2005/8/layout/hList1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81C4B08-26F9-4833-8F3C-7308B8A85D7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BE" sz="2400" noProof="0" dirty="0" smtClean="0">
              <a:solidFill>
                <a:schemeClr val="bg2"/>
              </a:solidFill>
            </a:rPr>
            <a:t>EDUCATION</a:t>
          </a:r>
        </a:p>
        <a:p>
          <a:pPr rtl="0"/>
          <a:r>
            <a:rPr lang="fr-BE" sz="2400" noProof="0" dirty="0" smtClean="0">
              <a:solidFill>
                <a:schemeClr val="bg2"/>
              </a:solidFill>
            </a:rPr>
            <a:t>TRAINING</a:t>
          </a:r>
          <a:endParaRPr lang="en-GB" sz="2400" noProof="0" dirty="0">
            <a:solidFill>
              <a:schemeClr val="bg2"/>
            </a:solidFill>
          </a:endParaRPr>
        </a:p>
      </dgm:t>
    </dgm:pt>
    <dgm:pt modelId="{5C795156-E33F-46F3-BEE5-9DE31F6AD572}" type="parTrans" cxnId="{D92B6239-036D-45E8-9652-439186706D2A}">
      <dgm:prSet/>
      <dgm:spPr/>
      <dgm:t>
        <a:bodyPr/>
        <a:lstStyle/>
        <a:p>
          <a:endParaRPr lang="en-US"/>
        </a:p>
      </dgm:t>
    </dgm:pt>
    <dgm:pt modelId="{23062155-CB98-4985-A249-FEA2888E33AD}" type="sibTrans" cxnId="{D92B6239-036D-45E8-9652-439186706D2A}">
      <dgm:prSet/>
      <dgm:spPr/>
      <dgm:t>
        <a:bodyPr/>
        <a:lstStyle/>
        <a:p>
          <a:endParaRPr lang="en-US"/>
        </a:p>
      </dgm:t>
    </dgm:pt>
    <dgm:pt modelId="{81B3EEB8-2017-4C0A-B9B5-7912FC9BB22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2400" i="0" noProof="0" dirty="0" smtClean="0">
              <a:solidFill>
                <a:schemeClr val="bg2"/>
              </a:solidFill>
            </a:rPr>
            <a:t>SOCIAL INCLUSION</a:t>
          </a:r>
          <a:endParaRPr lang="en-GB" sz="2400" noProof="0" dirty="0">
            <a:solidFill>
              <a:schemeClr val="bg2"/>
            </a:solidFill>
          </a:endParaRPr>
        </a:p>
      </dgm:t>
    </dgm:pt>
    <dgm:pt modelId="{B9B26245-49B0-4034-9B58-36AB05418B34}" type="parTrans" cxnId="{29020B48-4DB9-41B4-99F3-E65A5B024E03}">
      <dgm:prSet/>
      <dgm:spPr/>
      <dgm:t>
        <a:bodyPr/>
        <a:lstStyle/>
        <a:p>
          <a:endParaRPr lang="en-US"/>
        </a:p>
      </dgm:t>
    </dgm:pt>
    <dgm:pt modelId="{B3A26564-80AA-469F-B49F-1908BEECFB14}" type="sibTrans" cxnId="{29020B48-4DB9-41B4-99F3-E65A5B024E03}">
      <dgm:prSet/>
      <dgm:spPr/>
      <dgm:t>
        <a:bodyPr/>
        <a:lstStyle/>
        <a:p>
          <a:endParaRPr lang="en-US"/>
        </a:p>
      </dgm:t>
    </dgm:pt>
    <dgm:pt modelId="{F8260EB6-49C7-4966-BACF-88024DEA8E2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BE" sz="2400" noProof="0" dirty="0" smtClean="0">
              <a:solidFill>
                <a:schemeClr val="bg2"/>
              </a:solidFill>
            </a:rPr>
            <a:t>EMPLOYMENT</a:t>
          </a:r>
          <a:endParaRPr lang="en-GB" sz="2400" noProof="0" dirty="0">
            <a:solidFill>
              <a:schemeClr val="bg2"/>
            </a:solidFill>
          </a:endParaRPr>
        </a:p>
      </dgm:t>
    </dgm:pt>
    <dgm:pt modelId="{FA8B20B0-7BCD-432A-8070-630CC17F6C63}" type="sibTrans" cxnId="{0735F9B4-1BE4-4CED-AF27-48B7580120B4}">
      <dgm:prSet/>
      <dgm:spPr/>
      <dgm:t>
        <a:bodyPr/>
        <a:lstStyle/>
        <a:p>
          <a:endParaRPr lang="en-US"/>
        </a:p>
      </dgm:t>
    </dgm:pt>
    <dgm:pt modelId="{C2D5799E-C678-474A-B1DA-E02BC285DFDF}" type="parTrans" cxnId="{0735F9B4-1BE4-4CED-AF27-48B7580120B4}">
      <dgm:prSet/>
      <dgm:spPr/>
      <dgm:t>
        <a:bodyPr/>
        <a:lstStyle/>
        <a:p>
          <a:endParaRPr lang="en-US"/>
        </a:p>
      </dgm:t>
    </dgm:pt>
    <dgm:pt modelId="{3D6C4D91-AA5A-4B06-A078-84539196E1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smtClean="0">
              <a:solidFill>
                <a:schemeClr val="bg2"/>
              </a:solidFill>
            </a:rPr>
            <a:t>Modernising labour market</a:t>
          </a:r>
          <a:endParaRPr lang="en-GB" sz="1800" dirty="0">
            <a:solidFill>
              <a:schemeClr val="bg2"/>
            </a:solidFill>
          </a:endParaRPr>
        </a:p>
      </dgm:t>
    </dgm:pt>
    <dgm:pt modelId="{005F3016-F31C-4DDF-A87B-D63F17D3759E}" type="parTrans" cxnId="{77C979FD-6376-44C2-A75B-572DFBCF6D73}">
      <dgm:prSet/>
      <dgm:spPr/>
      <dgm:t>
        <a:bodyPr/>
        <a:lstStyle/>
        <a:p>
          <a:endParaRPr lang="en-US"/>
        </a:p>
      </dgm:t>
    </dgm:pt>
    <dgm:pt modelId="{6C946320-45BC-42FF-96F1-EBDE62F15C7B}" type="sibTrans" cxnId="{77C979FD-6376-44C2-A75B-572DFBCF6D73}">
      <dgm:prSet/>
      <dgm:spPr/>
      <dgm:t>
        <a:bodyPr/>
        <a:lstStyle/>
        <a:p>
          <a:endParaRPr lang="en-US"/>
        </a:p>
      </dgm:t>
    </dgm:pt>
    <dgm:pt modelId="{ADB4B4C5-4B69-4490-8A73-43F6A1BA54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smtClean="0">
              <a:solidFill>
                <a:schemeClr val="bg2"/>
              </a:solidFill>
            </a:rPr>
            <a:t>Access to employment</a:t>
          </a:r>
          <a:endParaRPr lang="en-GB" sz="1800" dirty="0">
            <a:solidFill>
              <a:schemeClr val="bg2"/>
            </a:solidFill>
          </a:endParaRPr>
        </a:p>
      </dgm:t>
    </dgm:pt>
    <dgm:pt modelId="{F3A153EF-A6C8-47A6-B82E-826A2BB51571}" type="parTrans" cxnId="{54C83A61-2FFF-40E8-BCE5-77DEB7925AFB}">
      <dgm:prSet/>
      <dgm:spPr/>
      <dgm:t>
        <a:bodyPr/>
        <a:lstStyle/>
        <a:p>
          <a:endParaRPr lang="en-US"/>
        </a:p>
      </dgm:t>
    </dgm:pt>
    <dgm:pt modelId="{1D0D570A-051A-44D8-AF4F-DB9B37E51F67}" type="sibTrans" cxnId="{54C83A61-2FFF-40E8-BCE5-77DEB7925AFB}">
      <dgm:prSet/>
      <dgm:spPr/>
      <dgm:t>
        <a:bodyPr/>
        <a:lstStyle/>
        <a:p>
          <a:endParaRPr lang="en-US"/>
        </a:p>
      </dgm:t>
    </dgm:pt>
    <dgm:pt modelId="{B52034E3-BC9B-403D-8ED5-4DDBC5B7F0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smtClean="0">
              <a:solidFill>
                <a:schemeClr val="bg2"/>
              </a:solidFill>
            </a:rPr>
            <a:t>Women’s labour market participation, work/life balance, childcare, working environment, adaptation of workers, active and healthy ageing</a:t>
          </a:r>
          <a:endParaRPr lang="en-GB" sz="1800" dirty="0">
            <a:solidFill>
              <a:schemeClr val="bg2"/>
            </a:solidFill>
          </a:endParaRPr>
        </a:p>
      </dgm:t>
    </dgm:pt>
    <dgm:pt modelId="{C7EA1C08-029E-452C-89FC-521145051E18}" type="parTrans" cxnId="{CA0BD196-895D-4AB3-9F9E-3C6619CE63D4}">
      <dgm:prSet/>
      <dgm:spPr/>
      <dgm:t>
        <a:bodyPr/>
        <a:lstStyle/>
        <a:p>
          <a:endParaRPr lang="en-US"/>
        </a:p>
      </dgm:t>
    </dgm:pt>
    <dgm:pt modelId="{FE50383E-FE3D-465E-BBCA-2553E17C1836}" type="sibTrans" cxnId="{CA0BD196-895D-4AB3-9F9E-3C6619CE63D4}">
      <dgm:prSet/>
      <dgm:spPr/>
      <dgm:t>
        <a:bodyPr/>
        <a:lstStyle/>
        <a:p>
          <a:endParaRPr lang="en-US"/>
        </a:p>
      </dgm:t>
    </dgm:pt>
    <dgm:pt modelId="{61DC166D-3E38-440D-8DE7-4D312C9BFEB3}">
      <dgm:prSet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Quality and inclusive education and training</a:t>
          </a:r>
          <a:endParaRPr lang="en-GB" sz="1800" dirty="0">
            <a:solidFill>
              <a:schemeClr val="bg2"/>
            </a:solidFill>
          </a:endParaRPr>
        </a:p>
      </dgm:t>
    </dgm:pt>
    <dgm:pt modelId="{6928AD93-E399-45FC-975D-8C6FFD271FE6}" type="parTrans" cxnId="{1E2AD7AF-6C55-4135-9351-B76D867EF85C}">
      <dgm:prSet/>
      <dgm:spPr/>
      <dgm:t>
        <a:bodyPr/>
        <a:lstStyle/>
        <a:p>
          <a:endParaRPr lang="en-US"/>
        </a:p>
      </dgm:t>
    </dgm:pt>
    <dgm:pt modelId="{9A308F67-23A8-4B6B-8C82-211D7E368A90}" type="sibTrans" cxnId="{1E2AD7AF-6C55-4135-9351-B76D867EF85C}">
      <dgm:prSet/>
      <dgm:spPr/>
      <dgm:t>
        <a:bodyPr/>
        <a:lstStyle/>
        <a:p>
          <a:endParaRPr lang="en-US"/>
        </a:p>
      </dgm:t>
    </dgm:pt>
    <dgm:pt modelId="{E5F3FA1D-FCF8-4E88-B849-8333427D524B}">
      <dgm:prSet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Labour market relevance of Education and training systems</a:t>
          </a:r>
          <a:endParaRPr lang="en-GB" sz="1800" dirty="0">
            <a:solidFill>
              <a:schemeClr val="bg2"/>
            </a:solidFill>
          </a:endParaRPr>
        </a:p>
      </dgm:t>
    </dgm:pt>
    <dgm:pt modelId="{45A5E0F9-1BDD-4E14-A289-35D81329AC6A}" type="parTrans" cxnId="{D315325B-EB45-459B-85C1-A5E2D326F6B0}">
      <dgm:prSet/>
      <dgm:spPr/>
      <dgm:t>
        <a:bodyPr/>
        <a:lstStyle/>
        <a:p>
          <a:endParaRPr lang="en-US"/>
        </a:p>
      </dgm:t>
    </dgm:pt>
    <dgm:pt modelId="{77CA68E5-FBA8-4D0C-8EFC-A031175782B7}" type="sibTrans" cxnId="{D315325B-EB45-459B-85C1-A5E2D326F6B0}">
      <dgm:prSet/>
      <dgm:spPr/>
      <dgm:t>
        <a:bodyPr/>
        <a:lstStyle/>
        <a:p>
          <a:endParaRPr lang="en-US"/>
        </a:p>
      </dgm:t>
    </dgm:pt>
    <dgm:pt modelId="{86BD57A1-45C3-4DFD-954B-B22215BA0840}">
      <dgm:prSet custT="1"/>
      <dgm:spPr/>
      <dgm:t>
        <a:bodyPr/>
        <a:lstStyle/>
        <a:p>
          <a:r>
            <a:rPr lang="en-GB" sz="1800" dirty="0" smtClean="0">
              <a:solidFill>
                <a:schemeClr val="bg2"/>
              </a:solidFill>
            </a:rPr>
            <a:t>Lifelong learning, upskilling, anticipating change and new skills requirements</a:t>
          </a:r>
          <a:endParaRPr lang="en-GB" sz="1800" dirty="0">
            <a:solidFill>
              <a:schemeClr val="bg2"/>
            </a:solidFill>
          </a:endParaRPr>
        </a:p>
      </dgm:t>
    </dgm:pt>
    <dgm:pt modelId="{9D7B0546-6A8E-4EF0-8DDC-96187EA89D19}" type="parTrans" cxnId="{0CC5DC05-1052-4115-9665-D45D12A84D5A}">
      <dgm:prSet/>
      <dgm:spPr/>
      <dgm:t>
        <a:bodyPr/>
        <a:lstStyle/>
        <a:p>
          <a:endParaRPr lang="en-US"/>
        </a:p>
      </dgm:t>
    </dgm:pt>
    <dgm:pt modelId="{B77A5957-AED3-4977-BD5B-6AB84D3DBF1F}" type="sibTrans" cxnId="{0CC5DC05-1052-4115-9665-D45D12A84D5A}">
      <dgm:prSet/>
      <dgm:spPr/>
      <dgm:t>
        <a:bodyPr/>
        <a:lstStyle/>
        <a:p>
          <a:endParaRPr lang="en-US"/>
        </a:p>
      </dgm:t>
    </dgm:pt>
    <dgm:pt modelId="{120F5735-F139-45AD-AFDE-785DF7521C46}">
      <dgm:prSet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Active inclusion </a:t>
          </a:r>
          <a:endParaRPr lang="en-GB" dirty="0">
            <a:solidFill>
              <a:schemeClr val="bg2"/>
            </a:solidFill>
          </a:endParaRPr>
        </a:p>
      </dgm:t>
    </dgm:pt>
    <dgm:pt modelId="{FD7E50FA-E4D2-4F6D-A9DF-E23383FE160B}" type="parTrans" cxnId="{59981E1A-E32D-481F-B6C5-B1033F24172B}">
      <dgm:prSet/>
      <dgm:spPr/>
      <dgm:t>
        <a:bodyPr/>
        <a:lstStyle/>
        <a:p>
          <a:endParaRPr lang="en-US"/>
        </a:p>
      </dgm:t>
    </dgm:pt>
    <dgm:pt modelId="{AA284978-9185-4F15-9D1F-D3D890B7C825}" type="sibTrans" cxnId="{59981E1A-E32D-481F-B6C5-B1033F24172B}">
      <dgm:prSet/>
      <dgm:spPr/>
      <dgm:t>
        <a:bodyPr/>
        <a:lstStyle/>
        <a:p>
          <a:endParaRPr lang="en-US"/>
        </a:p>
      </dgm:t>
    </dgm:pt>
    <dgm:pt modelId="{BDCFF26F-5FDF-4B70-AE2B-DC999E3E64BE}">
      <dgm:prSet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Integration of migrants and marginalised such as Roma  </a:t>
          </a:r>
          <a:endParaRPr lang="en-GB" dirty="0">
            <a:solidFill>
              <a:schemeClr val="bg2"/>
            </a:solidFill>
          </a:endParaRPr>
        </a:p>
      </dgm:t>
    </dgm:pt>
    <dgm:pt modelId="{0AA5563F-8160-4A1C-83F8-B7A430A09479}" type="parTrans" cxnId="{AD08F726-C3B3-4739-B0FE-917CB19364F0}">
      <dgm:prSet/>
      <dgm:spPr/>
      <dgm:t>
        <a:bodyPr/>
        <a:lstStyle/>
        <a:p>
          <a:endParaRPr lang="en-US"/>
        </a:p>
      </dgm:t>
    </dgm:pt>
    <dgm:pt modelId="{DB3BB7C9-BEF3-4DC5-8DAC-ADE95678BA3E}" type="sibTrans" cxnId="{AD08F726-C3B3-4739-B0FE-917CB19364F0}">
      <dgm:prSet/>
      <dgm:spPr/>
      <dgm:t>
        <a:bodyPr/>
        <a:lstStyle/>
        <a:p>
          <a:endParaRPr lang="en-US"/>
        </a:p>
      </dgm:t>
    </dgm:pt>
    <dgm:pt modelId="{7D3F18DE-7D51-45F5-ADD9-BAAC3D44CA2C}">
      <dgm:prSet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Access to services; social protection healthcare systems and long term care</a:t>
          </a:r>
        </a:p>
      </dgm:t>
    </dgm:pt>
    <dgm:pt modelId="{8646E336-227D-4028-B57B-EAC5CEBC92E9}" type="parTrans" cxnId="{9FE06556-326D-46F8-B6EC-3B7EF52DE98D}">
      <dgm:prSet/>
      <dgm:spPr/>
      <dgm:t>
        <a:bodyPr/>
        <a:lstStyle/>
        <a:p>
          <a:endParaRPr lang="en-US"/>
        </a:p>
      </dgm:t>
    </dgm:pt>
    <dgm:pt modelId="{F5513A65-08EB-403E-A779-50A730D85337}" type="sibTrans" cxnId="{9FE06556-326D-46F8-B6EC-3B7EF52DE98D}">
      <dgm:prSet/>
      <dgm:spPr/>
      <dgm:t>
        <a:bodyPr/>
        <a:lstStyle/>
        <a:p>
          <a:endParaRPr lang="en-US"/>
        </a:p>
      </dgm:t>
    </dgm:pt>
    <dgm:pt modelId="{778C89B5-3F97-48FB-88C7-336689E1776B}">
      <dgm:prSet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Social integration of people at risk of poverty;</a:t>
          </a:r>
          <a:endParaRPr lang="en-GB" dirty="0">
            <a:solidFill>
              <a:schemeClr val="bg2"/>
            </a:solidFill>
          </a:endParaRPr>
        </a:p>
      </dgm:t>
    </dgm:pt>
    <dgm:pt modelId="{F820A4A3-A70E-4416-835B-DC30606050F5}" type="parTrans" cxnId="{E8C734AC-D98D-4116-BEBC-4BF0F235D1C2}">
      <dgm:prSet/>
      <dgm:spPr/>
      <dgm:t>
        <a:bodyPr/>
        <a:lstStyle/>
        <a:p>
          <a:endParaRPr lang="en-US"/>
        </a:p>
      </dgm:t>
    </dgm:pt>
    <dgm:pt modelId="{72E95482-22B2-400A-9D20-B98A1B82DEDE}" type="sibTrans" cxnId="{E8C734AC-D98D-4116-BEBC-4BF0F235D1C2}">
      <dgm:prSet/>
      <dgm:spPr/>
      <dgm:t>
        <a:bodyPr/>
        <a:lstStyle/>
        <a:p>
          <a:endParaRPr lang="en-US"/>
        </a:p>
      </dgm:t>
    </dgm:pt>
    <dgm:pt modelId="{B47EDD30-F7E4-4D1E-A039-8847D0D1DF1E}">
      <dgm:prSet/>
      <dgm:spPr/>
      <dgm:t>
        <a:bodyPr/>
        <a:lstStyle/>
        <a:p>
          <a:r>
            <a:rPr lang="en-GB" dirty="0" smtClean="0">
              <a:solidFill>
                <a:schemeClr val="bg2"/>
              </a:solidFill>
            </a:rPr>
            <a:t>Addressing material deprivation</a:t>
          </a:r>
        </a:p>
      </dgm:t>
    </dgm:pt>
    <dgm:pt modelId="{9E198407-3C21-45A7-966A-640A3EE44E0E}" type="parTrans" cxnId="{C4F14BA6-9A5E-407C-BA10-44B76BB6005D}">
      <dgm:prSet/>
      <dgm:spPr/>
      <dgm:t>
        <a:bodyPr/>
        <a:lstStyle/>
        <a:p>
          <a:endParaRPr lang="en-US"/>
        </a:p>
      </dgm:t>
    </dgm:pt>
    <dgm:pt modelId="{6C52146E-F5AA-4A91-B3C3-F1B9B1A32424}" type="sibTrans" cxnId="{C4F14BA6-9A5E-407C-BA10-44B76BB6005D}">
      <dgm:prSet/>
      <dgm:spPr/>
      <dgm:t>
        <a:bodyPr/>
        <a:lstStyle/>
        <a:p>
          <a:endParaRPr lang="en-US"/>
        </a:p>
      </dgm:t>
    </dgm:pt>
    <dgm:pt modelId="{FF21C0EC-CA60-447C-AEB6-BAD7FA34FCAC}" type="pres">
      <dgm:prSet presAssocID="{2EB74DA2-B8B8-42E2-B827-73FA6303F6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5F36D-AB43-4DBA-9020-9EC8E32183EE}" type="pres">
      <dgm:prSet presAssocID="{F8260EB6-49C7-4966-BACF-88024DEA8E28}" presName="composite" presStyleCnt="0"/>
      <dgm:spPr/>
      <dgm:t>
        <a:bodyPr/>
        <a:lstStyle/>
        <a:p>
          <a:endParaRPr lang="en-US"/>
        </a:p>
      </dgm:t>
    </dgm:pt>
    <dgm:pt modelId="{B5D10FF1-6821-4365-97F9-B3A964373788}" type="pres">
      <dgm:prSet presAssocID="{F8260EB6-49C7-4966-BACF-88024DEA8E2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9B61A-6A75-4E01-8FFB-388655A8FC5C}" type="pres">
      <dgm:prSet presAssocID="{F8260EB6-49C7-4966-BACF-88024DEA8E2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6E8B4-592D-4CCE-B8D6-8D40E135531C}" type="pres">
      <dgm:prSet presAssocID="{FA8B20B0-7BCD-432A-8070-630CC17F6C63}" presName="space" presStyleCnt="0"/>
      <dgm:spPr/>
      <dgm:t>
        <a:bodyPr/>
        <a:lstStyle/>
        <a:p>
          <a:endParaRPr lang="en-US"/>
        </a:p>
      </dgm:t>
    </dgm:pt>
    <dgm:pt modelId="{091E25BF-0357-4BB5-A7A8-498A0D72D619}" type="pres">
      <dgm:prSet presAssocID="{B81C4B08-26F9-4833-8F3C-7308B8A85D71}" presName="composite" presStyleCnt="0"/>
      <dgm:spPr/>
      <dgm:t>
        <a:bodyPr/>
        <a:lstStyle/>
        <a:p>
          <a:endParaRPr lang="en-US"/>
        </a:p>
      </dgm:t>
    </dgm:pt>
    <dgm:pt modelId="{B9F51A67-71C8-41DE-8E87-B19AA1F7D589}" type="pres">
      <dgm:prSet presAssocID="{B81C4B08-26F9-4833-8F3C-7308B8A85D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F7B5C-47AB-4F73-9C8D-E3B76520221C}" type="pres">
      <dgm:prSet presAssocID="{B81C4B08-26F9-4833-8F3C-7308B8A85D71}" presName="desTx" presStyleLbl="alignAccFollowNode1" presStyleIdx="1" presStyleCnt="3" custLinFactNeighborX="0" custLinFactNeighborY="-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E8030-9EAB-44F2-BE47-3F8A79C8BA56}" type="pres">
      <dgm:prSet presAssocID="{23062155-CB98-4985-A249-FEA2888E33AD}" presName="space" presStyleCnt="0"/>
      <dgm:spPr/>
      <dgm:t>
        <a:bodyPr/>
        <a:lstStyle/>
        <a:p>
          <a:endParaRPr lang="en-US"/>
        </a:p>
      </dgm:t>
    </dgm:pt>
    <dgm:pt modelId="{3086F002-5550-4B37-876C-9BDBE6215EA8}" type="pres">
      <dgm:prSet presAssocID="{81B3EEB8-2017-4C0A-B9B5-7912FC9BB22D}" presName="composite" presStyleCnt="0"/>
      <dgm:spPr/>
      <dgm:t>
        <a:bodyPr/>
        <a:lstStyle/>
        <a:p>
          <a:endParaRPr lang="en-US"/>
        </a:p>
      </dgm:t>
    </dgm:pt>
    <dgm:pt modelId="{8E91FE9D-1DCB-466C-8077-F462D17C4C39}" type="pres">
      <dgm:prSet presAssocID="{81B3EEB8-2017-4C0A-B9B5-7912FC9BB22D}" presName="parTx" presStyleLbl="alignNode1" presStyleIdx="2" presStyleCnt="3" custLinFactNeighborX="103" custLinFactNeighborY="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5AC9-5BB1-4432-8668-6BD1FEF8EA2D}" type="pres">
      <dgm:prSet presAssocID="{81B3EEB8-2017-4C0A-B9B5-7912FC9BB22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8EE07A-739C-470D-A08D-E7D54113C423}" type="presOf" srcId="{BDCFF26F-5FDF-4B70-AE2B-DC999E3E64BE}" destId="{882C5AC9-5BB1-4432-8668-6BD1FEF8EA2D}" srcOrd="0" destOrd="1" presId="urn:microsoft.com/office/officeart/2005/8/layout/hList1"/>
    <dgm:cxn modelId="{10846A49-8E42-4C8F-BF5E-3A9CC69D58EC}" type="presOf" srcId="{ADB4B4C5-4B69-4490-8A73-43F6A1BA54B8}" destId="{0049B61A-6A75-4E01-8FFB-388655A8FC5C}" srcOrd="0" destOrd="0" presId="urn:microsoft.com/office/officeart/2005/8/layout/hList1"/>
    <dgm:cxn modelId="{3FEE47D6-9E21-4D1F-8839-C5825519392D}" type="presOf" srcId="{778C89B5-3F97-48FB-88C7-336689E1776B}" destId="{882C5AC9-5BB1-4432-8668-6BD1FEF8EA2D}" srcOrd="0" destOrd="3" presId="urn:microsoft.com/office/officeart/2005/8/layout/hList1"/>
    <dgm:cxn modelId="{CF23A380-BC8B-4351-A176-96844A2F33A3}" type="presOf" srcId="{81B3EEB8-2017-4C0A-B9B5-7912FC9BB22D}" destId="{8E91FE9D-1DCB-466C-8077-F462D17C4C39}" srcOrd="0" destOrd="0" presId="urn:microsoft.com/office/officeart/2005/8/layout/hList1"/>
    <dgm:cxn modelId="{5B0778D7-C938-4910-B104-D393211D7C17}" type="presOf" srcId="{B47EDD30-F7E4-4D1E-A039-8847D0D1DF1E}" destId="{882C5AC9-5BB1-4432-8668-6BD1FEF8EA2D}" srcOrd="0" destOrd="4" presId="urn:microsoft.com/office/officeart/2005/8/layout/hList1"/>
    <dgm:cxn modelId="{45333219-0921-4287-9825-B9075C660B7C}" type="presOf" srcId="{B81C4B08-26F9-4833-8F3C-7308B8A85D71}" destId="{B9F51A67-71C8-41DE-8E87-B19AA1F7D589}" srcOrd="0" destOrd="0" presId="urn:microsoft.com/office/officeart/2005/8/layout/hList1"/>
    <dgm:cxn modelId="{F64269F5-9EBF-44F9-A94D-73E712BDE6F4}" type="presOf" srcId="{7D3F18DE-7D51-45F5-ADD9-BAAC3D44CA2C}" destId="{882C5AC9-5BB1-4432-8668-6BD1FEF8EA2D}" srcOrd="0" destOrd="2" presId="urn:microsoft.com/office/officeart/2005/8/layout/hList1"/>
    <dgm:cxn modelId="{896017A4-41D4-4976-B6D6-58952BD8C634}" type="presOf" srcId="{3D6C4D91-AA5A-4B06-A078-84539196E162}" destId="{0049B61A-6A75-4E01-8FFB-388655A8FC5C}" srcOrd="0" destOrd="1" presId="urn:microsoft.com/office/officeart/2005/8/layout/hList1"/>
    <dgm:cxn modelId="{AE121903-CD60-4100-8E00-6552B7395FB8}" type="presOf" srcId="{E5F3FA1D-FCF8-4E88-B849-8333427D524B}" destId="{E6EF7B5C-47AB-4F73-9C8D-E3B76520221C}" srcOrd="0" destOrd="1" presId="urn:microsoft.com/office/officeart/2005/8/layout/hList1"/>
    <dgm:cxn modelId="{CA0BD196-895D-4AB3-9F9E-3C6619CE63D4}" srcId="{F8260EB6-49C7-4966-BACF-88024DEA8E28}" destId="{B52034E3-BC9B-403D-8ED5-4DDBC5B7F007}" srcOrd="2" destOrd="0" parTransId="{C7EA1C08-029E-452C-89FC-521145051E18}" sibTransId="{FE50383E-FE3D-465E-BBCA-2553E17C1836}"/>
    <dgm:cxn modelId="{CE71B6C1-2826-4485-807A-416B3A2076F6}" type="presOf" srcId="{120F5735-F139-45AD-AFDE-785DF7521C46}" destId="{882C5AC9-5BB1-4432-8668-6BD1FEF8EA2D}" srcOrd="0" destOrd="0" presId="urn:microsoft.com/office/officeart/2005/8/layout/hList1"/>
    <dgm:cxn modelId="{0735F9B4-1BE4-4CED-AF27-48B7580120B4}" srcId="{2EB74DA2-B8B8-42E2-B827-73FA6303F690}" destId="{F8260EB6-49C7-4966-BACF-88024DEA8E28}" srcOrd="0" destOrd="0" parTransId="{C2D5799E-C678-474A-B1DA-E02BC285DFDF}" sibTransId="{FA8B20B0-7BCD-432A-8070-630CC17F6C63}"/>
    <dgm:cxn modelId="{05C8C199-37CF-48D3-9BAE-7E51A3140147}" type="presOf" srcId="{86BD57A1-45C3-4DFD-954B-B22215BA0840}" destId="{E6EF7B5C-47AB-4F73-9C8D-E3B76520221C}" srcOrd="0" destOrd="2" presId="urn:microsoft.com/office/officeart/2005/8/layout/hList1"/>
    <dgm:cxn modelId="{FCC29FEF-2D38-4FCE-886E-64C50C77CA30}" type="presOf" srcId="{B52034E3-BC9B-403D-8ED5-4DDBC5B7F007}" destId="{0049B61A-6A75-4E01-8FFB-388655A8FC5C}" srcOrd="0" destOrd="2" presId="urn:microsoft.com/office/officeart/2005/8/layout/hList1"/>
    <dgm:cxn modelId="{C4F14BA6-9A5E-407C-BA10-44B76BB6005D}" srcId="{81B3EEB8-2017-4C0A-B9B5-7912FC9BB22D}" destId="{B47EDD30-F7E4-4D1E-A039-8847D0D1DF1E}" srcOrd="4" destOrd="0" parTransId="{9E198407-3C21-45A7-966A-640A3EE44E0E}" sibTransId="{6C52146E-F5AA-4A91-B3C3-F1B9B1A32424}"/>
    <dgm:cxn modelId="{AA5061AF-BC8B-45A3-9AC9-FF2E5D093639}" type="presOf" srcId="{2EB74DA2-B8B8-42E2-B827-73FA6303F690}" destId="{FF21C0EC-CA60-447C-AEB6-BAD7FA34FCAC}" srcOrd="0" destOrd="0" presId="urn:microsoft.com/office/officeart/2005/8/layout/hList1"/>
    <dgm:cxn modelId="{D92B6239-036D-45E8-9652-439186706D2A}" srcId="{2EB74DA2-B8B8-42E2-B827-73FA6303F690}" destId="{B81C4B08-26F9-4833-8F3C-7308B8A85D71}" srcOrd="1" destOrd="0" parTransId="{5C795156-E33F-46F3-BEE5-9DE31F6AD572}" sibTransId="{23062155-CB98-4985-A249-FEA2888E33AD}"/>
    <dgm:cxn modelId="{1E2AD7AF-6C55-4135-9351-B76D867EF85C}" srcId="{B81C4B08-26F9-4833-8F3C-7308B8A85D71}" destId="{61DC166D-3E38-440D-8DE7-4D312C9BFEB3}" srcOrd="0" destOrd="0" parTransId="{6928AD93-E399-45FC-975D-8C6FFD271FE6}" sibTransId="{9A308F67-23A8-4B6B-8C82-211D7E368A90}"/>
    <dgm:cxn modelId="{D315325B-EB45-459B-85C1-A5E2D326F6B0}" srcId="{B81C4B08-26F9-4833-8F3C-7308B8A85D71}" destId="{E5F3FA1D-FCF8-4E88-B849-8333427D524B}" srcOrd="1" destOrd="0" parTransId="{45A5E0F9-1BDD-4E14-A289-35D81329AC6A}" sibTransId="{77CA68E5-FBA8-4D0C-8EFC-A031175782B7}"/>
    <dgm:cxn modelId="{54C83A61-2FFF-40E8-BCE5-77DEB7925AFB}" srcId="{F8260EB6-49C7-4966-BACF-88024DEA8E28}" destId="{ADB4B4C5-4B69-4490-8A73-43F6A1BA54B8}" srcOrd="0" destOrd="0" parTransId="{F3A153EF-A6C8-47A6-B82E-826A2BB51571}" sibTransId="{1D0D570A-051A-44D8-AF4F-DB9B37E51F67}"/>
    <dgm:cxn modelId="{9FE06556-326D-46F8-B6EC-3B7EF52DE98D}" srcId="{81B3EEB8-2017-4C0A-B9B5-7912FC9BB22D}" destId="{7D3F18DE-7D51-45F5-ADD9-BAAC3D44CA2C}" srcOrd="2" destOrd="0" parTransId="{8646E336-227D-4028-B57B-EAC5CEBC92E9}" sibTransId="{F5513A65-08EB-403E-A779-50A730D85337}"/>
    <dgm:cxn modelId="{68A34353-B072-45EC-8820-5EDB6520D6B0}" type="presOf" srcId="{61DC166D-3E38-440D-8DE7-4D312C9BFEB3}" destId="{E6EF7B5C-47AB-4F73-9C8D-E3B76520221C}" srcOrd="0" destOrd="0" presId="urn:microsoft.com/office/officeart/2005/8/layout/hList1"/>
    <dgm:cxn modelId="{99801B17-CFC6-4386-843C-D5CAD441BB7E}" type="presOf" srcId="{F8260EB6-49C7-4966-BACF-88024DEA8E28}" destId="{B5D10FF1-6821-4365-97F9-B3A964373788}" srcOrd="0" destOrd="0" presId="urn:microsoft.com/office/officeart/2005/8/layout/hList1"/>
    <dgm:cxn modelId="{29020B48-4DB9-41B4-99F3-E65A5B024E03}" srcId="{2EB74DA2-B8B8-42E2-B827-73FA6303F690}" destId="{81B3EEB8-2017-4C0A-B9B5-7912FC9BB22D}" srcOrd="2" destOrd="0" parTransId="{B9B26245-49B0-4034-9B58-36AB05418B34}" sibTransId="{B3A26564-80AA-469F-B49F-1908BEECFB14}"/>
    <dgm:cxn modelId="{59981E1A-E32D-481F-B6C5-B1033F24172B}" srcId="{81B3EEB8-2017-4C0A-B9B5-7912FC9BB22D}" destId="{120F5735-F139-45AD-AFDE-785DF7521C46}" srcOrd="0" destOrd="0" parTransId="{FD7E50FA-E4D2-4F6D-A9DF-E23383FE160B}" sibTransId="{AA284978-9185-4F15-9D1F-D3D890B7C825}"/>
    <dgm:cxn modelId="{77C979FD-6376-44C2-A75B-572DFBCF6D73}" srcId="{F8260EB6-49C7-4966-BACF-88024DEA8E28}" destId="{3D6C4D91-AA5A-4B06-A078-84539196E162}" srcOrd="1" destOrd="0" parTransId="{005F3016-F31C-4DDF-A87B-D63F17D3759E}" sibTransId="{6C946320-45BC-42FF-96F1-EBDE62F15C7B}"/>
    <dgm:cxn modelId="{E8C734AC-D98D-4116-BEBC-4BF0F235D1C2}" srcId="{81B3EEB8-2017-4C0A-B9B5-7912FC9BB22D}" destId="{778C89B5-3F97-48FB-88C7-336689E1776B}" srcOrd="3" destOrd="0" parTransId="{F820A4A3-A70E-4416-835B-DC30606050F5}" sibTransId="{72E95482-22B2-400A-9D20-B98A1B82DEDE}"/>
    <dgm:cxn modelId="{AD08F726-C3B3-4739-B0FE-917CB19364F0}" srcId="{81B3EEB8-2017-4C0A-B9B5-7912FC9BB22D}" destId="{BDCFF26F-5FDF-4B70-AE2B-DC999E3E64BE}" srcOrd="1" destOrd="0" parTransId="{0AA5563F-8160-4A1C-83F8-B7A430A09479}" sibTransId="{DB3BB7C9-BEF3-4DC5-8DAC-ADE95678BA3E}"/>
    <dgm:cxn modelId="{0CC5DC05-1052-4115-9665-D45D12A84D5A}" srcId="{B81C4B08-26F9-4833-8F3C-7308B8A85D71}" destId="{86BD57A1-45C3-4DFD-954B-B22215BA0840}" srcOrd="2" destOrd="0" parTransId="{9D7B0546-6A8E-4EF0-8DDC-96187EA89D19}" sibTransId="{B77A5957-AED3-4977-BD5B-6AB84D3DBF1F}"/>
    <dgm:cxn modelId="{630476FC-4F12-4D5C-93CC-BECAEE9833BA}" type="presParOf" srcId="{FF21C0EC-CA60-447C-AEB6-BAD7FA34FCAC}" destId="{3975F36D-AB43-4DBA-9020-9EC8E32183EE}" srcOrd="0" destOrd="0" presId="urn:microsoft.com/office/officeart/2005/8/layout/hList1"/>
    <dgm:cxn modelId="{6D329792-030C-469D-B449-DB038A144706}" type="presParOf" srcId="{3975F36D-AB43-4DBA-9020-9EC8E32183EE}" destId="{B5D10FF1-6821-4365-97F9-B3A964373788}" srcOrd="0" destOrd="0" presId="urn:microsoft.com/office/officeart/2005/8/layout/hList1"/>
    <dgm:cxn modelId="{371F7960-EC6E-46BC-B2E4-C94C9BF27949}" type="presParOf" srcId="{3975F36D-AB43-4DBA-9020-9EC8E32183EE}" destId="{0049B61A-6A75-4E01-8FFB-388655A8FC5C}" srcOrd="1" destOrd="0" presId="urn:microsoft.com/office/officeart/2005/8/layout/hList1"/>
    <dgm:cxn modelId="{D87D782B-6F7E-4F6E-9E80-945840AD55E6}" type="presParOf" srcId="{FF21C0EC-CA60-447C-AEB6-BAD7FA34FCAC}" destId="{0766E8B4-592D-4CCE-B8D6-8D40E135531C}" srcOrd="1" destOrd="0" presId="urn:microsoft.com/office/officeart/2005/8/layout/hList1"/>
    <dgm:cxn modelId="{1CBC8AD3-491A-49E5-B0B8-CA29A0F9E388}" type="presParOf" srcId="{FF21C0EC-CA60-447C-AEB6-BAD7FA34FCAC}" destId="{091E25BF-0357-4BB5-A7A8-498A0D72D619}" srcOrd="2" destOrd="0" presId="urn:microsoft.com/office/officeart/2005/8/layout/hList1"/>
    <dgm:cxn modelId="{1F2D8F90-F9E0-439C-A0A6-3A336589BD8D}" type="presParOf" srcId="{091E25BF-0357-4BB5-A7A8-498A0D72D619}" destId="{B9F51A67-71C8-41DE-8E87-B19AA1F7D589}" srcOrd="0" destOrd="0" presId="urn:microsoft.com/office/officeart/2005/8/layout/hList1"/>
    <dgm:cxn modelId="{DC6EBE19-17B3-4DA2-9657-A84D2958D5A5}" type="presParOf" srcId="{091E25BF-0357-4BB5-A7A8-498A0D72D619}" destId="{E6EF7B5C-47AB-4F73-9C8D-E3B76520221C}" srcOrd="1" destOrd="0" presId="urn:microsoft.com/office/officeart/2005/8/layout/hList1"/>
    <dgm:cxn modelId="{7F39DB13-E6A3-4005-B151-4A57BBB60836}" type="presParOf" srcId="{FF21C0EC-CA60-447C-AEB6-BAD7FA34FCAC}" destId="{872E8030-9EAB-44F2-BE47-3F8A79C8BA56}" srcOrd="3" destOrd="0" presId="urn:microsoft.com/office/officeart/2005/8/layout/hList1"/>
    <dgm:cxn modelId="{087A3DF3-F1B8-4CDD-8B60-81AE604BFDCE}" type="presParOf" srcId="{FF21C0EC-CA60-447C-AEB6-BAD7FA34FCAC}" destId="{3086F002-5550-4B37-876C-9BDBE6215EA8}" srcOrd="4" destOrd="0" presId="urn:microsoft.com/office/officeart/2005/8/layout/hList1"/>
    <dgm:cxn modelId="{A5C7F384-AF21-4A65-95F5-E93F0D163E2A}" type="presParOf" srcId="{3086F002-5550-4B37-876C-9BDBE6215EA8}" destId="{8E91FE9D-1DCB-466C-8077-F462D17C4C39}" srcOrd="0" destOrd="0" presId="urn:microsoft.com/office/officeart/2005/8/layout/hList1"/>
    <dgm:cxn modelId="{1532DD70-83EA-4E96-835A-FD383A5A4DD2}" type="presParOf" srcId="{3086F002-5550-4B37-876C-9BDBE6215EA8}" destId="{882C5AC9-5BB1-4432-8668-6BD1FEF8EA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36DAB-6920-4BE8-BE92-41382F67464B}">
      <dsp:nvSpPr>
        <dsp:cNvPr id="0" name=""/>
        <dsp:cNvSpPr/>
      </dsp:nvSpPr>
      <dsp:spPr>
        <a:xfrm>
          <a:off x="-5210386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85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9EFC-4385-4977-9795-3CE166E0B20E}">
      <dsp:nvSpPr>
        <dsp:cNvPr id="0" name=""/>
        <dsp:cNvSpPr/>
      </dsp:nvSpPr>
      <dsp:spPr>
        <a:xfrm>
          <a:off x="520572" y="354302"/>
          <a:ext cx="7645240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0" kern="1200" noProof="0" dirty="0" smtClean="0">
              <a:solidFill>
                <a:schemeClr val="bg2"/>
              </a:solidFill>
            </a:rPr>
            <a:t>Evolving </a:t>
          </a:r>
          <a:r>
            <a:rPr lang="en-GB" sz="2400" b="1" i="0" kern="1200" noProof="0" dirty="0" smtClean="0">
              <a:solidFill>
                <a:schemeClr val="bg2"/>
              </a:solidFill>
            </a:rPr>
            <a:t>technology, productivity and globalisation </a:t>
          </a:r>
          <a:r>
            <a:rPr lang="en-GB" sz="2400" i="0" kern="1200" noProof="0" dirty="0" smtClean="0">
              <a:solidFill>
                <a:schemeClr val="bg2"/>
              </a:solidFill>
            </a:rPr>
            <a:t>call for adapted education and training systems; anticipation to change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520572" y="354302"/>
        <a:ext cx="7645240" cy="708973"/>
      </dsp:txXfrm>
    </dsp:sp>
    <dsp:sp modelId="{0ADF32D1-F5C4-41DA-B50D-1FC6DE1416CB}">
      <dsp:nvSpPr>
        <dsp:cNvPr id="0" name=""/>
        <dsp:cNvSpPr/>
      </dsp:nvSpPr>
      <dsp:spPr>
        <a:xfrm>
          <a:off x="77464" y="265680"/>
          <a:ext cx="886216" cy="88621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857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chilly" dir="t"/>
        </a:scene3d>
        <a:sp3d z="12700" extrusionH="17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1A053B07-54FD-454F-81A1-2153D9506815}">
      <dsp:nvSpPr>
        <dsp:cNvPr id="0" name=""/>
        <dsp:cNvSpPr/>
      </dsp:nvSpPr>
      <dsp:spPr>
        <a:xfrm>
          <a:off x="927043" y="1417946"/>
          <a:ext cx="7238769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0" kern="1200" noProof="0" dirty="0" smtClean="0">
              <a:solidFill>
                <a:schemeClr val="bg2"/>
              </a:solidFill>
            </a:rPr>
            <a:t>Improved </a:t>
          </a:r>
          <a:r>
            <a:rPr lang="en-GB" sz="2400" b="1" i="0" kern="1200" noProof="0" dirty="0" smtClean="0">
              <a:solidFill>
                <a:schemeClr val="bg2"/>
              </a:solidFill>
            </a:rPr>
            <a:t>employment </a:t>
          </a:r>
          <a:r>
            <a:rPr lang="en-GB" sz="2400" i="0" kern="1200" noProof="0" dirty="0" smtClean="0">
              <a:solidFill>
                <a:schemeClr val="bg2"/>
              </a:solidFill>
            </a:rPr>
            <a:t>situation in the </a:t>
          </a:r>
          <a:r>
            <a:rPr lang="en-GB" sz="2400" i="0" kern="1200" noProof="0" dirty="0" smtClean="0">
              <a:solidFill>
                <a:schemeClr val="bg2"/>
              </a:solidFill>
            </a:rPr>
            <a:t>EU, </a:t>
          </a:r>
          <a:r>
            <a:rPr lang="en-GB" sz="2400" i="0" kern="1200" noProof="0" dirty="0" smtClean="0">
              <a:solidFill>
                <a:schemeClr val="bg2"/>
              </a:solidFill>
            </a:rPr>
            <a:t>but still challenging for disadvantaged groups 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927043" y="1417946"/>
        <a:ext cx="7238769" cy="708973"/>
      </dsp:txXfrm>
    </dsp:sp>
    <dsp:sp modelId="{FF4D7F57-A487-4855-830E-95CDFD89070E}">
      <dsp:nvSpPr>
        <dsp:cNvPr id="0" name=""/>
        <dsp:cNvSpPr/>
      </dsp:nvSpPr>
      <dsp:spPr>
        <a:xfrm>
          <a:off x="483935" y="1329325"/>
          <a:ext cx="886216" cy="886216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048D8-361B-48EB-8B84-42A62315B005}">
      <dsp:nvSpPr>
        <dsp:cNvPr id="0" name=""/>
        <dsp:cNvSpPr/>
      </dsp:nvSpPr>
      <dsp:spPr>
        <a:xfrm>
          <a:off x="927043" y="2481591"/>
          <a:ext cx="7238769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0" kern="1200" noProof="0" dirty="0" smtClean="0">
              <a:solidFill>
                <a:schemeClr val="bg2"/>
              </a:solidFill>
            </a:rPr>
            <a:t>People in/at risk of </a:t>
          </a:r>
          <a:r>
            <a:rPr lang="en-GB" sz="2400" b="1" i="0" kern="1200" noProof="0" dirty="0" smtClean="0">
              <a:solidFill>
                <a:schemeClr val="bg2"/>
              </a:solidFill>
            </a:rPr>
            <a:t>poverty</a:t>
          </a:r>
          <a:r>
            <a:rPr lang="en-GB" sz="2400" i="0" kern="1200" noProof="0" dirty="0" smtClean="0">
              <a:solidFill>
                <a:schemeClr val="bg2"/>
              </a:solidFill>
            </a:rPr>
            <a:t> </a:t>
          </a:r>
          <a:r>
            <a:rPr lang="en-GB" sz="2400" b="1" i="0" kern="1200" noProof="0" dirty="0" smtClean="0">
              <a:solidFill>
                <a:schemeClr val="bg2"/>
              </a:solidFill>
            </a:rPr>
            <a:t>and social exclusion </a:t>
          </a:r>
          <a:r>
            <a:rPr lang="en-GB" sz="2400" i="0" kern="1200" noProof="0" dirty="0" smtClean="0">
              <a:solidFill>
                <a:schemeClr val="bg2"/>
              </a:solidFill>
            </a:rPr>
            <a:t>still high, with regional disparities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927043" y="2481591"/>
        <a:ext cx="7238769" cy="708973"/>
      </dsp:txXfrm>
    </dsp:sp>
    <dsp:sp modelId="{18D21D0F-6BCC-48F3-9C2C-DC26BB9DF1D7}">
      <dsp:nvSpPr>
        <dsp:cNvPr id="0" name=""/>
        <dsp:cNvSpPr/>
      </dsp:nvSpPr>
      <dsp:spPr>
        <a:xfrm>
          <a:off x="483935" y="2392969"/>
          <a:ext cx="886216" cy="88621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E8D89-6037-42F2-A5CB-73D57670DE47}">
      <dsp:nvSpPr>
        <dsp:cNvPr id="0" name=""/>
        <dsp:cNvSpPr/>
      </dsp:nvSpPr>
      <dsp:spPr>
        <a:xfrm>
          <a:off x="520572" y="3545236"/>
          <a:ext cx="7645240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noProof="0" dirty="0" smtClean="0">
              <a:solidFill>
                <a:schemeClr val="bg2"/>
              </a:solidFill>
            </a:rPr>
            <a:t>Demographic</a:t>
          </a:r>
          <a:r>
            <a:rPr lang="en-GB" sz="2400" i="0" kern="1200" noProof="0" dirty="0" smtClean="0">
              <a:solidFill>
                <a:schemeClr val="bg2"/>
              </a:solidFill>
            </a:rPr>
            <a:t> trends (ageing population, third country nationals) affecting society and world of work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520572" y="3545236"/>
        <a:ext cx="7645240" cy="708973"/>
      </dsp:txXfrm>
    </dsp:sp>
    <dsp:sp modelId="{231CE8EB-446D-4D3E-A783-4F03C150566D}">
      <dsp:nvSpPr>
        <dsp:cNvPr id="0" name=""/>
        <dsp:cNvSpPr/>
      </dsp:nvSpPr>
      <dsp:spPr>
        <a:xfrm>
          <a:off x="77464" y="3456614"/>
          <a:ext cx="886216" cy="886216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10FF1-6821-4365-97F9-B3A964373788}">
      <dsp:nvSpPr>
        <dsp:cNvPr id="0" name=""/>
        <dsp:cNvSpPr/>
      </dsp:nvSpPr>
      <dsp:spPr>
        <a:xfrm>
          <a:off x="2767" y="5466"/>
          <a:ext cx="2698612" cy="95848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 smtClean="0">
              <a:solidFill>
                <a:schemeClr val="bg2"/>
              </a:solidFill>
            </a:rPr>
            <a:t>EMPLOYMENT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2767" y="5466"/>
        <a:ext cx="2698612" cy="958480"/>
      </dsp:txXfrm>
    </dsp:sp>
    <dsp:sp modelId="{0049B61A-6A75-4E01-8FFB-388655A8FC5C}">
      <dsp:nvSpPr>
        <dsp:cNvPr id="0" name=""/>
        <dsp:cNvSpPr/>
      </dsp:nvSpPr>
      <dsp:spPr>
        <a:xfrm>
          <a:off x="2767" y="963946"/>
          <a:ext cx="2698612" cy="33686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Access to employment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Modernising labour market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Women’s labour market participation, work/life balance, childcare, working environment, adaptation of workers, active and healthy ageing</a:t>
          </a:r>
          <a:endParaRPr lang="en-GB" sz="1800" kern="1200" dirty="0">
            <a:solidFill>
              <a:schemeClr val="bg2"/>
            </a:solidFill>
          </a:endParaRPr>
        </a:p>
      </dsp:txBody>
      <dsp:txXfrm>
        <a:off x="2767" y="963946"/>
        <a:ext cx="2698612" cy="3368629"/>
      </dsp:txXfrm>
    </dsp:sp>
    <dsp:sp modelId="{B9F51A67-71C8-41DE-8E87-B19AA1F7D589}">
      <dsp:nvSpPr>
        <dsp:cNvPr id="0" name=""/>
        <dsp:cNvSpPr/>
      </dsp:nvSpPr>
      <dsp:spPr>
        <a:xfrm>
          <a:off x="3079185" y="5466"/>
          <a:ext cx="2698612" cy="95848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 smtClean="0">
              <a:solidFill>
                <a:schemeClr val="bg2"/>
              </a:solidFill>
            </a:rPr>
            <a:t>EDUCATION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noProof="0" dirty="0" smtClean="0">
              <a:solidFill>
                <a:schemeClr val="bg2"/>
              </a:solidFill>
            </a:rPr>
            <a:t>TRAINING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3079185" y="5466"/>
        <a:ext cx="2698612" cy="958480"/>
      </dsp:txXfrm>
    </dsp:sp>
    <dsp:sp modelId="{E6EF7B5C-47AB-4F73-9C8D-E3B76520221C}">
      <dsp:nvSpPr>
        <dsp:cNvPr id="0" name=""/>
        <dsp:cNvSpPr/>
      </dsp:nvSpPr>
      <dsp:spPr>
        <a:xfrm>
          <a:off x="3079185" y="947575"/>
          <a:ext cx="2698612" cy="33686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Quality and inclusive education and training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Labour market relevance of Education and training systems</a:t>
          </a:r>
          <a:endParaRPr lang="en-GB" sz="1800" kern="1200" dirty="0">
            <a:solidFill>
              <a:schemeClr val="bg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solidFill>
                <a:schemeClr val="bg2"/>
              </a:solidFill>
            </a:rPr>
            <a:t>Lifelong learning, upskilling, anticipating change and new skills requirements</a:t>
          </a:r>
          <a:endParaRPr lang="en-GB" sz="1800" kern="1200" dirty="0">
            <a:solidFill>
              <a:schemeClr val="bg2"/>
            </a:solidFill>
          </a:endParaRPr>
        </a:p>
      </dsp:txBody>
      <dsp:txXfrm>
        <a:off x="3079185" y="947575"/>
        <a:ext cx="2698612" cy="3368629"/>
      </dsp:txXfrm>
    </dsp:sp>
    <dsp:sp modelId="{8E91FE9D-1DCB-466C-8077-F462D17C4C39}">
      <dsp:nvSpPr>
        <dsp:cNvPr id="0" name=""/>
        <dsp:cNvSpPr/>
      </dsp:nvSpPr>
      <dsp:spPr>
        <a:xfrm>
          <a:off x="6158371" y="11763"/>
          <a:ext cx="2698612" cy="95848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0" kern="1200" noProof="0" dirty="0" smtClean="0">
              <a:solidFill>
                <a:schemeClr val="bg2"/>
              </a:solidFill>
            </a:rPr>
            <a:t>SOCIAL INCLUSION</a:t>
          </a:r>
          <a:endParaRPr lang="en-GB" sz="2400" kern="1200" noProof="0" dirty="0">
            <a:solidFill>
              <a:schemeClr val="bg2"/>
            </a:solidFill>
          </a:endParaRPr>
        </a:p>
      </dsp:txBody>
      <dsp:txXfrm>
        <a:off x="6158371" y="11763"/>
        <a:ext cx="2698612" cy="958480"/>
      </dsp:txXfrm>
    </dsp:sp>
    <dsp:sp modelId="{882C5AC9-5BB1-4432-8668-6BD1FEF8EA2D}">
      <dsp:nvSpPr>
        <dsp:cNvPr id="0" name=""/>
        <dsp:cNvSpPr/>
      </dsp:nvSpPr>
      <dsp:spPr>
        <a:xfrm>
          <a:off x="6155603" y="963946"/>
          <a:ext cx="2698612" cy="33686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bg2"/>
              </a:solidFill>
            </a:rPr>
            <a:t>Active inclusion </a:t>
          </a:r>
          <a:endParaRPr lang="en-GB" sz="1700" kern="1200" dirty="0">
            <a:solidFill>
              <a:schemeClr val="bg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bg2"/>
              </a:solidFill>
            </a:rPr>
            <a:t>Integration of migrants and marginalised such as Roma  </a:t>
          </a:r>
          <a:endParaRPr lang="en-GB" sz="1700" kern="1200" dirty="0">
            <a:solidFill>
              <a:schemeClr val="bg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bg2"/>
              </a:solidFill>
            </a:rPr>
            <a:t>Access to services; social protection healthcare systems and long term care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bg2"/>
              </a:solidFill>
            </a:rPr>
            <a:t>Social integration of people at risk of poverty;</a:t>
          </a:r>
          <a:endParaRPr lang="en-GB" sz="1700" kern="1200" dirty="0">
            <a:solidFill>
              <a:schemeClr val="bg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>
              <a:solidFill>
                <a:schemeClr val="bg2"/>
              </a:solidFill>
            </a:rPr>
            <a:t>Addressing material deprivation</a:t>
          </a:r>
        </a:p>
      </dsp:txBody>
      <dsp:txXfrm>
        <a:off x="6155603" y="963946"/>
        <a:ext cx="2698612" cy="336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1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5" rIns="91567" bIns="4578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05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7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333333"/>
              </a:solidFill>
              <a:latin typeface="Arial"/>
            </a:endParaRPr>
          </a:p>
          <a:p>
            <a:pPr marL="342865" indent="-342865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4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06"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7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772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15772">
                <a:defRPr/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7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89" indent="-171689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78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15678"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053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17053"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5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0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4070D-7FB4-465F-B8E3-B9D462749D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14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  <p:sldLayoutId id="2147483756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10397" y="1052736"/>
            <a:ext cx="3682646" cy="2376264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500" dirty="0">
                <a:solidFill>
                  <a:schemeClr val="tx2"/>
                </a:solidFill>
              </a:rPr>
              <a:t>The European Social Fund </a:t>
            </a:r>
            <a:r>
              <a:rPr lang="en-US" sz="3500" dirty="0" smtClean="0">
                <a:solidFill>
                  <a:schemeClr val="tx2"/>
                </a:solidFill>
              </a:rPr>
              <a:t>Plus </a:t>
            </a:r>
            <a:br>
              <a:rPr lang="en-US" sz="3500" dirty="0" smtClean="0">
                <a:solidFill>
                  <a:schemeClr val="tx2"/>
                </a:solidFill>
              </a:rPr>
            </a:br>
            <a:r>
              <a:rPr lang="en-US" sz="3500" dirty="0" smtClean="0">
                <a:solidFill>
                  <a:schemeClr val="tx2"/>
                </a:solidFill>
              </a:rPr>
              <a:t>(</a:t>
            </a:r>
            <a:r>
              <a:rPr lang="en-US" sz="3500" dirty="0" smtClean="0">
                <a:solidFill>
                  <a:schemeClr val="accent4"/>
                </a:solidFill>
              </a:rPr>
              <a:t>ESF+</a:t>
            </a:r>
            <a:r>
              <a:rPr lang="en-US" sz="3500" dirty="0" smtClean="0">
                <a:solidFill>
                  <a:schemeClr val="tx2"/>
                </a:solidFill>
              </a:rPr>
              <a:t>) </a:t>
            </a:r>
            <a:r>
              <a:rPr lang="en-US" sz="1600" dirty="0" smtClean="0">
                <a:solidFill>
                  <a:schemeClr val="tx2"/>
                </a:solidFill>
              </a:rPr>
              <a:t>and the </a:t>
            </a:r>
            <a:r>
              <a:rPr lang="en-US" sz="3500" dirty="0" smtClean="0">
                <a:solidFill>
                  <a:schemeClr val="tx2"/>
                </a:solidFill>
              </a:rPr>
              <a:t>European Globalisation Adjustment Fund (</a:t>
            </a:r>
            <a:r>
              <a:rPr lang="en-US" sz="3500" dirty="0" smtClean="0">
                <a:solidFill>
                  <a:schemeClr val="accent4"/>
                </a:solidFill>
              </a:rPr>
              <a:t>EGF</a:t>
            </a:r>
            <a:r>
              <a:rPr lang="en-US" sz="3500" dirty="0" smtClean="0">
                <a:solidFill>
                  <a:schemeClr val="tx2"/>
                </a:solidFill>
              </a:rPr>
              <a:t>)</a:t>
            </a:r>
            <a:endParaRPr lang="en-GB" sz="35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051720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  <a:r>
              <a:rPr kumimoji="0" lang="en-GB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EUBudget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107907"/>
              </p:ext>
            </p:extLst>
          </p:nvPr>
        </p:nvGraphicFramePr>
        <p:xfrm>
          <a:off x="467544" y="1484784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36642" y="404664"/>
            <a:ext cx="8180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AA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ESF+ POLICY CHALLENGES</a:t>
            </a:r>
            <a:endParaRPr kumimoji="0" lang="fr-BE" sz="3000" b="1" i="0" u="none" strike="noStrike" kern="1200" cap="none" spc="0" normalizeH="0" baseline="0" noProof="0" dirty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573829"/>
            <a:ext cx="8424936" cy="576064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3200" i="1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3200" i="1" dirty="0" smtClean="0"/>
              <a:t>ESF +			€101,2 billion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/>
              <a:t>					</a:t>
            </a:r>
            <a:r>
              <a:rPr lang="en-GB" sz="2000" b="0" i="1" dirty="0" smtClean="0"/>
              <a:t>about 27 % of cohesion policy budget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i="1" dirty="0" smtClean="0"/>
              <a:t>		Five funds/programmes merged in one Regulation:</a:t>
            </a:r>
            <a:endParaRPr lang="en-GB" sz="3200" i="1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1988840"/>
            <a:ext cx="7488832" cy="25202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i="1" dirty="0" smtClean="0"/>
              <a:t>ESF+ Shared management              		€100 billion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i="1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i="1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i="1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i="1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i="1" dirty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i="1" dirty="0" smtClean="0"/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55576" y="4581129"/>
            <a:ext cx="7488832" cy="1668098"/>
          </a:xfrm>
          <a:prstGeom prst="roundRect">
            <a:avLst>
              <a:gd name="adj" fmla="val 17693"/>
            </a:avLst>
          </a:prstGeom>
          <a:solidFill>
            <a:schemeClr val="accent6">
              <a:lumMod val="75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i="1" dirty="0" smtClean="0"/>
              <a:t>ESF+ (in)direct management 				€1,2 billion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0" i="1" dirty="0" smtClean="0"/>
              <a:t>n</a:t>
            </a:r>
            <a:endParaRPr lang="en-GB" sz="1800" b="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755576" y="2708920"/>
            <a:ext cx="6336704" cy="1656184"/>
          </a:xfrm>
          <a:prstGeom prst="roundRect">
            <a:avLst/>
          </a:prstGeom>
          <a:solidFill>
            <a:schemeClr val="accent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chemeClr val="accent5"/>
                </a:solidFill>
              </a:rPr>
              <a:t>integrates components: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0" dirty="0" smtClean="0">
                <a:solidFill>
                  <a:schemeClr val="accent5"/>
                </a:solidFill>
              </a:rPr>
              <a:t>Employment, education and social inclusion (ESF)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0" dirty="0" smtClean="0">
                <a:solidFill>
                  <a:schemeClr val="accent5"/>
                </a:solidFill>
              </a:rPr>
              <a:t>Investing in youth (YEI)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0" dirty="0" smtClean="0">
                <a:solidFill>
                  <a:schemeClr val="accent5"/>
                </a:solidFill>
              </a:rPr>
              <a:t>Support to the most deprived (FEAD)</a:t>
            </a:r>
          </a:p>
          <a:p>
            <a:pPr marL="285750" indent="-285750" algn="r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GB" sz="1800" b="0" dirty="0">
              <a:solidFill>
                <a:schemeClr val="accent5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5576" y="5506377"/>
            <a:ext cx="6336704" cy="828092"/>
          </a:xfrm>
          <a:prstGeom prst="roundRect">
            <a:avLst/>
          </a:prstGeom>
          <a:solidFill>
            <a:schemeClr val="accent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0" dirty="0">
                <a:solidFill>
                  <a:schemeClr val="accent5"/>
                </a:solidFill>
              </a:rPr>
              <a:t>Employment and Social </a:t>
            </a:r>
            <a:r>
              <a:rPr lang="en-GB" sz="1800" b="0" dirty="0" smtClean="0">
                <a:solidFill>
                  <a:schemeClr val="accent5"/>
                </a:solidFill>
              </a:rPr>
              <a:t>Innovation</a:t>
            </a:r>
            <a:r>
              <a:rPr lang="en-GB" sz="1800" b="0" dirty="0">
                <a:solidFill>
                  <a:schemeClr val="accent5"/>
                </a:solidFill>
              </a:rPr>
              <a:t>		€761 </a:t>
            </a:r>
            <a:r>
              <a:rPr lang="en-GB" sz="1800" b="0" dirty="0" smtClean="0">
                <a:solidFill>
                  <a:schemeClr val="accent5"/>
                </a:solidFill>
              </a:rPr>
              <a:t>million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GB" sz="1800" b="0" dirty="0" smtClean="0">
                <a:solidFill>
                  <a:schemeClr val="accent5"/>
                </a:solidFill>
              </a:rPr>
              <a:t>Health </a:t>
            </a:r>
            <a:r>
              <a:rPr lang="en-GB" sz="1800" b="0" dirty="0">
                <a:solidFill>
                  <a:schemeClr val="accent5"/>
                </a:solidFill>
              </a:rPr>
              <a:t>strand				   	</a:t>
            </a:r>
            <a:r>
              <a:rPr lang="en-GB" sz="1800" b="0" dirty="0" smtClean="0">
                <a:solidFill>
                  <a:schemeClr val="accent5"/>
                </a:solidFill>
              </a:rPr>
              <a:t>		€</a:t>
            </a:r>
            <a:r>
              <a:rPr lang="en-GB" sz="1800" b="0" dirty="0">
                <a:solidFill>
                  <a:schemeClr val="accent5"/>
                </a:solidFill>
              </a:rPr>
              <a:t>413 </a:t>
            </a:r>
            <a:r>
              <a:rPr lang="en-GB" sz="1800" b="0" dirty="0" smtClean="0">
                <a:solidFill>
                  <a:schemeClr val="accent5"/>
                </a:solidFill>
              </a:rPr>
              <a:t>million</a:t>
            </a:r>
            <a:endParaRPr lang="en-GB" sz="1800" b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7522" y="24517"/>
            <a:ext cx="8147248" cy="72008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ESF+ OBJECTIVES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692696"/>
            <a:ext cx="4298450" cy="54726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sz="2000" b="1" i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GB" sz="2000" b="1" i="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strands: Support the implementation of the </a:t>
            </a:r>
            <a:r>
              <a:rPr lang="en-US" sz="20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Pillar of Social Rights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strand: also the Employment Guidelines and Country-specific recommendations under the </a:t>
            </a:r>
            <a:r>
              <a:rPr lang="en-US" sz="20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Semester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and Social Innovation strand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special focus on employment, skills, social protection, social inclusion and working conditions.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1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strand</a:t>
            </a: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ensure a high level of health protection in EU</a:t>
            </a:r>
            <a:endParaRPr lang="en-US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2298" y="692696"/>
            <a:ext cx="4186808" cy="5472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GB" sz="2000" i="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objectives </a:t>
            </a:r>
            <a:endParaRPr lang="en-GB" sz="2000" b="0" i="0" kern="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00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objectives 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policy objective “a more social Europe” </a:t>
            </a: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policy areas of employment, education and </a:t>
            </a: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inclusion, 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Wording 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follows the </a:t>
            </a: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the Pillar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to </a:t>
            </a: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migrants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material assistance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also contributes to </a:t>
            </a: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policy objectives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99992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188639"/>
            <a:ext cx="7715200" cy="57606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ESF+ SPECIFIC OBJECTIVES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6260737"/>
            <a:ext cx="6408712" cy="37457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0" dirty="0">
                <a:solidFill>
                  <a:schemeClr val="bg2"/>
                </a:solidFill>
              </a:rPr>
              <a:t>Contribution </a:t>
            </a:r>
            <a:r>
              <a:rPr lang="en-GB" sz="1600" b="0" dirty="0" smtClean="0">
                <a:solidFill>
                  <a:schemeClr val="bg2"/>
                </a:solidFill>
              </a:rPr>
              <a:t>to Smarter Europe; Greener</a:t>
            </a:r>
            <a:r>
              <a:rPr lang="en-GB" sz="1600" b="0" dirty="0">
                <a:solidFill>
                  <a:schemeClr val="bg2"/>
                </a:solidFill>
              </a:rPr>
              <a:t>, </a:t>
            </a:r>
            <a:r>
              <a:rPr lang="en-GB" sz="1600" b="0" dirty="0" smtClean="0">
                <a:solidFill>
                  <a:schemeClr val="bg2"/>
                </a:solidFill>
              </a:rPr>
              <a:t>low-carbon </a:t>
            </a:r>
            <a:r>
              <a:rPr lang="en-GB" sz="1600" b="0" dirty="0">
                <a:solidFill>
                  <a:schemeClr val="bg2"/>
                </a:solidFill>
              </a:rPr>
              <a:t>Europe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176782"/>
              </p:ext>
            </p:extLst>
          </p:nvPr>
        </p:nvGraphicFramePr>
        <p:xfrm>
          <a:off x="107504" y="1514401"/>
          <a:ext cx="8856984" cy="433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908720"/>
            <a:ext cx="885698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2400" b="0" dirty="0" smtClean="0">
                <a:solidFill>
                  <a:schemeClr val="bg2"/>
                </a:solidFill>
              </a:rPr>
              <a:t>A </a:t>
            </a:r>
            <a:r>
              <a:rPr lang="fr-BE" sz="2400" dirty="0" smtClean="0">
                <a:solidFill>
                  <a:schemeClr val="bg2"/>
                </a:solidFill>
              </a:rPr>
              <a:t>more social </a:t>
            </a:r>
            <a:r>
              <a:rPr lang="fr-BE" sz="2400" b="0" dirty="0" smtClean="0">
                <a:solidFill>
                  <a:schemeClr val="bg2"/>
                </a:solidFill>
              </a:rPr>
              <a:t>Europe (</a:t>
            </a:r>
            <a:r>
              <a:rPr lang="fr-BE" sz="2400" b="0" dirty="0" err="1" smtClean="0">
                <a:solidFill>
                  <a:schemeClr val="bg2"/>
                </a:solidFill>
              </a:rPr>
              <a:t>European</a:t>
            </a:r>
            <a:r>
              <a:rPr lang="fr-BE" sz="2400" b="0" dirty="0" smtClean="0">
                <a:solidFill>
                  <a:schemeClr val="bg2"/>
                </a:solidFill>
              </a:rPr>
              <a:t> </a:t>
            </a:r>
            <a:r>
              <a:rPr lang="fr-BE" sz="2400" b="0" dirty="0" err="1" smtClean="0">
                <a:solidFill>
                  <a:schemeClr val="bg2"/>
                </a:solidFill>
              </a:rPr>
              <a:t>Pillar</a:t>
            </a:r>
            <a:r>
              <a:rPr lang="fr-BE" sz="2400" b="0" dirty="0" smtClean="0">
                <a:solidFill>
                  <a:schemeClr val="bg2"/>
                </a:solidFill>
              </a:rPr>
              <a:t> of Social </a:t>
            </a:r>
            <a:r>
              <a:rPr lang="fr-BE" sz="2400" b="0" dirty="0" err="1" smtClean="0">
                <a:solidFill>
                  <a:schemeClr val="bg2"/>
                </a:solidFill>
              </a:rPr>
              <a:t>Rights</a:t>
            </a:r>
            <a:r>
              <a:rPr lang="fr-BE" sz="2400" b="0" dirty="0" smtClean="0">
                <a:solidFill>
                  <a:schemeClr val="bg2"/>
                </a:solidFill>
              </a:rPr>
              <a:t>)</a:t>
            </a:r>
            <a:endParaRPr lang="en-GB" sz="2400" b="0" dirty="0" err="1" smtClean="0">
              <a:solidFill>
                <a:schemeClr val="bg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216" y="5870642"/>
            <a:ext cx="2312640" cy="408623"/>
          </a:xfrm>
          <a:prstGeom prst="roundRect">
            <a:avLst/>
          </a:prstGeom>
          <a:solidFill>
            <a:srgbClr val="507B8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bg2"/>
                </a:solidFill>
              </a:rPr>
              <a:t>Health</a:t>
            </a:r>
            <a:endParaRPr lang="en-GB" sz="1800" b="0" dirty="0">
              <a:solidFill>
                <a:schemeClr val="bg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4704" y="5870642"/>
            <a:ext cx="6408712" cy="374571"/>
          </a:xfrm>
          <a:prstGeom prst="roundRect">
            <a:avLst/>
          </a:prstGeom>
          <a:solidFill>
            <a:srgbClr val="F2E2E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bg2"/>
                </a:solidFill>
              </a:rPr>
              <a:t>Horizontal principles: Gender, Equal </a:t>
            </a:r>
            <a:r>
              <a:rPr lang="en-GB" sz="1600" b="0" dirty="0" err="1" smtClean="0">
                <a:solidFill>
                  <a:schemeClr val="bg2"/>
                </a:solidFill>
              </a:rPr>
              <a:t>opps</a:t>
            </a:r>
            <a:r>
              <a:rPr lang="en-GB" sz="1600" b="0" dirty="0" smtClean="0">
                <a:solidFill>
                  <a:schemeClr val="bg2"/>
                </a:solidFill>
              </a:rPr>
              <a:t>. Non-discrimination</a:t>
            </a:r>
            <a:endParaRPr lang="en-GB" sz="1600" b="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210" y="40817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0051" y="188640"/>
            <a:ext cx="7715200" cy="7200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Consistency and thematic concentration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0" y="404664"/>
            <a:ext cx="719390" cy="719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905" y="782424"/>
            <a:ext cx="828023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Synergies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and coherence with other EU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programmes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Appropriate amount 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support CSR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challenges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under the EU Semester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0" baseline="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2400" baseline="0" dirty="0" smtClean="0">
                <a:solidFill>
                  <a:schemeClr val="bg2"/>
                </a:solidFill>
                <a:latin typeface="+mn-lt"/>
              </a:rPr>
              <a:t>at least 25% </a:t>
            </a:r>
            <a:r>
              <a:rPr lang="en-US" sz="2400" b="0" baseline="0" dirty="0" smtClean="0">
                <a:solidFill>
                  <a:schemeClr val="bg2"/>
                </a:solidFill>
                <a:latin typeface="+mn-lt"/>
              </a:rPr>
              <a:t>dedicated to </a:t>
            </a:r>
            <a:r>
              <a:rPr lang="en-US" sz="2400" baseline="0" dirty="0" smtClean="0">
                <a:solidFill>
                  <a:schemeClr val="bg2"/>
                </a:solidFill>
                <a:latin typeface="+mn-lt"/>
              </a:rPr>
              <a:t>social inclusion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2400" b="0" baseline="0" dirty="0" smtClean="0">
              <a:solidFill>
                <a:schemeClr val="bg2"/>
              </a:solidFill>
              <a:latin typeface="+mn-lt"/>
            </a:endParaRP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at least 2% support to the most deprived</a:t>
            </a:r>
          </a:p>
          <a:p>
            <a:pPr marL="6858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685800" lvl="0" indent="-3429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0" baseline="0" dirty="0" smtClean="0">
                <a:solidFill>
                  <a:schemeClr val="bg2"/>
                </a:solidFill>
                <a:latin typeface="+mn-lt"/>
              </a:rPr>
              <a:t>MS with above average </a:t>
            </a:r>
            <a:r>
              <a:rPr lang="en-US" sz="2400" b="0" dirty="0" smtClean="0">
                <a:solidFill>
                  <a:schemeClr val="bg2"/>
                </a:solidFill>
                <a:latin typeface="+mn-lt"/>
              </a:rPr>
              <a:t>NEET rates, 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at least </a:t>
            </a:r>
            <a:r>
              <a:rPr lang="en-US" sz="2400" baseline="0" dirty="0" smtClean="0">
                <a:solidFill>
                  <a:schemeClr val="bg2"/>
                </a:solidFill>
                <a:latin typeface="+mn-lt"/>
              </a:rPr>
              <a:t>10%</a:t>
            </a: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 to youth employment</a:t>
            </a:r>
            <a:endParaRPr lang="en-US" sz="2400" b="0" dirty="0" smtClean="0">
              <a:solidFill>
                <a:schemeClr val="bg2"/>
              </a:solidFill>
              <a:latin typeface="+mn-lt"/>
            </a:endParaRPr>
          </a:p>
          <a:p>
            <a:pPr marL="685800" lvl="0" indent="-342900">
              <a:buClr>
                <a:schemeClr val="accent5"/>
              </a:buClr>
              <a:buFont typeface="Wingdings" panose="05000000000000000000" pitchFamily="2" charset="2"/>
              <a:buChar char="§"/>
              <a:defRPr/>
            </a:pPr>
            <a:endParaRPr lang="en-US" sz="2400" b="0" dirty="0">
              <a:solidFill>
                <a:schemeClr val="bg2"/>
              </a:solidFill>
              <a:latin typeface="+mn-lt"/>
            </a:endParaRPr>
          </a:p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i="1" dirty="0" smtClean="0">
                <a:solidFill>
                  <a:srgbClr val="20AA63"/>
                </a:solidFill>
              </a:rPr>
              <a:t>Programmed under dedicated priority axes</a:t>
            </a:r>
          </a:p>
          <a:p>
            <a:pPr marL="34290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20AA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805264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1600" y="548679"/>
            <a:ext cx="7715200" cy="7200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0" y="404664"/>
            <a:ext cx="719390" cy="719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412776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26958"/>
            <a:ext cx="1872208" cy="3518265"/>
          </a:xfrm>
          <a:prstGeom prst="rect">
            <a:avLst/>
          </a:prstGeom>
          <a:solidFill>
            <a:schemeClr val="tx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Social partners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Civil society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 dirty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Bodies for fundamental rights, gender equality, non-discrimination</a:t>
            </a:r>
            <a:endParaRPr lang="en-GB" sz="1800" b="0" dirty="0"/>
          </a:p>
        </p:txBody>
      </p:sp>
      <p:sp>
        <p:nvSpPr>
          <p:cNvPr id="4" name="Oval 3"/>
          <p:cNvSpPr/>
          <p:nvPr/>
        </p:nvSpPr>
        <p:spPr>
          <a:xfrm>
            <a:off x="3487886" y="2326192"/>
            <a:ext cx="2499182" cy="2422293"/>
          </a:xfrm>
          <a:prstGeom prst="ellipse">
            <a:avLst/>
          </a:prstGeom>
          <a:solidFill>
            <a:schemeClr val="tx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Partnership agreements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/>
              <a:t>and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Programmes</a:t>
            </a:r>
            <a:endParaRPr lang="en-GB" sz="1800" b="0" dirty="0"/>
          </a:p>
        </p:txBody>
      </p:sp>
      <p:sp>
        <p:nvSpPr>
          <p:cNvPr id="6" name="Rectangle 5"/>
          <p:cNvSpPr/>
          <p:nvPr/>
        </p:nvSpPr>
        <p:spPr>
          <a:xfrm>
            <a:off x="6619228" y="2687690"/>
            <a:ext cx="1872208" cy="1512168"/>
          </a:xfrm>
          <a:prstGeom prst="rect">
            <a:avLst/>
          </a:prstGeom>
          <a:solidFill>
            <a:schemeClr val="tx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800" b="0" dirty="0" smtClean="0"/>
              <a:t>ESF+ resources for capacity building of partners</a:t>
            </a:r>
            <a:endParaRPr lang="en-GB" sz="1800" b="0" dirty="0"/>
          </a:p>
        </p:txBody>
      </p:sp>
      <p:sp>
        <p:nvSpPr>
          <p:cNvPr id="7" name="Right Arrow 6"/>
          <p:cNvSpPr/>
          <p:nvPr/>
        </p:nvSpPr>
        <p:spPr>
          <a:xfrm>
            <a:off x="2843808" y="3259107"/>
            <a:ext cx="644078" cy="484632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Left Arrow 8"/>
          <p:cNvSpPr/>
          <p:nvPr/>
        </p:nvSpPr>
        <p:spPr>
          <a:xfrm>
            <a:off x="5987068" y="3201458"/>
            <a:ext cx="626299" cy="484632"/>
          </a:xfrm>
          <a:prstGeom prst="lef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87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Improving/Extending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scope of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Globalisation Adjustment Fund (EGF)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5536466"/>
              </p:ext>
            </p:extLst>
          </p:nvPr>
        </p:nvGraphicFramePr>
        <p:xfrm>
          <a:off x="652735" y="1438243"/>
          <a:ext cx="7920882" cy="522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7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1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2014-2020</a:t>
                      </a:r>
                      <a:endParaRPr lang="en-GB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dirty="0" err="1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Scope</a:t>
                      </a:r>
                      <a:r>
                        <a:rPr lang="es-ES_tradnl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ES_tradnl" sz="1800" b="1" i="0" dirty="0" err="1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ES_tradnl" sz="1800" b="1" i="0" baseline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 EGF</a:t>
                      </a:r>
                      <a:endParaRPr lang="en-GB" sz="1800" b="1" i="0" dirty="0" smtClean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Changing global trade patterns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ES_tradnl" sz="1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_tradnl" sz="1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crisis</a:t>
                      </a:r>
                      <a:r>
                        <a:rPr lang="es-ES_tradnl" sz="1800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All kind of significant restructuring events</a:t>
                      </a:r>
                      <a:br>
                        <a:rPr lang="en-US" sz="180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(automation, </a:t>
                      </a:r>
                      <a:r>
                        <a:rPr lang="en-US" sz="1600" i="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digitalisation</a:t>
                      </a:r>
                      <a:r>
                        <a:rPr lang="en-US" sz="1600" i="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, transition to a low-carbon economy)</a:t>
                      </a:r>
                      <a:endParaRPr lang="en-GB" sz="2000" i="1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kern="1200" dirty="0" smtClean="0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Maximum annual financial ceiling </a:t>
                      </a:r>
                      <a:endParaRPr lang="en-GB" sz="1800" b="1" i="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>
                          <a:solidFill>
                            <a:schemeClr val="bg2"/>
                          </a:solidFill>
                        </a:rPr>
                        <a:t>€170 </a:t>
                      </a:r>
                      <a:r>
                        <a:rPr lang="es-ES_tradnl" dirty="0" err="1" smtClean="0">
                          <a:solidFill>
                            <a:schemeClr val="bg2"/>
                          </a:solidFill>
                        </a:rPr>
                        <a:t>million</a:t>
                      </a:r>
                      <a:r>
                        <a:rPr lang="es-ES_tradnl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es-ES_tradnl" dirty="0" err="1" smtClean="0">
                          <a:solidFill>
                            <a:schemeClr val="bg2"/>
                          </a:solidFill>
                        </a:rPr>
                        <a:t>average</a:t>
                      </a:r>
                      <a:r>
                        <a:rPr lang="es-ES_tradnl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€225 </a:t>
                      </a:r>
                      <a:r>
                        <a:rPr lang="es-ES_tradnl" sz="1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s-ES_tradnl" sz="1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_tradnl" sz="1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 - total € 1.6 </a:t>
                      </a:r>
                      <a:r>
                        <a:rPr lang="es-ES_tradnl" sz="1800" kern="120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billion</a:t>
                      </a:r>
                      <a:r>
                        <a:rPr lang="es-ES_tradnl" sz="1800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Threshold of displaced workers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500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250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Co-</a:t>
                      </a:r>
                      <a:r>
                        <a:rPr lang="es-ES_tradnl" sz="1800" b="1" i="0" dirty="0" err="1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financing</a:t>
                      </a:r>
                      <a:r>
                        <a:rPr lang="es-ES_tradnl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800" b="1" i="0" dirty="0" err="1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rate</a:t>
                      </a:r>
                      <a:endParaRPr lang="en-GB" sz="1800" b="1" i="0" dirty="0" smtClean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60%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The</a:t>
                      </a:r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es-ES_tradnl" sz="180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highest</a:t>
                      </a:r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 ESF+</a:t>
                      </a:r>
                      <a:r>
                        <a:rPr lang="es-ES_tradnl" sz="1800" baseline="0" dirty="0" smtClean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es-ES_tradnl" sz="180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co-financing</a:t>
                      </a:r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es-ES_tradnl" sz="180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rate</a:t>
                      </a:r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in MS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Qualifying ground</a:t>
                      </a:r>
                      <a:endParaRPr lang="en-GB" sz="1800" b="1" i="0" dirty="0" smtClean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Cause of the event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Significance of the event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971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Application process and </a:t>
                      </a:r>
                      <a:r>
                        <a:rPr lang="en-US" sz="1800" b="1" i="0" dirty="0" err="1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budg</a:t>
                      </a:r>
                      <a:r>
                        <a:rPr lang="en-US" sz="1800" b="1" i="0" dirty="0" smtClean="0">
                          <a:solidFill>
                            <a:schemeClr val="bg2"/>
                          </a:solidFill>
                          <a:latin typeface="+mj-lt"/>
                          <a:cs typeface="Arial" panose="020B0604020202020204" pitchFamily="34" charset="0"/>
                        </a:rPr>
                        <a:t>. procedure</a:t>
                      </a:r>
                      <a:endParaRPr lang="en-GB" sz="1800" b="1" i="0" dirty="0" smtClean="0">
                        <a:solidFill>
                          <a:schemeClr val="bg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26 </a:t>
                      </a:r>
                      <a:r>
                        <a:rPr lang="es-ES_tradnl" sz="180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weeks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solidFill>
                            <a:schemeClr val="bg2"/>
                          </a:solidFill>
                          <a:latin typeface="+mj-lt"/>
                        </a:rPr>
                        <a:t>20 </a:t>
                      </a:r>
                      <a:r>
                        <a:rPr lang="es-ES_tradnl" sz="1800" dirty="0" err="1" smtClean="0">
                          <a:solidFill>
                            <a:schemeClr val="bg2"/>
                          </a:solidFill>
                          <a:latin typeface="+mj-lt"/>
                        </a:rPr>
                        <a:t>weeks</a:t>
                      </a:r>
                      <a:endParaRPr lang="en-GB" sz="18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657046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0" y="404664"/>
            <a:ext cx="719390" cy="71939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CB621A2304F4193A877CC77D970FF" ma:contentTypeVersion="0" ma:contentTypeDescription="Create a new document." ma:contentTypeScope="" ma:versionID="8b044cc76174be9c7a074949cc072a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B56742-476A-4C99-8325-F463273F977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FAF1F86-E669-4F5E-BB5D-48C04FABFB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566AD-3D41-4BC9-9BCD-593B1BB11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ESF+ regulation proposal standard presentation</Template>
  <TotalTime>1701</TotalTime>
  <Words>547</Words>
  <Application>Microsoft Office PowerPoint</Application>
  <PresentationFormat>On-screen Show (4:3)</PresentationFormat>
  <Paragraphs>137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</vt:lpstr>
      <vt:lpstr>The European Social Fund Plus  (ESF+) and the European Globalisation Adjustment Fund (EGF)</vt:lpstr>
      <vt:lpstr>PowerPoint Presentation</vt:lpstr>
      <vt:lpstr>PowerPoint Presentation</vt:lpstr>
      <vt:lpstr>ESF+ OBJECTIVES</vt:lpstr>
      <vt:lpstr>ESF+ SPECIFIC OBJECTIVES</vt:lpstr>
      <vt:lpstr>Consistency and thematic concentration</vt:lpstr>
      <vt:lpstr>Partnership</vt:lpstr>
      <vt:lpstr>Improving/Extending the scope of the European Globalisation Adjustment Fund (EGF) 2020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Social Fund Plus</dc:title>
  <dc:creator>KOLEVA-DEMONTY Resa (EMPL)</dc:creator>
  <cp:lastModifiedBy>MORASS Michael (EMPL)</cp:lastModifiedBy>
  <cp:revision>90</cp:revision>
  <cp:lastPrinted>2018-06-08T14:37:41Z</cp:lastPrinted>
  <dcterms:created xsi:type="dcterms:W3CDTF">2018-05-28T09:37:09Z</dcterms:created>
  <dcterms:modified xsi:type="dcterms:W3CDTF">2018-06-13T11:39:03Z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0x010100812CB621A2304F4193A877CC77D970FF</vt:lpwstr>
  </property>
</Properties>
</file>