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8" r:id="rId4"/>
    <p:sldId id="260" r:id="rId5"/>
    <p:sldId id="270" r:id="rId6"/>
    <p:sldId id="271" r:id="rId7"/>
    <p:sldId id="272" r:id="rId8"/>
    <p:sldId id="273" r:id="rId9"/>
    <p:sldId id="274" r:id="rId10"/>
    <p:sldId id="277" r:id="rId11"/>
    <p:sldId id="276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Marte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98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86104">
              <a:lnSpc>
                <a:spcPct val="100000"/>
              </a:lnSpc>
              <a:spcBef>
                <a:spcPts val="0"/>
              </a:spcBef>
              <a:buSzTx/>
              <a:buNone/>
              <a:defRPr sz="2556" b="1"/>
            </a:lvl1pPr>
          </a:lstStyle>
          <a:p>
            <a:r>
              <a:t>Autor a datum</a:t>
            </a:r>
          </a:p>
        </p:txBody>
      </p:sp>
      <p:sp>
        <p:nvSpPr>
          <p:cNvPr id="12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b="1" spc="-232">
                <a:latin typeface="+mj-lt"/>
                <a:ea typeface="+mj-ea"/>
                <a:cs typeface="+mj-cs"/>
                <a:sym typeface="Martel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3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100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Podtitul snímku</a:t>
            </a:r>
          </a:p>
        </p:txBody>
      </p:sp>
      <p:sp>
        <p:nvSpPr>
          <p:cNvPr id="10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Název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Název programu</a:t>
            </a:r>
          </a:p>
        </p:txBody>
      </p:sp>
      <p:sp>
        <p:nvSpPr>
          <p:cNvPr id="109" name="Program – podtitu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Program – podtitul</a:t>
            </a:r>
          </a:p>
        </p:txBody>
      </p:sp>
      <p:sp>
        <p:nvSpPr>
          <p:cNvPr id="110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Výpis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Zdroj</a:t>
            </a:r>
          </a:p>
        </p:txBody>
      </p:sp>
      <p:sp>
        <p:nvSpPr>
          <p:cNvPr id="136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látu se smaženou rýží, vařenými vejci a jídelními hůl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ísa s lososovými koláčky, salátem a hu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ísa těstovin pappardelle s petrželovým máslem, praženými lískovými oříšky a strouhaným parmazá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látu se smaženou rýží, vařenými vejci a jídelními hůl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káda a limetky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b="1" spc="-232">
                <a:latin typeface="+mj-lt"/>
                <a:ea typeface="+mj-ea"/>
                <a:cs typeface="+mj-cs"/>
                <a:sym typeface="Martel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23" name="Autor a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86104">
              <a:lnSpc>
                <a:spcPct val="100000"/>
              </a:lnSpc>
              <a:spcBef>
                <a:spcPts val="0"/>
              </a:spcBef>
              <a:buSzTx/>
              <a:buNone/>
              <a:defRPr sz="2556" b="1"/>
            </a:lvl1pPr>
          </a:lstStyle>
          <a:p>
            <a:r>
              <a:t>Autor a datum</a:t>
            </a:r>
          </a:p>
        </p:txBody>
      </p:sp>
      <p:sp>
        <p:nvSpPr>
          <p:cNvPr id="2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ísa s lososovými koláčky, salátem a hu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Název snímku</a:t>
            </a:r>
          </a:p>
        </p:txBody>
      </p:sp>
      <p:sp>
        <p:nvSpPr>
          <p:cNvPr id="34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/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3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Podtitul snímku</a:t>
            </a:r>
          </a:p>
        </p:txBody>
      </p:sp>
      <p:sp>
        <p:nvSpPr>
          <p:cNvPr id="44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ě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Podtitul snímku</a:t>
            </a:r>
          </a:p>
        </p:txBody>
      </p:sp>
      <p:sp>
        <p:nvSpPr>
          <p:cNvPr id="61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ísa těstovin pappardelle s petrželovým máslem, praženými lískovými oříšky a strouhaným parmazá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6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 a živé video – ma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Podtitul snímku</a:t>
            </a:r>
          </a:p>
        </p:txBody>
      </p:sp>
      <p:sp>
        <p:nvSpPr>
          <p:cNvPr id="72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7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 a živé video – velk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itul snímk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594360">
              <a:lnSpc>
                <a:spcPct val="100000"/>
              </a:lnSpc>
              <a:spcBef>
                <a:spcPts val="0"/>
              </a:spcBef>
              <a:buSzTx/>
              <a:buNone/>
              <a:defRPr sz="3960"/>
            </a:lvl1pPr>
          </a:lstStyle>
          <a:p>
            <a:r>
              <a:t>Podtitul snímku</a:t>
            </a:r>
          </a:p>
        </p:txBody>
      </p:sp>
      <p:sp>
        <p:nvSpPr>
          <p:cNvPr id="82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8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Název oddílu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Název oddílu</a:t>
            </a:r>
          </a:p>
        </p:txBody>
      </p:sp>
      <p:sp>
        <p:nvSpPr>
          <p:cNvPr id="92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Název snímku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0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Martel Heavy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Martel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511" y="2560417"/>
            <a:ext cx="7966977" cy="6183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Autor a datum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/>
              <a:t>Ministerstvo dopravy a Ministerstvo pro místní rozvoj, 16. října 2024</a:t>
            </a:r>
          </a:p>
          <a:p>
            <a:endParaRPr/>
          </a:p>
        </p:txBody>
      </p:sp>
      <p:sp>
        <p:nvSpPr>
          <p:cNvPr id="179" name="Název prezentace"/>
          <p:cNvSpPr txBox="1">
            <a:spLocks noGrp="1"/>
          </p:cNvSpPr>
          <p:nvPr>
            <p:ph type="ctrTitle"/>
          </p:nvPr>
        </p:nvSpPr>
        <p:spPr>
          <a:xfrm>
            <a:off x="8573436" y="2574991"/>
            <a:ext cx="14604064" cy="46482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 b="0">
                <a:latin typeface="+mn-lt"/>
                <a:ea typeface="+mn-ea"/>
                <a:cs typeface="+mn-cs"/>
                <a:sym typeface="Martel Heavy"/>
              </a:defRPr>
            </a:pPr>
            <a:r>
              <a:rPr lang="cs-CZ" sz="9600"/>
              <a:t>Další postup v Digitalizaci stavebního řízení</a:t>
            </a:r>
          </a:p>
        </p:txBody>
      </p:sp>
      <p:pic>
        <p:nvPicPr>
          <p:cNvPr id="181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370" y="2403007"/>
            <a:ext cx="5306994" cy="411866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3775095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511" y="2560417"/>
            <a:ext cx="7966977" cy="61830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8199579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Autor a datum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/>
              <a:t>Ministerstvo dopravy a Ministerstvo pro místní rozvoj, 16. října 2024</a:t>
            </a:r>
          </a:p>
          <a:p>
            <a:endParaRPr dirty="0"/>
          </a:p>
        </p:txBody>
      </p:sp>
      <p:sp>
        <p:nvSpPr>
          <p:cNvPr id="179" name="Název prezentace"/>
          <p:cNvSpPr txBox="1">
            <a:spLocks noGrp="1"/>
          </p:cNvSpPr>
          <p:nvPr>
            <p:ph type="ctrTitle"/>
          </p:nvPr>
        </p:nvSpPr>
        <p:spPr>
          <a:xfrm>
            <a:off x="8573436" y="2574991"/>
            <a:ext cx="14604064" cy="46482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  <a:defRPr b="0">
                <a:latin typeface="+mn-lt"/>
                <a:ea typeface="+mn-ea"/>
                <a:cs typeface="+mn-cs"/>
                <a:sym typeface="Martel Heavy"/>
              </a:defRPr>
            </a:pPr>
            <a:r>
              <a:rPr lang="cs-CZ" sz="9600"/>
              <a:t>Další postup v Digitalizaci stavebního řízení</a:t>
            </a:r>
          </a:p>
        </p:txBody>
      </p:sp>
      <p:pic>
        <p:nvPicPr>
          <p:cNvPr id="181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370" y="2403007"/>
            <a:ext cx="5306994" cy="41186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79987">
              <a:defRPr sz="6205" spc="-124"/>
            </a:lvl1pPr>
          </a:lstStyle>
          <a:p>
            <a:r>
              <a:rPr lang="cs-CZ"/>
              <a:t>Současný stav DSŘ</a:t>
            </a:r>
            <a:endParaRPr/>
          </a:p>
        </p:txBody>
      </p:sp>
      <p:sp>
        <p:nvSpPr>
          <p:cNvPr id="201" name="Podtitul snímku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/>
          </a:bodyPr>
          <a:lstStyle/>
          <a:p>
            <a:r>
              <a:rPr lang="cs-CZ" sz="3950" b="1"/>
              <a:t>Předpokladem pro úspěšnou implementaci informačního systému je:</a:t>
            </a:r>
          </a:p>
          <a:p>
            <a:endParaRPr sz="3950" b="1"/>
          </a:p>
        </p:txBody>
      </p:sp>
      <p:sp>
        <p:nvSpPr>
          <p:cNvPr id="202" name="Text s odrážkou, text bla bla…"/>
          <p:cNvSpPr txBox="1">
            <a:spLocks noGrp="1"/>
          </p:cNvSpPr>
          <p:nvPr>
            <p:ph type="body" idx="1"/>
          </p:nvPr>
        </p:nvSpPr>
        <p:spPr>
          <a:xfrm>
            <a:off x="1206098" y="3311027"/>
            <a:ext cx="18491058" cy="9037485"/>
          </a:xfrm>
          <a:prstGeom prst="rect">
            <a:avLst/>
          </a:prstGeom>
        </p:spPr>
        <p:txBody>
          <a:bodyPr lIns="50800" tIns="50800" rIns="50800" bIns="50800" anchor="t">
            <a:noAutofit/>
          </a:bodyPr>
          <a:lstStyle/>
          <a:p>
            <a:pPr marL="742950" lvl="2" indent="-7429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3600" b="1"/>
              <a:t>Robustní business architektura a business analýza cílového řešení </a:t>
            </a:r>
            <a:r>
              <a:rPr lang="cs-CZ" sz="3600"/>
              <a:t>vytvořená </a:t>
            </a:r>
            <a:br>
              <a:rPr lang="cs-CZ" sz="3600"/>
            </a:br>
            <a:r>
              <a:rPr lang="cs-CZ" sz="3600"/>
              <a:t>v kooperaci s uživateli nebo jejich zástupci.</a:t>
            </a:r>
            <a:endParaRPr lang="cs-CZ"/>
          </a:p>
          <a:p>
            <a:pPr marL="1066800" lvl="4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/>
              <a:t>MMR nebyly tyto kroky (vyjma dílčích analýz správních procesů podle NSZ) realizovány </a:t>
            </a:r>
            <a:br>
              <a:rPr lang="cs-CZ" sz="3600"/>
            </a:br>
            <a:r>
              <a:rPr lang="cs-CZ" sz="3600"/>
              <a:t>a přistoupilo se až k funkčnímu designu aplikací </a:t>
            </a:r>
          </a:p>
          <a:p>
            <a:pPr marL="742950" lvl="2" indent="-7429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3600" b="1"/>
              <a:t>Soulad s požadavky zákonů (DSŘ je komplexní problematika).</a:t>
            </a:r>
            <a:endParaRPr lang="cs-CZ"/>
          </a:p>
          <a:p>
            <a:pPr marL="1066800" lvl="4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/>
              <a:t>MMR nerespektovalo požadavky zákona o ISVS, NSZ ani ZZVZ</a:t>
            </a:r>
          </a:p>
          <a:p>
            <a:pPr marL="742950" lvl="2" indent="-7429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3600" b="1"/>
              <a:t>Zákonnost zadání veřejné soutěže.</a:t>
            </a:r>
          </a:p>
          <a:p>
            <a:pPr marL="1066800" lvl="4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600"/>
              <a:t>Nezákonnost zadávacích postupů MMR konstatoval ÚOHS</a:t>
            </a:r>
            <a:endParaRPr lang="cs-CZ" sz="3600" b="1">
              <a:cs typeface="Arial" panose="020B0604020202020204" pitchFamily="34" charset="0"/>
            </a:endParaRPr>
          </a:p>
          <a:p>
            <a:pPr marL="609600" lvl="4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cs-CZ" sz="3600" b="1"/>
          </a:p>
          <a:p>
            <a:pPr marL="609600" lvl="4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600" b="1"/>
              <a:t>VÝSLEDEK:</a:t>
            </a:r>
            <a:br>
              <a:rPr lang="cs-CZ" sz="3600">
                <a:cs typeface="Arial" panose="020B0604020202020204" pitchFamily="34" charset="0"/>
              </a:rPr>
            </a:br>
            <a:r>
              <a:rPr lang="cs-CZ" sz="3600" b="1" i="0">
                <a:effectLst/>
              </a:rPr>
              <a:t>Systémy DSŘ</a:t>
            </a:r>
            <a:r>
              <a:rPr lang="cs-CZ" sz="3600" b="1"/>
              <a:t> </a:t>
            </a:r>
            <a:r>
              <a:rPr lang="cs-CZ" sz="3600" b="1" i="0">
                <a:effectLst/>
              </a:rPr>
              <a:t>nenaplňují zatím celkový cíl zjednodušení a urychlení procesů územního plánování, přípravy, povolování staveb a dalších procesů na úseku územního plánování </a:t>
            </a:r>
            <a:br>
              <a:rPr lang="cs-CZ" sz="3600" b="1"/>
            </a:br>
            <a:r>
              <a:rPr lang="cs-CZ" sz="3600" b="1" i="0">
                <a:effectLst/>
              </a:rPr>
              <a:t>a stavebního řádu, ani minimální cíl naplnění zákonných požadavků na DSŘ</a:t>
            </a:r>
            <a:r>
              <a:rPr lang="cs-CZ" sz="3600" b="0" i="0">
                <a:effectLst/>
              </a:rPr>
              <a:t>. </a:t>
            </a:r>
            <a:endParaRPr lang="cs-CZ" sz="3600" b="1">
              <a:cs typeface="Arial" panose="020B0604020202020204" pitchFamily="34" charset="0"/>
            </a:endParaRPr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4564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Vývoj HDP v České republi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79987">
              <a:defRPr sz="6205" spc="-124"/>
            </a:lvl1pPr>
          </a:lstStyle>
          <a:p>
            <a:r>
              <a:rPr lang="cs-CZ" dirty="0"/>
              <a:t>Statistika počtů řízení</a:t>
            </a:r>
            <a:endParaRPr dirty="0"/>
          </a:p>
        </p:txBody>
      </p:sp>
      <p:pic>
        <p:nvPicPr>
          <p:cNvPr id="196" name="Obrázek" descr="Obráze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7558364-92AF-AA47-F780-4D5951F2ED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55833" y="1878046"/>
            <a:ext cx="17862332" cy="1112135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21A652F-D453-AACB-B436-1733B31D07A8}"/>
              </a:ext>
            </a:extLst>
          </p:cNvPr>
          <p:cNvSpPr txBox="1"/>
          <p:nvPr/>
        </p:nvSpPr>
        <p:spPr>
          <a:xfrm>
            <a:off x="1478017" y="12954573"/>
            <a:ext cx="12194626" cy="4826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cs-CZ" sz="2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Zdroj: </a:t>
            </a:r>
            <a:r>
              <a:rPr lang="cs-CZ" sz="2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PowerBI</a:t>
            </a:r>
            <a:endParaRPr lang="cs-CZ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79987">
              <a:defRPr sz="6205" spc="-124"/>
            </a:lvl1pPr>
          </a:lstStyle>
          <a:p>
            <a:r>
              <a:rPr lang="cs-CZ" dirty="0"/>
              <a:t>Legislativní bypass</a:t>
            </a:r>
          </a:p>
        </p:txBody>
      </p:sp>
      <p:sp>
        <p:nvSpPr>
          <p:cNvPr id="201" name="Podtitul snímku"/>
          <p:cNvSpPr txBox="1">
            <a:spLocks noGrp="1"/>
          </p:cNvSpPr>
          <p:nvPr>
            <p:ph type="body" idx="21"/>
          </p:nvPr>
        </p:nvSpPr>
        <p:spPr>
          <a:xfrm>
            <a:off x="1206500" y="2513638"/>
            <a:ext cx="17119499" cy="1315932"/>
          </a:xfrm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 fontScale="47500" lnSpcReduction="20000"/>
          </a:bodyPr>
          <a:lstStyle/>
          <a:p>
            <a:r>
              <a:rPr lang="cs-CZ" sz="8400" b="1"/>
              <a:t>Cílem legislativní úpravy v obou variantách je přitom zajištění právní jistoty v procesech územního plánování a stavebního řízení. </a:t>
            </a:r>
            <a:r>
              <a:rPr lang="cs-CZ" sz="11100" b="1"/>
              <a:t> </a:t>
            </a:r>
          </a:p>
          <a:p>
            <a:endParaRPr/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535C6CD6-C789-C26E-2542-9D3A5998A424}"/>
              </a:ext>
            </a:extLst>
          </p:cNvPr>
          <p:cNvSpPr txBox="1">
            <a:spLocks/>
          </p:cNvSpPr>
          <p:nvPr/>
        </p:nvSpPr>
        <p:spPr>
          <a:xfrm>
            <a:off x="2427562" y="3833677"/>
            <a:ext cx="7520480" cy="6056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9pPr>
          </a:lstStyle>
          <a:p>
            <a:pPr hangingPunct="1"/>
            <a:r>
              <a:rPr lang="cs-CZ" sz="3600" b="1"/>
              <a:t>Varianta A - Úplné vypnutí systémů:</a:t>
            </a:r>
          </a:p>
          <a:p>
            <a:pPr marL="571500" indent="-571500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600"/>
              <a:t>přechodné období k použití informačních systémů stavební správy </a:t>
            </a:r>
          </a:p>
          <a:p>
            <a:pPr marL="571500" indent="-571500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3600"/>
              <a:t>v přechodném období dochází </a:t>
            </a:r>
            <a:br>
              <a:rPr lang="cs-CZ" sz="3600"/>
            </a:br>
            <a:r>
              <a:rPr lang="cs-CZ" sz="3600"/>
              <a:t>k „vypnutí“ všech informačních systémů stavební správy, které jsou definovány v § 267 odst. 2 stavebního zákona, a to včetně všech jejich funkcí, které měly vykonávat (§ 268 až 275 stavebního zákona) </a:t>
            </a:r>
          </a:p>
          <a:p>
            <a:pPr hangingPunct="1"/>
            <a:endParaRPr lang="cs-CZ" sz="3600"/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7D8BE01B-B0F2-D47F-069A-FA6EC665E85C}"/>
              </a:ext>
            </a:extLst>
          </p:cNvPr>
          <p:cNvSpPr txBox="1">
            <a:spLocks/>
          </p:cNvSpPr>
          <p:nvPr/>
        </p:nvSpPr>
        <p:spPr>
          <a:xfrm>
            <a:off x="10594428" y="3880611"/>
            <a:ext cx="6762280" cy="88990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>
                <a:latin typeface="+mj-lt"/>
              </a:rPr>
              <a:t>Varianta B - Částečný bypass:</a:t>
            </a:r>
          </a:p>
          <a:p>
            <a:pPr>
              <a:lnSpc>
                <a:spcPct val="120000"/>
              </a:lnSpc>
            </a:pPr>
            <a:r>
              <a:rPr lang="cs-CZ" sz="3600" b="0" i="0" dirty="0">
                <a:solidFill>
                  <a:srgbClr val="000000"/>
                </a:solidFill>
                <a:effectLst/>
                <a:latin typeface="+mj-lt"/>
              </a:rPr>
              <a:t>přechodné období, v němž by činnost v některých informačních systémech stavební správy ze strany stavebních úřadů </a:t>
            </a:r>
            <a:br>
              <a:rPr lang="cs-CZ" sz="3600">
                <a:solidFill>
                  <a:srgbClr val="000000"/>
                </a:solidFill>
                <a:latin typeface="+mj-lt"/>
              </a:rPr>
            </a:br>
            <a:r>
              <a:rPr lang="cs-CZ" sz="3600" b="0" i="0" dirty="0">
                <a:solidFill>
                  <a:srgbClr val="000000"/>
                </a:solidFill>
                <a:effectLst/>
                <a:latin typeface="+mj-lt"/>
              </a:rPr>
              <a:t>a dotčených orgánů byla dobrovolná </a:t>
            </a:r>
          </a:p>
          <a:p>
            <a:pPr>
              <a:lnSpc>
                <a:spcPct val="120000"/>
              </a:lnSpc>
            </a:pPr>
            <a:r>
              <a:rPr lang="cs-CZ" sz="3600" b="0" i="0" dirty="0">
                <a:solidFill>
                  <a:srgbClr val="000000"/>
                </a:solidFill>
                <a:effectLst/>
                <a:latin typeface="+mj-lt"/>
              </a:rPr>
              <a:t>některé informační systémy (evidence elektronických dokumentací a portál stavebníka) by zůstaly plně zachovány</a:t>
            </a:r>
            <a:endParaRPr 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99044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79987">
              <a:defRPr sz="6205" spc="-124"/>
            </a:lvl1pPr>
          </a:lstStyle>
          <a:p>
            <a:r>
              <a:rPr lang="cs-CZ" dirty="0"/>
              <a:t>Legislativní bypass</a:t>
            </a:r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5558F584-CCC5-F8D5-0799-8E0511162CB2}"/>
              </a:ext>
            </a:extLst>
          </p:cNvPr>
          <p:cNvSpPr txBox="1">
            <a:spLocks/>
          </p:cNvSpPr>
          <p:nvPr/>
        </p:nvSpPr>
        <p:spPr>
          <a:xfrm>
            <a:off x="2384393" y="2511880"/>
            <a:ext cx="7540201" cy="6198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 anchor="t">
            <a:no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1pPr>
            <a:lvl2pPr marL="0" marR="0" indent="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2pPr>
            <a:lvl3pPr marL="0" marR="0" indent="9144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3pPr>
            <a:lvl4pPr marL="0" marR="0" indent="13716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4pPr>
            <a:lvl5pPr marL="0" marR="0" indent="18288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Martel"/>
              </a:defRPr>
            </a:lvl9pPr>
          </a:lstStyle>
          <a:p>
            <a:pPr marL="0" indent="0">
              <a:buNone/>
            </a:pPr>
            <a:r>
              <a:rPr lang="cs-CZ" sz="4000" b="1"/>
              <a:t>Varianta A</a:t>
            </a:r>
          </a:p>
          <a:p>
            <a:pPr marL="0" indent="0">
              <a:buNone/>
            </a:pPr>
            <a:r>
              <a:rPr lang="cs-CZ" sz="4000" b="1"/>
              <a:t>Úplné vypnutí systémů: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3200" b="0" i="0">
                <a:solidFill>
                  <a:srgbClr val="000000"/>
                </a:solidFill>
                <a:effectLst/>
              </a:rPr>
              <a:t>orgány územního plánování, stavební úřady a dotčené orgány by v přechodném období pro výkon své působnosti mohly používat své dosavadní systémy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3200">
                <a:solidFill>
                  <a:srgbClr val="000000"/>
                </a:solidFill>
              </a:rPr>
              <a:t>v</a:t>
            </a:r>
            <a:r>
              <a:rPr lang="cs-CZ" sz="3200" b="0" i="0">
                <a:solidFill>
                  <a:srgbClr val="000000"/>
                </a:solidFill>
                <a:effectLst/>
              </a:rPr>
              <a:t> přechodném období by nebylo možné podávat žádosti prostřednictvím </a:t>
            </a:r>
            <a:r>
              <a:rPr lang="cs-CZ" sz="3200"/>
              <a:t>Portálu</a:t>
            </a:r>
            <a:r>
              <a:rPr lang="cs-CZ" sz="3200" b="0" i="0">
                <a:solidFill>
                  <a:srgbClr val="000000"/>
                </a:solidFill>
                <a:effectLst/>
              </a:rPr>
              <a:t> stavebníka </a:t>
            </a:r>
            <a:endParaRPr lang="cs-CZ" sz="3200">
              <a:solidFill>
                <a:srgbClr val="000000"/>
              </a:solidFill>
            </a:endParaRP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3200" b="0" i="0">
                <a:solidFill>
                  <a:srgbClr val="000000"/>
                </a:solidFill>
                <a:effectLst/>
              </a:rPr>
              <a:t>stavebník by nebyl povinen vkládat projektovou dokumentaci do </a:t>
            </a:r>
            <a:r>
              <a:rPr lang="cs-CZ" sz="3200"/>
              <a:t>Portálu</a:t>
            </a:r>
            <a:r>
              <a:rPr lang="cs-CZ" sz="3200" b="0" i="0">
                <a:solidFill>
                  <a:srgbClr val="000000"/>
                </a:solidFill>
                <a:effectLst/>
              </a:rPr>
              <a:t> stavebníka</a:t>
            </a:r>
            <a:endParaRPr lang="cs-CZ" sz="3200"/>
          </a:p>
          <a:p>
            <a:pPr hangingPunct="1"/>
            <a:endParaRPr lang="cs-CZ" sz="3600"/>
          </a:p>
        </p:txBody>
      </p:sp>
      <p:sp>
        <p:nvSpPr>
          <p:cNvPr id="7" name="Zástupný obsah 3">
            <a:extLst>
              <a:ext uri="{FF2B5EF4-FFF2-40B4-BE49-F238E27FC236}">
                <a16:creationId xmlns:a16="http://schemas.microsoft.com/office/drawing/2014/main" id="{ABC1A7BF-6E4B-61F5-84A3-B63104522881}"/>
              </a:ext>
            </a:extLst>
          </p:cNvPr>
          <p:cNvSpPr txBox="1">
            <a:spLocks/>
          </p:cNvSpPr>
          <p:nvPr/>
        </p:nvSpPr>
        <p:spPr>
          <a:xfrm>
            <a:off x="11013487" y="2482410"/>
            <a:ext cx="9158929" cy="923116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4000" b="1">
                <a:latin typeface="+mj-lt"/>
              </a:rPr>
              <a:t>Varianta 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4000" b="1">
                <a:latin typeface="+mj-lt"/>
              </a:rPr>
              <a:t>Částečný bypass:</a:t>
            </a:r>
          </a:p>
          <a:p>
            <a:pPr>
              <a:lnSpc>
                <a:spcPct val="110000"/>
              </a:lnSpc>
            </a:pP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nedošlo </a:t>
            </a:r>
            <a:r>
              <a:rPr lang="cs-CZ" sz="3200">
                <a:solidFill>
                  <a:srgbClr val="000000"/>
                </a:solidFill>
                <a:latin typeface="+mj-lt"/>
              </a:rPr>
              <a:t>by k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 „vypnutí“ funkcionalit všech informačních systémů stavební správy, ale k omezení některých evidenčních povinností ze strany stavebních úřadů, pořizovatelů a orgánů územního plánování </a:t>
            </a:r>
            <a:endParaRPr lang="cs-CZ" sz="320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d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ošlo by k rozvolnění náběhu některých funkcionalit informačních systémů</a:t>
            </a:r>
          </a:p>
          <a:p>
            <a:pPr>
              <a:lnSpc>
                <a:spcPct val="110000"/>
              </a:lnSpc>
            </a:pP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bylo </a:t>
            </a:r>
            <a:r>
              <a:rPr lang="cs-CZ" sz="3200">
                <a:solidFill>
                  <a:srgbClr val="000000"/>
                </a:solidFill>
                <a:latin typeface="+mj-lt"/>
              </a:rPr>
              <a:t>by 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možné podávat žádosti skrze </a:t>
            </a:r>
            <a:r>
              <a:rPr lang="cs-CZ" sz="3200">
                <a:solidFill>
                  <a:srgbClr val="000000"/>
                </a:solidFill>
                <a:latin typeface="+mj-lt"/>
              </a:rPr>
              <a:t>Portál</a:t>
            </a:r>
            <a:r>
              <a:rPr lang="cs-CZ" sz="3200" b="0" i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stavebníka (s výjimkou žádosti o vyjádření vlastníka dopravní a technické infrastruktury</a:t>
            </a:r>
            <a:r>
              <a:rPr lang="cs-CZ" sz="3200">
                <a:solidFill>
                  <a:srgbClr val="000000"/>
                </a:solidFill>
                <a:latin typeface="+mj-lt"/>
              </a:rPr>
              <a:t>)</a:t>
            </a:r>
            <a:r>
              <a:rPr lang="cs-CZ" sz="3200" b="0" i="0">
                <a:solidFill>
                  <a:srgbClr val="000000"/>
                </a:solidFill>
                <a:effectLst/>
                <a:latin typeface="+mj-lt"/>
              </a:rPr>
              <a:t> </a:t>
            </a:r>
            <a:endParaRPr lang="cs-CZ" sz="3200" b="0" i="0" dirty="0">
              <a:solidFill>
                <a:srgbClr val="000000"/>
              </a:solidFill>
              <a:effectLst/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cs-CZ" sz="3200" dirty="0">
                <a:solidFill>
                  <a:srgbClr val="000000"/>
                </a:solidFill>
                <a:latin typeface="+mj-lt"/>
              </a:rPr>
              <a:t>z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ůstala by zachována povinnost stavebníka vkládat dokumentaci pro povolení záměru povinně zpracovanou projektantem do evidence elektronických dokumentací skrze </a:t>
            </a:r>
            <a:r>
              <a:rPr lang="cs-CZ" sz="3200">
                <a:solidFill>
                  <a:srgbClr val="000000"/>
                </a:solidFill>
                <a:latin typeface="+mj-lt"/>
              </a:rPr>
              <a:t>Portál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+mj-lt"/>
              </a:rPr>
              <a:t> stavebníka</a:t>
            </a:r>
          </a:p>
        </p:txBody>
      </p:sp>
    </p:spTree>
    <p:extLst>
      <p:ext uri="{BB962C8B-B14F-4D97-AF65-F5344CB8AC3E}">
        <p14:creationId xmlns:p14="http://schemas.microsoft.com/office/powerpoint/2010/main" val="203658846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50800" tIns="50800" rIns="50800" bIns="50800" anchor="t">
            <a:noAutofit/>
          </a:bodyPr>
          <a:lstStyle>
            <a:lvl1pPr defTabSz="1779987">
              <a:defRPr sz="6205" spc="-124"/>
            </a:lvl1pPr>
          </a:lstStyle>
          <a:p>
            <a:r>
              <a:rPr lang="cs-CZ" sz="6200"/>
              <a:t>Technologický bypass</a:t>
            </a:r>
            <a:br>
              <a:rPr lang="cs-CZ" sz="6200"/>
            </a:br>
            <a:endParaRPr lang="cs-CZ" sz="6200"/>
          </a:p>
        </p:txBody>
      </p:sp>
      <p:sp>
        <p:nvSpPr>
          <p:cNvPr id="201" name="Podtitul snímku"/>
          <p:cNvSpPr txBox="1">
            <a:spLocks noGrp="1"/>
          </p:cNvSpPr>
          <p:nvPr>
            <p:ph type="body" idx="21"/>
          </p:nvPr>
        </p:nvSpPr>
        <p:spPr>
          <a:xfrm>
            <a:off x="1206499" y="2490192"/>
            <a:ext cx="16702724" cy="1530015"/>
          </a:xfrm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tIns="45719" rIns="45719" bIns="45719" anchor="t">
            <a:normAutofit/>
          </a:bodyPr>
          <a:lstStyle/>
          <a:p>
            <a:r>
              <a:rPr lang="cs-CZ" sz="4000" b="1" dirty="0"/>
              <a:t>Cílem je zvýšení uživatelského komfortu a umožnění efektivní práci se systémy stavebního řízení prostřednictvím:</a:t>
            </a:r>
          </a:p>
          <a:p>
            <a:endParaRPr sz="4000" dirty="0"/>
          </a:p>
        </p:txBody>
      </p:sp>
      <p:sp>
        <p:nvSpPr>
          <p:cNvPr id="202" name="Text s odrážkou, text bla bla…"/>
          <p:cNvSpPr txBox="1">
            <a:spLocks noGrp="1"/>
          </p:cNvSpPr>
          <p:nvPr>
            <p:ph type="body" idx="1"/>
          </p:nvPr>
        </p:nvSpPr>
        <p:spPr>
          <a:xfrm>
            <a:off x="1814707" y="4390401"/>
            <a:ext cx="17141912" cy="8955405"/>
          </a:xfrm>
          <a:prstGeom prst="rect">
            <a:avLst/>
          </a:prstGeom>
        </p:spPr>
        <p:txBody>
          <a:bodyPr lIns="50800" tIns="50800" rIns="50800" bIns="50800" anchor="t">
            <a:normAutofit/>
          </a:bodyPr>
          <a:lstStyle/>
          <a:p>
            <a:pPr marL="514350" indent="-514350" fontAlgn="base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3600" dirty="0">
                <a:latin typeface="Martel Heavy (Základní text)"/>
              </a:rPr>
              <a:t>Analýza a návrh uživatelského a legislativního propojení nových systémů a systémů původních, jak z pohledu věcného, tak z pohledu procesního. </a:t>
            </a:r>
            <a:br>
              <a:rPr lang="cs-CZ" sz="3600" dirty="0">
                <a:latin typeface="Martel Heavy (Základní text)"/>
              </a:rPr>
            </a:br>
            <a:endParaRPr lang="cs-CZ" sz="3600" dirty="0">
              <a:latin typeface="Martel Heavy (Základní text)"/>
            </a:endParaRPr>
          </a:p>
          <a:p>
            <a:pPr marL="514350" indent="-514350" fontAlgn="base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3600" dirty="0">
                <a:latin typeface="Martel Heavy (Základní text)"/>
              </a:rPr>
              <a:t>Návrh a realizace API rozhraní pro komunikaci systémů mezi sebou. </a:t>
            </a:r>
            <a:br>
              <a:rPr lang="cs-CZ" sz="3600" dirty="0">
                <a:latin typeface="Martel Heavy (Základní text)"/>
              </a:rPr>
            </a:br>
            <a:endParaRPr lang="cs-CZ" sz="3600" dirty="0">
              <a:latin typeface="Martel Heavy (Základní text)"/>
            </a:endParaRPr>
          </a:p>
          <a:p>
            <a:pPr marL="514350" indent="-514350" fontAlgn="base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3600" dirty="0">
                <a:latin typeface="Martel Heavy (Základní text)"/>
              </a:rPr>
              <a:t>Ověření správnosti procesního nastavení a nastavení datových toků mezi systémy. </a:t>
            </a:r>
            <a:br>
              <a:rPr lang="cs-CZ" sz="3600" dirty="0">
                <a:latin typeface="Martel Heavy (Základní text)"/>
              </a:rPr>
            </a:br>
            <a:endParaRPr lang="cs-CZ" sz="3600" dirty="0">
              <a:latin typeface="Martel Heavy (Základní text)"/>
            </a:endParaRPr>
          </a:p>
          <a:p>
            <a:pPr marL="514350" indent="-514350" fontAlgn="base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3600" dirty="0">
                <a:latin typeface="Martel Heavy (Základní text)"/>
              </a:rPr>
              <a:t>Implementace, otestování a nasazení technologického bypassu do produkčního prostředí. </a:t>
            </a:r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849079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50800" tIns="50800" rIns="50800" bIns="50800" anchor="t">
            <a:noAutofit/>
          </a:bodyPr>
          <a:lstStyle>
            <a:lvl1pPr defTabSz="1779987">
              <a:defRPr sz="6205" spc="-124"/>
            </a:lvl1pPr>
          </a:lstStyle>
          <a:p>
            <a:r>
              <a:rPr lang="cs-CZ" sz="6200"/>
              <a:t>Dokončení systémů</a:t>
            </a:r>
            <a:br>
              <a:rPr lang="cs-CZ" sz="6200"/>
            </a:br>
            <a:endParaRPr dirty="0"/>
          </a:p>
        </p:txBody>
      </p:sp>
      <p:sp>
        <p:nvSpPr>
          <p:cNvPr id="201" name="Podtitul snímku"/>
          <p:cNvSpPr txBox="1">
            <a:spLocks noGrp="1"/>
          </p:cNvSpPr>
          <p:nvPr>
            <p:ph type="body" idx="21"/>
          </p:nvPr>
        </p:nvSpPr>
        <p:spPr>
          <a:xfrm>
            <a:off x="1206499" y="2372962"/>
            <a:ext cx="11169432" cy="164724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/>
          </a:bodyPr>
          <a:lstStyle/>
          <a:p>
            <a:r>
              <a:rPr lang="cs-CZ" sz="4600" b="1"/>
              <a:t>Varianta A: Pokračování v rozvoji systémů  </a:t>
            </a:r>
          </a:p>
          <a:p>
            <a:endParaRPr/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08879AB-A13C-AF17-EED7-8D9D9C02B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78813"/>
              </p:ext>
            </p:extLst>
          </p:nvPr>
        </p:nvGraphicFramePr>
        <p:xfrm>
          <a:off x="1497724" y="3188781"/>
          <a:ext cx="19305222" cy="8120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87017">
                  <a:extLst>
                    <a:ext uri="{9D8B030D-6E8A-4147-A177-3AD203B41FA5}">
                      <a16:colId xmlns:a16="http://schemas.microsoft.com/office/drawing/2014/main" val="337635622"/>
                    </a:ext>
                  </a:extLst>
                </a:gridCol>
                <a:gridCol w="12418205">
                  <a:extLst>
                    <a:ext uri="{9D8B030D-6E8A-4147-A177-3AD203B41FA5}">
                      <a16:colId xmlns:a16="http://schemas.microsoft.com/office/drawing/2014/main" val="1180855027"/>
                    </a:ext>
                  </a:extLst>
                </a:gridCol>
              </a:tblGrid>
              <a:tr h="3538180">
                <a:tc>
                  <a:txBody>
                    <a:bodyPr/>
                    <a:lstStyle/>
                    <a:p>
                      <a:pPr algn="l"/>
                      <a:r>
                        <a:rPr lang="cs-CZ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Silné stránky:</a:t>
                      </a:r>
                      <a:endParaRPr lang="cs-CZ" sz="32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Potenciálně nižší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riziko nesplnění milníku č. 75 v komponentě 1.6 NPO Vytvoření AIS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Menší časová náročnost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pokud rozvoj nezkomplikují jiná popsaná rizika.</a:t>
                      </a:r>
                    </a:p>
                  </a:txBody>
                  <a:tcPr marL="51802" marR="51802" marT="25901" marB="25901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Slabé stránky: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Neexistuje jednoznačně formulované zadání pro systémy DSŘ k 1. 7. 2024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funkcionality systémů byly definovány bez účasti úředních osob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neexistuje sjednocený plán vývojových prací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Limity zadávání prací na rozvoj systému prostřednictvím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DNS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který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není ideální pro nákup dlouhodobých plnění.</a:t>
                      </a:r>
                      <a:endParaRPr lang="cs-CZ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Snížení rizika nesplnění milníku č. 75 NPO není jisté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protože postup bez analýzy cílového stavu nemusí vést k lépe funkčnímu systému.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Nelze přesně stanovit potřebný rozsah a délku prací 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dokončení plné funkcionality DSŘ. 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L="51802" marR="51802" marT="25901" marB="25901"/>
                </a:tc>
                <a:extLst>
                  <a:ext uri="{0D108BD9-81ED-4DB2-BD59-A6C34878D82A}">
                    <a16:rowId xmlns:a16="http://schemas.microsoft.com/office/drawing/2014/main" val="3724459859"/>
                  </a:ext>
                </a:extLst>
              </a:tr>
              <a:tr h="4582572">
                <a:tc>
                  <a:txBody>
                    <a:bodyPr/>
                    <a:lstStyle/>
                    <a:p>
                      <a:pPr algn="l"/>
                      <a:r>
                        <a:rPr lang="cs-CZ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Příležitosti: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0" i="0" u="none" strike="noStrike" kern="1200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Využití dosud investovaných prostředků a lidské síly do dosavadního vývoje systémů.</a:t>
                      </a:r>
                    </a:p>
                  </a:txBody>
                  <a:tcPr marL="51802" marR="51802" marT="25901" marB="25901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Hrozby: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Riziko, že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nově přinášené funkcionality nebudou uživatelsky ani obecně prakticky přínosné </a:t>
                      </a:r>
                      <a:br>
                        <a:rPr lang="cs-CZ" sz="2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nezajistí soulad DSŘ s NSZ, ani zjednodušení a urychlení dalších procesů.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Riziko, že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nakoupená plnění budou využita neúčelně a za vynaložené prostředky nebude vybudován funkční systém.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Omezená nebo žádná možnost uplatňovat práva z vadného plnění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při pořizování systémů v režimu </a:t>
                      </a:r>
                      <a:r>
                        <a:rPr lang="cs-CZ" sz="2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bodyshopingu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 důsledku možných změn dodavatelů a kvůli zákazům </a:t>
                      </a:r>
                      <a:r>
                        <a:rPr lang="cs-CZ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plnění se nemusí vůbec podařit plnění dokončit</a:t>
                      </a: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Postup touto variantou ohrožuje plnění milníku č. 74 NPO. Zkrácení procesu povolování staveb nejméně o dva roky.</a:t>
                      </a:r>
                      <a:endParaRPr lang="cs-CZ" sz="2400" strike="sngStrike" dirty="0">
                        <a:latin typeface="+mn-lt"/>
                      </a:endParaRPr>
                    </a:p>
                  </a:txBody>
                  <a:tcPr marL="51802" marR="51802" marT="25901" marB="25901"/>
                </a:tc>
                <a:extLst>
                  <a:ext uri="{0D108BD9-81ED-4DB2-BD59-A6C34878D82A}">
                    <a16:rowId xmlns:a16="http://schemas.microsoft.com/office/drawing/2014/main" val="247804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44522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Obrázek" descr="Obrá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Název snímk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50800" tIns="50800" rIns="50800" bIns="50800" anchor="t">
            <a:noAutofit/>
          </a:bodyPr>
          <a:lstStyle>
            <a:lvl1pPr defTabSz="1779987">
              <a:defRPr sz="6205" spc="-124"/>
            </a:lvl1pPr>
          </a:lstStyle>
          <a:p>
            <a:r>
              <a:rPr lang="cs-CZ" sz="6200"/>
              <a:t>Dokončení systémů</a:t>
            </a:r>
            <a:br>
              <a:rPr lang="cs-CZ" sz="6200"/>
            </a:br>
            <a:endParaRPr dirty="0"/>
          </a:p>
        </p:txBody>
      </p:sp>
      <p:sp>
        <p:nvSpPr>
          <p:cNvPr id="201" name="Podtitul snímku"/>
          <p:cNvSpPr txBox="1">
            <a:spLocks noGrp="1"/>
          </p:cNvSpPr>
          <p:nvPr>
            <p:ph type="body" idx="21"/>
          </p:nvPr>
        </p:nvSpPr>
        <p:spPr>
          <a:xfrm>
            <a:off x="1206499" y="2372962"/>
            <a:ext cx="11169432" cy="1647245"/>
          </a:xfrm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>
            <a:normAutofit/>
          </a:bodyPr>
          <a:lstStyle/>
          <a:p>
            <a:r>
              <a:rPr lang="cs-CZ" sz="4600" b="1"/>
              <a:t>Varianta B: Nová cesta k cílovému řešení  </a:t>
            </a:r>
          </a:p>
          <a:p>
            <a:r>
              <a:rPr lang="cs-CZ" sz="4600" b="1"/>
              <a:t> </a:t>
            </a:r>
          </a:p>
          <a:p>
            <a:endParaRPr/>
          </a:p>
        </p:txBody>
      </p:sp>
      <p:pic>
        <p:nvPicPr>
          <p:cNvPr id="203" name="Obrázek" descr="Obrá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6372" y="10762584"/>
            <a:ext cx="2599072" cy="201709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B6FBA09-7933-F9A9-B850-17786D655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88666"/>
              </p:ext>
            </p:extLst>
          </p:nvPr>
        </p:nvGraphicFramePr>
        <p:xfrm>
          <a:off x="1450427" y="3273037"/>
          <a:ext cx="19015796" cy="8429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45589">
                  <a:extLst>
                    <a:ext uri="{9D8B030D-6E8A-4147-A177-3AD203B41FA5}">
                      <a16:colId xmlns:a16="http://schemas.microsoft.com/office/drawing/2014/main" val="337635622"/>
                    </a:ext>
                  </a:extLst>
                </a:gridCol>
                <a:gridCol w="10070207">
                  <a:extLst>
                    <a:ext uri="{9D8B030D-6E8A-4147-A177-3AD203B41FA5}">
                      <a16:colId xmlns:a16="http://schemas.microsoft.com/office/drawing/2014/main" val="1180855027"/>
                    </a:ext>
                  </a:extLst>
                </a:gridCol>
              </a:tblGrid>
              <a:tr h="5169574">
                <a:tc>
                  <a:txBody>
                    <a:bodyPr/>
                    <a:lstStyle/>
                    <a:p>
                      <a:pPr algn="l"/>
                      <a:r>
                        <a:rPr lang="cs-CZ" sz="3200" b="1" dirty="0"/>
                        <a:t>Silné stránky:</a:t>
                      </a:r>
                    </a:p>
                    <a:p>
                      <a:pPr algn="l"/>
                      <a:endParaRPr lang="cs-CZ" sz="2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Jistota </a:t>
                      </a:r>
                      <a:r>
                        <a:rPr lang="cs-CZ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dodání systému.</a:t>
                      </a:r>
                      <a:endParaRPr lang="cs-CZ" sz="2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Jistota </a:t>
                      </a:r>
                      <a:r>
                        <a:rPr lang="cs-CZ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souladu výsledného řešení s požadavky uživatelů.</a:t>
                      </a:r>
                      <a:endParaRPr lang="cs-CZ" sz="2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Jistota </a:t>
                      </a:r>
                      <a:r>
                        <a:rPr lang="cs-CZ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souladu výsledného řešení se zákonem</a:t>
                      </a: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457200" lvl="1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Nejtransparentnější řešení, a proto je spojeno s </a:t>
                      </a:r>
                      <a:r>
                        <a:rPr lang="cs-CZ" sz="2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nejmenšími riziky zásahu ÚOHS</a:t>
                      </a: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457200" lvl="1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Časová předvídatelnost dokončení a spuštění systému v okamžiku podpisu smlouvy se zhotovitelem.</a:t>
                      </a:r>
                    </a:p>
                    <a:p>
                      <a:pPr algn="l"/>
                      <a:endParaRPr lang="cs-CZ" sz="3200" dirty="0"/>
                    </a:p>
                  </a:txBody>
                  <a:tcPr marL="55629" marR="55629" marT="27814" marB="2781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b="1" dirty="0"/>
                        <a:t>Slabé stránky:</a:t>
                      </a:r>
                    </a:p>
                    <a:p>
                      <a:pPr algn="l"/>
                      <a:endParaRPr lang="cs-CZ" sz="3200" dirty="0"/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Menší schopnost agilního provádění změn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</a:p>
                    <a:p>
                      <a:pPr marL="285750" indent="-28575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Vyšší </a:t>
                      </a: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časová náročnost – 32 až 38 měsíců.</a:t>
                      </a:r>
                      <a:endParaRPr lang="cs-CZ" sz="2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cs-CZ" sz="3200" dirty="0"/>
                    </a:p>
                  </a:txBody>
                  <a:tcPr marL="55629" marR="55629" marT="27814" marB="27814"/>
                </a:tc>
                <a:extLst>
                  <a:ext uri="{0D108BD9-81ED-4DB2-BD59-A6C34878D82A}">
                    <a16:rowId xmlns:a16="http://schemas.microsoft.com/office/drawing/2014/main" val="3724459859"/>
                  </a:ext>
                </a:extLst>
              </a:tr>
              <a:tr h="3260097">
                <a:tc>
                  <a:txBody>
                    <a:bodyPr/>
                    <a:lstStyle/>
                    <a:p>
                      <a:pPr algn="l"/>
                      <a:r>
                        <a:rPr lang="cs-CZ" sz="3200" b="1" dirty="0"/>
                        <a:t>Příležitost:</a:t>
                      </a:r>
                    </a:p>
                    <a:p>
                      <a:pPr algn="l"/>
                      <a:endParaRPr lang="cs-CZ" sz="20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Zvýšení šance plnění milníku č. 74 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NPO.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Zkrácení procesu povolování staveb nejméně o dva roky, protože systémy by měly úředníkům v cílové formě výrazně usnadnit práci.</a:t>
                      </a:r>
                      <a:endParaRPr lang="cs-CZ" sz="2800" dirty="0"/>
                    </a:p>
                  </a:txBody>
                  <a:tcPr marL="55629" marR="55629" marT="27814" marB="2781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b="1" dirty="0"/>
                        <a:t>Hrozby:</a:t>
                      </a:r>
                    </a:p>
                    <a:p>
                      <a:pPr algn="l"/>
                      <a:endParaRPr lang="cs-CZ" sz="32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cs-CZ" sz="2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Zvýšení rizika nesplnění milníku č. 75</a:t>
                      </a:r>
                      <a:r>
                        <a:rPr lang="cs-CZ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NPO Vytvoření AIS.</a:t>
                      </a:r>
                      <a:endParaRPr lang="cs-CZ" sz="2800" dirty="0"/>
                    </a:p>
                  </a:txBody>
                  <a:tcPr marL="55629" marR="55629" marT="27814" marB="27814"/>
                </a:tc>
                <a:extLst>
                  <a:ext uri="{0D108BD9-81ED-4DB2-BD59-A6C34878D82A}">
                    <a16:rowId xmlns:a16="http://schemas.microsoft.com/office/drawing/2014/main" val="247804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167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Martel"/>
        <a:ea typeface="Martel"/>
        <a:cs typeface="Martel"/>
      </a:majorFont>
      <a:minorFont>
        <a:latin typeface="Martel Heavy"/>
        <a:ea typeface="Martel Heavy"/>
        <a:cs typeface="Martel Heavy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Mart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Martel"/>
        <a:ea typeface="Martel"/>
        <a:cs typeface="Martel"/>
      </a:majorFont>
      <a:minorFont>
        <a:latin typeface="Martel Heavy"/>
        <a:ea typeface="Martel Heavy"/>
        <a:cs typeface="Martel Heavy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Mart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854</Words>
  <Application>Microsoft Office PowerPoint</Application>
  <PresentationFormat>Vlastní</PresentationFormat>
  <Paragraphs>81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Aptos</vt:lpstr>
      <vt:lpstr>Arial</vt:lpstr>
      <vt:lpstr>Helvetica Neue</vt:lpstr>
      <vt:lpstr>Helvetica Neue Medium</vt:lpstr>
      <vt:lpstr>Martel</vt:lpstr>
      <vt:lpstr>Martel Heavy</vt:lpstr>
      <vt:lpstr>Martel Heavy (Základní text)</vt:lpstr>
      <vt:lpstr>21_BasicWhite</vt:lpstr>
      <vt:lpstr>Prezentace aplikace PowerPoint</vt:lpstr>
      <vt:lpstr>Další postup v Digitalizaci stavebního řízení</vt:lpstr>
      <vt:lpstr>Současný stav DSŘ</vt:lpstr>
      <vt:lpstr>Statistika počtů řízení</vt:lpstr>
      <vt:lpstr>Legislativní bypass</vt:lpstr>
      <vt:lpstr>Legislativní bypass</vt:lpstr>
      <vt:lpstr>Technologický bypass </vt:lpstr>
      <vt:lpstr>Dokončení systémů </vt:lpstr>
      <vt:lpstr>Dokončení systémů </vt:lpstr>
      <vt:lpstr>Další postup v Digitalizaci stavebního řízení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Stadler Jakub Mgr.</dc:creator>
  <cp:lastModifiedBy>Nová Karolína</cp:lastModifiedBy>
  <cp:revision>6</cp:revision>
  <dcterms:modified xsi:type="dcterms:W3CDTF">2024-10-16T13:00:57Z</dcterms:modified>
</cp:coreProperties>
</file>