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90" r:id="rId3"/>
    <p:sldId id="266" r:id="rId4"/>
    <p:sldId id="269" r:id="rId5"/>
    <p:sldId id="299" r:id="rId6"/>
    <p:sldId id="286" r:id="rId7"/>
    <p:sldId id="287" r:id="rId8"/>
    <p:sldId id="288" r:id="rId9"/>
    <p:sldId id="291" r:id="rId10"/>
    <p:sldId id="297" r:id="rId11"/>
    <p:sldId id="294" r:id="rId12"/>
    <p:sldId id="281" r:id="rId13"/>
    <p:sldId id="282" r:id="rId14"/>
    <p:sldId id="283" r:id="rId15"/>
    <p:sldId id="284" r:id="rId16"/>
    <p:sldId id="285" r:id="rId17"/>
    <p:sldId id="293" r:id="rId18"/>
    <p:sldId id="298" r:id="rId19"/>
    <p:sldId id="276" r:id="rId20"/>
    <p:sldId id="279" r:id="rId21"/>
    <p:sldId id="280" r:id="rId22"/>
    <p:sldId id="277" r:id="rId23"/>
    <p:sldId id="289" r:id="rId24"/>
    <p:sldId id="267" r:id="rId25"/>
    <p:sldId id="268" r:id="rId26"/>
    <p:sldId id="295" r:id="rId27"/>
    <p:sldId id="296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84" y="-7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2/22/2019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Files/Docs/E&#218;S/dokumentace%20k%20VZ.doc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Fondy-EU/2014-2020/Metodicke-pokyny/Metodika-rizeni-programu/Metodika-zadavani-zakazek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</a:t>
            </a:r>
            <a:r>
              <a:rPr lang="cs-CZ" dirty="0" smtClean="0"/>
              <a:t>v </a:t>
            </a:r>
            <a:r>
              <a:rPr lang="cs-CZ" dirty="0" smtClean="0"/>
              <a:t>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4. 3. 2019,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</a:t>
            </a:r>
            <a:r>
              <a:rPr lang="cs-CZ" sz="2200" b="0" dirty="0" smtClean="0">
                <a:solidFill>
                  <a:srgbClr val="00529C"/>
                </a:solidFill>
              </a:rPr>
              <a:t>poskytnout</a:t>
            </a:r>
          </a:p>
          <a:p>
            <a:pPr marL="1416050" lvl="2" indent="-342900">
              <a:buFontTx/>
              <a:buChar char="-"/>
            </a:pPr>
            <a:r>
              <a:rPr lang="cs-CZ" sz="1800" dirty="0" smtClean="0">
                <a:solidFill>
                  <a:srgbClr val="00529C"/>
                </a:solidFill>
              </a:rPr>
              <a:t>Je nutné, abyste si tuto skutečnost ověřili, nejlépe zdokladovat přes výpisy z OR</a:t>
            </a:r>
            <a:endParaRPr lang="cs-CZ" sz="1800" b="0" dirty="0" smtClean="0">
              <a:solidFill>
                <a:srgbClr val="00529C"/>
              </a:solidFill>
            </a:endParaRP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</a:t>
            </a:r>
            <a:r>
              <a:rPr lang="cs-CZ" sz="2200" b="0" dirty="0" smtClean="0"/>
              <a:t>zájemců, kteří byli účastni v předcházejících kolech (předcházejících řízení)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</a:t>
            </a:r>
            <a:r>
              <a:rPr lang="cs-CZ" dirty="0" smtClean="0"/>
              <a:t>osoba</a:t>
            </a:r>
          </a:p>
          <a:p>
            <a:pPr lvl="1" indent="0">
              <a:buNone/>
            </a:pPr>
            <a:r>
              <a:rPr lang="cs-CZ" dirty="0"/>
              <a:t>	</a:t>
            </a:r>
            <a:r>
              <a:rPr lang="cs-CZ" dirty="0" smtClean="0"/>
              <a:t>- vždy musí existovat písemný a přezkoumatelný záznam o posouzení a hodnocení a výsledném rozhodnutí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zadávacích/výběrových řízení a případných </a:t>
            </a:r>
            <a:r>
              <a:rPr lang="cs-CZ" dirty="0" smtClean="0">
                <a:solidFill>
                  <a:schemeClr val="tx1"/>
                </a:solidFill>
              </a:rPr>
              <a:t>dodatků – POVINNÁ</a:t>
            </a:r>
            <a:endParaRPr lang="cs-CZ" dirty="0">
              <a:solidFill>
                <a:schemeClr val="tx1"/>
              </a:solidFill>
            </a:endParaRP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Veřejné </a:t>
            </a:r>
            <a:r>
              <a:rPr lang="cs-CZ" sz="3600" b="1" kern="1200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zakázky</a:t>
            </a:r>
            <a:r>
              <a:rPr lang="cs-CZ" dirty="0">
                <a:latin typeface="+mj-lt"/>
                <a:ea typeface="+mj-ea"/>
                <a:cs typeface="+mj-cs"/>
              </a:rPr>
              <a:t> </a:t>
            </a: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– postup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</a:t>
            </a:r>
            <a:r>
              <a:rPr lang="cs-CZ" sz="1800" b="0" dirty="0" smtClean="0"/>
              <a:t>§147</a:t>
            </a:r>
            <a:endParaRPr lang="cs-CZ" sz="1800" b="0" dirty="0" smtClean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stručná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Dokumenty </a:t>
            </a:r>
            <a:r>
              <a:rPr lang="cs-CZ" altLang="cs-CZ" sz="1600" dirty="0" smtClean="0"/>
              <a:t>se dokládají v prostých kopiích spolu s čestným prohlášením o souladu těchto kopií s </a:t>
            </a:r>
            <a:r>
              <a:rPr lang="cs-CZ" altLang="cs-CZ" sz="1600" dirty="0" smtClean="0"/>
              <a:t>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Podrobnosti lze nalézt na webu Centra pro regionální rozvoj </a:t>
            </a:r>
            <a:r>
              <a:rPr lang="cs-CZ" altLang="cs-CZ" sz="1600" dirty="0"/>
              <a:t>České republiky - </a:t>
            </a:r>
            <a:r>
              <a:rPr lang="cs-CZ" altLang="cs-CZ" sz="1600" dirty="0">
                <a:hlinkClick r:id="rId2"/>
              </a:rPr>
              <a:t>http://</a:t>
            </a:r>
            <a:r>
              <a:rPr lang="cs-CZ" altLang="cs-CZ" sz="1600" dirty="0" smtClean="0">
                <a:hlinkClick r:id="rId2"/>
              </a:rPr>
              <a:t>www.crr.cz/</a:t>
            </a:r>
            <a:r>
              <a:rPr lang="cs-CZ" altLang="cs-CZ" sz="1600" dirty="0" err="1" smtClean="0">
                <a:hlinkClick r:id="rId2"/>
              </a:rPr>
              <a:t>Files</a:t>
            </a:r>
            <a:r>
              <a:rPr lang="cs-CZ" altLang="cs-CZ" sz="1600" dirty="0" smtClean="0">
                <a:hlinkClick r:id="rId2"/>
              </a:rPr>
              <a:t>/</a:t>
            </a:r>
            <a:r>
              <a:rPr lang="cs-CZ" altLang="cs-CZ" sz="1600" dirty="0" err="1" smtClean="0">
                <a:hlinkClick r:id="rId2"/>
              </a:rPr>
              <a:t>Docs</a:t>
            </a:r>
            <a:r>
              <a:rPr lang="cs-CZ" altLang="cs-CZ" sz="1600" dirty="0" smtClean="0">
                <a:hlinkClick r:id="rId2"/>
              </a:rPr>
              <a:t>/EÚS/dokumentace%20k%20VZ.doc</a:t>
            </a:r>
            <a:r>
              <a:rPr lang="cs-CZ" altLang="cs-CZ" sz="1600" dirty="0" smtClean="0"/>
              <a:t> 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</a:t>
            </a:r>
            <a:r>
              <a:rPr lang="cs-CZ" altLang="cs-CZ" dirty="0" smtClean="0"/>
              <a:t>nenapravitelné, 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</a:t>
            </a:r>
            <a:r>
              <a:rPr lang="cs-CZ" altLang="cs-CZ" dirty="0" smtClean="0"/>
              <a:t>napravit</a:t>
            </a:r>
          </a:p>
          <a:p>
            <a:pPr marL="1354138" lvl="3" indent="-187325"/>
            <a:r>
              <a:rPr lang="cs-CZ" altLang="cs-CZ" dirty="0" smtClean="0"/>
              <a:t>Je nutné stanovisko Kontrolora respektovat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</a:t>
            </a:r>
            <a:r>
              <a:rPr lang="cs-CZ" altLang="cs-CZ" u="sng" dirty="0" smtClean="0"/>
              <a:t>aktivity – tzn. </a:t>
            </a:r>
            <a:r>
              <a:rPr lang="cs-CZ" altLang="cs-CZ" u="sng" dirty="0" smtClean="0"/>
              <a:t>Trvale snižují disponibilní rozpočet projektu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Metodický </a:t>
            </a:r>
            <a:r>
              <a:rPr lang="cs-CZ" altLang="cs-CZ" dirty="0" smtClean="0"/>
              <a:t>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</a:t>
            </a:r>
            <a:r>
              <a:rPr lang="cs-CZ" altLang="cs-CZ" dirty="0" smtClean="0"/>
              <a:t>) -</a:t>
            </a:r>
            <a:r>
              <a:rPr lang="cs-CZ" u="sng" dirty="0">
                <a:hlinkClick r:id="rId2"/>
              </a:rPr>
              <a:t>https://www.dotaceeu.cz/cs/Fondy-EU/2014-2020/Metodicke-pokyny/Metodika-rizeni-programu/Metodika-zadavani-zakazek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pokud </a:t>
            </a:r>
            <a:r>
              <a:rPr lang="cs-CZ" altLang="cs-CZ" dirty="0"/>
              <a:t>se zadavatel rozhodne použít přísnější postup, musí jej dodržet po celou dobu výběru </a:t>
            </a:r>
            <a:r>
              <a:rPr lang="cs-CZ" altLang="cs-CZ" dirty="0" smtClean="0"/>
              <a:t>dodavatele – tzn. Postup plně dle zákony i pro zakázku mimo aplikaci 134/2016Sb.,</a:t>
            </a:r>
            <a:endParaRPr lang="cs-CZ" altLang="cs-CZ" dirty="0"/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Specifické p</a:t>
            </a:r>
            <a:r>
              <a:rPr lang="cs-CZ" altLang="cs-CZ" dirty="0" smtClean="0"/>
              <a:t>ožadavky </a:t>
            </a:r>
            <a:r>
              <a:rPr lang="cs-CZ" altLang="cs-CZ" dirty="0" smtClean="0"/>
              <a:t>programu </a:t>
            </a:r>
            <a:r>
              <a:rPr lang="cs-CZ" altLang="cs-CZ" dirty="0" smtClean="0"/>
              <a:t>–</a:t>
            </a:r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 zakázky </a:t>
            </a:r>
            <a:r>
              <a:rPr lang="cs-CZ" altLang="cs-CZ" u="sng" dirty="0" smtClean="0"/>
              <a:t>od 5000EUR do 400 tis. </a:t>
            </a:r>
            <a:r>
              <a:rPr lang="cs-CZ" altLang="cs-CZ" u="sng" dirty="0" smtClean="0"/>
              <a:t>CZK</a:t>
            </a: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dle zákona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 smtClean="0"/>
              <a:t>zákon. </a:t>
            </a:r>
            <a:r>
              <a:rPr lang="cs-CZ" altLang="cs-CZ" dirty="0" smtClean="0"/>
              <a:t>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formulář: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contracts</a:t>
            </a:r>
            <a:r>
              <a:rPr lang="cs-CZ" altLang="cs-CZ" sz="1600" dirty="0" smtClean="0"/>
              <a:t> – předkládaný s každou zprávou a formulář Přehled plánovaných a realizovaných ZŘ/VŘ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altLang="cs-CZ" sz="1800" b="1" dirty="0" smtClean="0"/>
              <a:t>Zakázky dle Metodického pokynu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Regulace dle Metodického </a:t>
            </a:r>
            <a:r>
              <a:rPr lang="cs-CZ" altLang="cs-CZ" dirty="0"/>
              <a:t>pokynu pro oblast zadávání zakázek pro programové období 2014-2020 (závazné metodiky MMR a NOK) </a:t>
            </a:r>
            <a:endParaRPr lang="cs-CZ" altLang="cs-CZ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Dostupný např. zde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www.dotaceeu.cz/cs/Fondy-EU/2014-2020/Metodicke-pokyny/Metodika-rizeni-programu/Metodika-zadavani-zakazek</a:t>
            </a:r>
            <a:endParaRPr lang="cs-CZ" u="sng" dirty="0" smtClean="0"/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u="sng" dirty="0" smtClean="0"/>
              <a:t>Určuje požadavky na provedení řízení – počet oslovených uchazečů, lhůty atd.</a:t>
            </a:r>
          </a:p>
          <a:p>
            <a:pPr marL="285750" lvl="2" indent="-285750">
              <a:spcBef>
                <a:spcPct val="20000"/>
              </a:spcBef>
              <a:spcAft>
                <a:spcPts val="200"/>
              </a:spcAft>
              <a:buFontTx/>
              <a:buChar char="-"/>
            </a:pPr>
            <a:r>
              <a:rPr lang="cs-CZ" altLang="cs-CZ" dirty="0" smtClean="0"/>
              <a:t>Obsahem jsou i formuláře/vzory např. pro návrh smlouvy atd.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– základní právní předpisy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3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</a:t>
            </a:r>
            <a:r>
              <a:rPr lang="cs-CZ" altLang="cs-CZ" sz="1200" dirty="0" smtClean="0"/>
              <a:t>dokumentací</a:t>
            </a:r>
            <a:endParaRPr lang="cs-CZ" altLang="cs-CZ" sz="1200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</a:t>
            </a:r>
            <a:r>
              <a:rPr lang="cs-CZ" altLang="cs-CZ" sz="1200" dirty="0" smtClean="0"/>
              <a:t>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kvality je možné</a:t>
            </a:r>
            <a:endParaRPr lang="cs-CZ" altLang="cs-CZ" sz="1200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</a:t>
            </a:r>
            <a:endParaRPr lang="cs-CZ" altLang="cs-CZ" sz="1200" b="1" u="sng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Vždy musí existovat </a:t>
            </a:r>
            <a:r>
              <a:rPr lang="cs-CZ" altLang="cs-CZ" sz="1200" b="1" u="sng" dirty="0" smtClean="0"/>
              <a:t>jasný </a:t>
            </a:r>
            <a:r>
              <a:rPr lang="cs-CZ" altLang="cs-CZ" sz="1200" b="1" u="sng" dirty="0" smtClean="0"/>
              <a:t>model přiřazení bodů=ohodnocení </a:t>
            </a:r>
            <a:r>
              <a:rPr lang="cs-CZ" altLang="cs-CZ" sz="1200" b="1" u="sng" dirty="0" smtClean="0"/>
              <a:t>, </a:t>
            </a:r>
            <a:r>
              <a:rPr lang="cs-CZ" altLang="cs-CZ" sz="1200" b="1" u="sng" dirty="0" smtClean="0"/>
              <a:t>jasný </a:t>
            </a:r>
            <a:r>
              <a:rPr lang="cs-CZ" altLang="cs-CZ" sz="1200" b="1" u="sng" dirty="0" smtClean="0"/>
              <a:t>algoritmus výpočtu výsledného </a:t>
            </a:r>
            <a:r>
              <a:rPr lang="cs-CZ" altLang="cs-CZ" sz="1200" b="1" u="sng" dirty="0" smtClean="0"/>
              <a:t>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Kroky hodnotící komise musí být písemně zaznamenané a zpětně ověřitelné – tzn. Proces hodnocení musí být popsán do takové míry podrobnosti, aby Kontrolor mohl provést ověření přidělení bodů za jednotlivá kritéria jejich výpočet</a:t>
            </a:r>
            <a:endParaRPr lang="cs-CZ" altLang="cs-CZ" sz="1200" b="1" u="sng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</a:t>
            </a:r>
            <a:r>
              <a:rPr lang="cs-CZ" altLang="cs-CZ" sz="1200" dirty="0" smtClean="0"/>
              <a:t>dříve používaný pojem VZMR </a:t>
            </a:r>
            <a:r>
              <a:rPr lang="cs-CZ" altLang="cs-CZ" sz="1200" dirty="0" smtClean="0"/>
              <a:t>= </a:t>
            </a:r>
            <a:r>
              <a:rPr lang="cs-CZ" altLang="cs-CZ" sz="1200" dirty="0" smtClean="0"/>
              <a:t> dle Metodického pokynu se tím chápe zakázka </a:t>
            </a:r>
            <a:r>
              <a:rPr lang="cs-CZ" altLang="cs-CZ" sz="1200" dirty="0" smtClean="0"/>
              <a:t>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</a:t>
            </a:r>
            <a:r>
              <a:rPr lang="cs-CZ" altLang="cs-CZ" sz="1200" dirty="0" smtClean="0">
                <a:solidFill>
                  <a:schemeClr val="tx1"/>
                </a:solidFill>
              </a:rPr>
              <a:t>pokynu, procesní stránka je vždy upravena v daném předpisu (zákoně, metodickém pokynu)</a:t>
            </a:r>
            <a:endParaRPr lang="cs-CZ" altLang="cs-CZ" sz="1200" dirty="0">
              <a:solidFill>
                <a:schemeClr val="tx1"/>
              </a:solidFill>
            </a:endParaRP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</a:t>
            </a:r>
            <a:r>
              <a:rPr lang="cs-CZ" sz="1200" b="1" dirty="0" smtClean="0"/>
              <a:t>zakázky,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Tato nabídka musí být vyloučena i tehdy, pokud by nebyla vybrána jako  vítězná resp. druhá/třetí v pořadí</a:t>
            </a: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2327</Words>
  <Application>Microsoft Office PowerPoint</Application>
  <PresentationFormat>Předvádění na obrazovce (4:3)</PresentationFormat>
  <Paragraphs>277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sablona_centrum_2016</vt:lpstr>
      <vt:lpstr>Seminář v rámci programu Interreg CENTRAL EUROPE</vt:lpstr>
      <vt:lpstr>Veřejné zakázky</vt:lpstr>
      <vt:lpstr>Veřejné zakázky – základní právní předpisy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postup kontroly</vt:lpstr>
      <vt:lpstr>Veřejné zakázky – stručná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23</cp:revision>
  <dcterms:created xsi:type="dcterms:W3CDTF">2016-05-13T07:19:23Z</dcterms:created>
  <dcterms:modified xsi:type="dcterms:W3CDTF">2019-02-22T09:24:04Z</dcterms:modified>
</cp:coreProperties>
</file>