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5" r:id="rId3"/>
    <p:sldId id="257" r:id="rId4"/>
    <p:sldId id="285" r:id="rId5"/>
    <p:sldId id="284" r:id="rId6"/>
    <p:sldId id="279" r:id="rId7"/>
    <p:sldId id="271" r:id="rId8"/>
    <p:sldId id="266" r:id="rId9"/>
    <p:sldId id="269" r:id="rId10"/>
    <p:sldId id="272" r:id="rId11"/>
    <p:sldId id="278" r:id="rId12"/>
    <p:sldId id="274" r:id="rId13"/>
    <p:sldId id="277" r:id="rId14"/>
    <p:sldId id="268" r:id="rId15"/>
    <p:sldId id="276" r:id="rId16"/>
    <p:sldId id="281" r:id="rId17"/>
    <p:sldId id="28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4E4A-330B-4599-B751-D51D1D03E102}" type="datetimeFigureOut">
              <a:rPr lang="cs-CZ" smtClean="0"/>
              <a:t>07.12.2018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D71D-955E-4D0C-B57C-8868F3177D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9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E7C0-863D-4B7E-9BAD-38B0EEBAC627}" type="slidenum">
              <a:rPr kumimoji="0" lang="da-DK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632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AD3D2-8572-44B2-ABBC-AD5A99FA96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9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AD3D2-8572-44B2-ABBC-AD5A99FA961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8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16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0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frideres\Desktop\Map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44" y="1106632"/>
            <a:ext cx="11616000" cy="11375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10363200" cy="933450"/>
          </a:xfrm>
        </p:spPr>
        <p:txBody>
          <a:bodyPr/>
          <a:lstStyle>
            <a:lvl1pPr>
              <a:defRPr>
                <a:solidFill>
                  <a:srgbClr val="3942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90623" y="2243281"/>
            <a:ext cx="11616000" cy="18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52" name="Picture 4" descr="G:\1 - ESPON EGTC\E - Outreach SO4\E3 - Publications\02 - Lay out and corporate id\Templates\ESPON Logo\ESPON-EGTC-logo_2015-12-03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345"/>
            <a:ext cx="3048000" cy="7258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3239535" y="6172200"/>
            <a:ext cx="447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AC2C2D"/>
                </a:solidFill>
              </a:rPr>
              <a:t>Inspire policy making with territorial evidence</a:t>
            </a:r>
          </a:p>
        </p:txBody>
      </p:sp>
      <p:pic>
        <p:nvPicPr>
          <p:cNvPr id="2053" name="Picture 5" descr="D:\Users\frideres\Desktop\Flags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6693234"/>
            <a:ext cx="11616000" cy="16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30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90501" y="1"/>
          <a:ext cx="120015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4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" y="1"/>
                        <a:ext cx="120015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9"/>
            <a:ext cx="12192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11755967" y="0"/>
            <a:ext cx="480484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1" y="0"/>
            <a:ext cx="480484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cs-CZ" sz="4400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12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4" y="6221413"/>
            <a:ext cx="708871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958851" y="2554288"/>
            <a:ext cx="1016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958851" y="3525838"/>
            <a:ext cx="1016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27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6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51" y="1654176"/>
            <a:ext cx="5056716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768" y="1654176"/>
            <a:ext cx="5058833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8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65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394287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D:\Users\frideres\Desktop\Map banner.jpg"/>
          <p:cNvPicPr>
            <a:picLocks noChangeAspect="1" noChangeArrowheads="1"/>
          </p:cNvPicPr>
          <p:nvPr userDrawn="1"/>
        </p:nvPicPr>
        <p:blipFill>
          <a:blip r:embed="rId2" cstate="print"/>
          <a:srcRect b="84075"/>
          <a:stretch>
            <a:fillRect/>
          </a:stretch>
        </p:blipFill>
        <p:spPr bwMode="auto">
          <a:xfrm>
            <a:off x="289144" y="0"/>
            <a:ext cx="11616000" cy="1811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290623" y="180972"/>
            <a:ext cx="11616000" cy="18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4" descr="G:\1 - ESPON EGTC\E - Outreach SO4\E3 - Publications\02 - Lay out and corporate id\Templates\ESPON Logo\ESPON-EGTC-logo_2015-12-03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35118"/>
            <a:ext cx="1524000" cy="362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728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87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9501" y="898526"/>
            <a:ext cx="25781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8852" y="898526"/>
            <a:ext cx="7537449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PON slides">
    <p:bg>
      <p:bgPr>
        <a:blipFill dpi="0" rotWithShape="0">
          <a:blip r:embed="rId2">
            <a:lum/>
          </a:blip>
          <a:srcRect/>
          <a:stretch>
            <a:fillRect l="-21000" t="-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117600" y="1752600"/>
            <a:ext cx="99568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609600" y="871800"/>
            <a:ext cx="10972800" cy="396960"/>
          </a:xfrm>
        </p:spPr>
        <p:txBody>
          <a:bodyPr anchor="ctr"/>
          <a:lstStyle>
            <a:lvl1pPr algn="ctr">
              <a:buNone/>
              <a:defRPr sz="2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72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2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1904000" y="0"/>
            <a:ext cx="288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8018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942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1" y="0"/>
          <a:ext cx="120015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orelDRAW" r:id="rId15" imgW="37542960" imgH="3557880" progId="CorelDRAW.Graphic.13">
                  <p:embed/>
                </p:oleObj>
              </mc:Choice>
              <mc:Fallback>
                <p:oleObj name="CorelDRAW" r:id="rId15" imgW="37542960" imgH="3557880" progId="CorelDRAW.Graphic.13">
                  <p:embed/>
                  <p:pic>
                    <p:nvPicPr>
                      <p:cNvPr id="102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20015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12192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898525"/>
            <a:ext cx="10318749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654176"/>
            <a:ext cx="10318749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11711517" y="0"/>
            <a:ext cx="48048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1" y="0"/>
            <a:ext cx="480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cid:image002.jpg@01D487FE.D0015C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uur.cz/" TargetMode="External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www.espon.eu/ma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ukturalni-fondy.cz/" TargetMode="External"/><Relationship Id="rId5" Type="http://schemas.openxmlformats.org/officeDocument/2006/relationships/hyperlink" Target="mailto:fridrich@uur.cz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mailto:hromil@mmr.cz" TargetMode="External"/><Relationship Id="rId9" Type="http://schemas.openxmlformats.org/officeDocument/2006/relationships/hyperlink" Target="http://www.uur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4214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ESPON 2020</a:t>
            </a:r>
            <a:r>
              <a:rPr lang="en-GB" altLang="cs-CZ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da-DK" altLang="cs-CZ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19289" y="2492376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cs-CZ" sz="32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919288" y="3429000"/>
            <a:ext cx="84248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>
              <a:solidFill>
                <a:srgbClr val="08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zasedání Výboru ČR pro programy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nadnárodní a meziregionální 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spolupráce</a:t>
            </a:r>
            <a:endParaRPr lang="cs-CZ" sz="2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2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Praha, </a:t>
            </a:r>
            <a:r>
              <a:rPr lang="cs-CZ" alt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10. prosince 2018</a:t>
            </a:r>
            <a:endParaRPr lang="en-GB" altLang="cs-CZ" sz="24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237039" y="2909989"/>
            <a:ext cx="6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4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Policy Briefs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8900">
              <a:spcAft>
                <a:spcPts val="300"/>
              </a:spcAft>
              <a:defRPr/>
            </a:pP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policy briefs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(pracovní dokumenty – politické  „návody“, výsledky projektů programu)</a:t>
            </a:r>
          </a:p>
          <a:p>
            <a:pPr marL="0" indent="0">
              <a:spcAft>
                <a:spcPts val="300"/>
              </a:spcAft>
              <a:buNone/>
              <a:defRPr/>
            </a:pPr>
            <a:endParaRPr lang="cs-CZ" sz="2200" dirty="0" smtClean="0">
              <a:solidFill>
                <a:srgbClr val="002060"/>
              </a:solidFill>
              <a:latin typeface="+mj-lt"/>
            </a:endParaRPr>
          </a:p>
          <a:p>
            <a:pPr marL="88900">
              <a:spcAft>
                <a:spcPts val="3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překlad </a:t>
            </a: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– Územní dimenze budoucích politik, Řídící, plánovací a finanční nástroje ve  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22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      službách polycentrického rozvoje, Územní a urbanistické dimenze digitalizace veř. </a:t>
            </a: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služeb</a:t>
            </a:r>
          </a:p>
          <a:p>
            <a:pPr marL="0" indent="0">
              <a:spcAft>
                <a:spcPts val="300"/>
              </a:spcAft>
              <a:buNone/>
              <a:defRPr/>
            </a:pPr>
            <a:endParaRPr lang="cs-CZ" sz="2200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pro rok 2019  - Vnitřní periferie v Evropě</a:t>
            </a:r>
          </a:p>
          <a:p>
            <a:r>
              <a:rPr lang="cs-CZ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                          Přeshraniční veřejné služby v Evropě</a:t>
            </a:r>
          </a:p>
          <a:p>
            <a:pPr marL="0" indent="0">
              <a:buNone/>
            </a:pPr>
            <a:r>
              <a:rPr lang="cs-CZ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                                 Územní potenciál zelených infrastruktur</a:t>
            </a:r>
            <a:endParaRPr lang="cs-CZ" sz="2200" dirty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                                 (Odbor územního plánování v roli PST)</a:t>
            </a:r>
            <a:endParaRPr lang="cs-CZ" sz="2200" dirty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4400" dirty="0" smtClean="0">
                <a:solidFill>
                  <a:srgbClr val="002060"/>
                </a:solidFill>
                <a:latin typeface="Verdana" pitchFamily="34" charset="0"/>
              </a:rPr>
              <a:t>              </a:t>
            </a:r>
            <a:endParaRPr lang="cs-CZ" sz="3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4400" dirty="0" smtClean="0">
                <a:solidFill>
                  <a:srgbClr val="002060"/>
                </a:solidFill>
                <a:latin typeface="Verdana" pitchFamily="34" charset="0"/>
              </a:rPr>
              <a:t>                        </a:t>
            </a:r>
            <a:r>
              <a:rPr lang="en-US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cs-CZ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</a:t>
            </a:r>
            <a:endParaRPr 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17" y="1600201"/>
            <a:ext cx="1428750" cy="2019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7148" y="33448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7" name="Obrázek 4" descr="Teze politik. Územní dimenze budoucích politik.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26" y="3436938"/>
            <a:ext cx="1428750" cy="2019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97148" y="5821364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50" name="Obrázek 1" descr="Teze politik. Řídicí, plánovací a finanční nástroje ve službách polycentrického rozvoj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42" y="3984627"/>
            <a:ext cx="1428750" cy="20193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494240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05000" y="2514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cs typeface="Arial" pitchFamily="34" charset="0"/>
              </a:rPr>
              <a:t>Vědecké                    a monitorovací nástroje</a:t>
            </a:r>
            <a:endParaRPr lang="en-GB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2"/>
                </a:solidFill>
              </a:rPr>
              <a:t>3</a:t>
            </a:r>
            <a:endParaRPr lang="en-GB" sz="5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a monitorovací nástroje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838" y="1617144"/>
            <a:ext cx="8082744" cy="36531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152997" y="5388124"/>
            <a:ext cx="9687267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74650" lvl="0" indent="-285750" eaLnBrk="0" fontAlgn="base" hangingPunct="0">
              <a:spcAft>
                <a:spcPts val="300"/>
              </a:spcAft>
              <a:buFontTx/>
              <a:buChar char="-"/>
            </a:pPr>
            <a:r>
              <a:rPr lang="cs-CZ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6 projektů na upgrade a nové nástroje (databáze ESPON, TIA tool– hodnocení územního dopadu,</a:t>
            </a:r>
          </a:p>
          <a:p>
            <a:pPr marL="88900" lvl="0" eaLnBrk="0" fontAlgn="base" hangingPunct="0">
              <a:spcAft>
                <a:spcPts val="300"/>
              </a:spcAft>
            </a:pPr>
            <a:r>
              <a:rPr lang="cs-CZ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monitorovací nástroj pro makrostrategie, upgrade podkladových map, FUA, Velká data- bydlení)</a:t>
            </a:r>
          </a:p>
          <a:p>
            <a:pPr marL="374650" lvl="0" indent="-285750" eaLnBrk="0" fontAlgn="base" hangingPunct="0">
              <a:spcAft>
                <a:spcPts val="300"/>
              </a:spcAft>
              <a:buFontTx/>
              <a:buChar char="-"/>
            </a:pPr>
            <a:r>
              <a:rPr lang="cs-CZ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účast českého partnera:</a:t>
            </a:r>
            <a:endParaRPr lang="cs-CZ" i="1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– </a:t>
            </a:r>
            <a:r>
              <a:rPr lang="cs-CZ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GISAT </a:t>
            </a:r>
            <a:r>
              <a:rPr lang="cs-CZ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cs-CZ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Funkční městské oblasti a regiony v Evropě – monitorovací nástroj</a:t>
            </a:r>
            <a:endParaRPr lang="cs-CZ" i="1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Obrázek 12"/>
          <p:cNvPicPr/>
          <p:nvPr/>
        </p:nvPicPr>
        <p:blipFill rotWithShape="1">
          <a:blip r:embed="rId3"/>
          <a:srcRect l="1984" t="54086" b="37684"/>
          <a:stretch/>
        </p:blipFill>
        <p:spPr bwMode="auto">
          <a:xfrm>
            <a:off x="1826376" y="1350444"/>
            <a:ext cx="8340090" cy="26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6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cs-CZ" sz="3600" dirty="0" smtClean="0">
                <a:solidFill>
                  <a:schemeClr val="bg1"/>
                </a:solidFill>
                <a:cs typeface="Arial" pitchFamily="34" charset="0"/>
              </a:rPr>
              <a:t>emináře, nadnárodní aktivity</a:t>
            </a: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2"/>
                </a:solidFill>
              </a:rPr>
              <a:t>4</a:t>
            </a:r>
            <a:endParaRPr lang="en-GB" sz="5000" b="1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0"/>
            <a:ext cx="4066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ESPON 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V</a:t>
            </a:r>
            <a:r>
              <a:rPr lang="cs-CZ" sz="2400" dirty="0" smtClean="0">
                <a:solidFill>
                  <a:schemeClr val="tx2"/>
                </a:solidFill>
              </a:rPr>
              <a:t>ědecká konference ESPON, Londýn, 14. 11. 2018 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ESPON seminář, Vídeň, 5.- 6. 12. 2018  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   - Nové koncepce územního rozvoje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ESPON seminář v Rumunsku, 19. – 20. 6. 2018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Nadnárodní aktivity </a:t>
            </a:r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-    Účast českého partnera: ÚÚR – kontaktní místo, PST- Odbor evropské územní spolupráce</a:t>
            </a:r>
            <a:endParaRPr lang="cs-CZ" sz="24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Konference o integrovaném územním rozvoji, Budapešť, 7. 3. 2018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2"/>
                </a:solidFill>
              </a:rPr>
              <a:t>Workshop na téma makroregionální strategie (EUSDR, EUSALP), duben 2019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Seminář o přeshraniční spolupráci ve střední Evropě, Drážďany, červen 2019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Seminář na téma </a:t>
            </a:r>
            <a:r>
              <a:rPr lang="cs-CZ" sz="2400" dirty="0" smtClean="0">
                <a:solidFill>
                  <a:schemeClr val="tx2"/>
                </a:solidFill>
              </a:rPr>
              <a:t>zelené a </a:t>
            </a:r>
            <a:r>
              <a:rPr lang="cs-CZ" sz="2400" dirty="0" smtClean="0">
                <a:solidFill>
                  <a:schemeClr val="tx2"/>
                </a:solidFill>
              </a:rPr>
              <a:t>funkční oblasti, Praha, listopad 2019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9940" t="19473" r="35733" b="36710"/>
          <a:stretch/>
        </p:blipFill>
        <p:spPr bwMode="auto">
          <a:xfrm>
            <a:off x="8747724" y="1507598"/>
            <a:ext cx="2933700" cy="1285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s://www.espon.eu/sites/default/files/pdfpreview/a732d6306894bf5d8ebb7a7154016a4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10" y="1988663"/>
            <a:ext cx="1418341" cy="1874519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contourW="31750">
            <a:contourClr>
              <a:schemeClr val="tx1">
                <a:lumMod val="95000"/>
                <a:lumOff val="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4740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Aktuální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                                          </a:t>
            </a:r>
            <a:r>
              <a:rPr lang="cs-CZ" dirty="0">
                <a:hlinkClick r:id="rId2"/>
              </a:rPr>
              <a:t>www.espon.eu</a:t>
            </a:r>
            <a:r>
              <a:rPr lang="cs-CZ" dirty="0" smtClean="0"/>
              <a:t>                                           </a:t>
            </a:r>
            <a:r>
              <a:rPr lang="cs-CZ" dirty="0" smtClean="0">
                <a:hlinkClick r:id="rId3"/>
              </a:rPr>
              <a:t>www.dotaceeu.cz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                                         </a:t>
            </a:r>
            <a:r>
              <a:rPr lang="cs-CZ" dirty="0" smtClean="0">
                <a:hlinkClick r:id="rId4"/>
              </a:rPr>
              <a:t>www.uur.cz</a:t>
            </a:r>
            <a:r>
              <a:rPr lang="cs-CZ" dirty="0" smtClean="0"/>
              <a:t> </a:t>
            </a:r>
          </a:p>
          <a:p>
            <a:r>
              <a:rPr lang="cs-CZ" dirty="0"/>
              <a:t>mailing list  - veškeré aktuální</a:t>
            </a:r>
          </a:p>
          <a:p>
            <a:pPr marL="0" indent="0">
              <a:buNone/>
            </a:pPr>
            <a:r>
              <a:rPr lang="cs-CZ" dirty="0"/>
              <a:t>                         informace </a:t>
            </a:r>
          </a:p>
          <a:p>
            <a:pPr marL="0" indent="0">
              <a:buNone/>
            </a:pPr>
            <a:r>
              <a:rPr lang="cs-CZ" dirty="0"/>
              <a:t>                       - nové kontakty </a:t>
            </a:r>
          </a:p>
          <a:p>
            <a:pPr marL="0" indent="0">
              <a:buNone/>
            </a:pPr>
            <a:r>
              <a:rPr lang="cs-CZ" dirty="0"/>
              <a:t>                         na požádání                                               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- hledání partnerů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094598"/>
            <a:ext cx="2844000" cy="17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476"/>
            <a:ext cx="2664000" cy="16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92" y="4416164"/>
            <a:ext cx="2736000" cy="17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16" y="4569771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 descr="Výsledek obrázku pro linked i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" y="5581777"/>
            <a:ext cx="864000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1981200" y="838201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/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2135189" y="1484314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>
                <a:solidFill>
                  <a:srgbClr val="002060"/>
                </a:solidFill>
                <a:cs typeface="Tahoma" pitchFamily="34" charset="0"/>
              </a:rPr>
              <a:t>Kontakty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28801"/>
            <a:ext cx="7931150" cy="505142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b="1" i="1" dirty="0">
                <a:latin typeface="+mj-lt"/>
                <a:cs typeface="Tahoma" pitchFamily="34" charset="0"/>
              </a:rPr>
              <a:t>Národní koordinátor                 </a:t>
            </a:r>
            <a:r>
              <a:rPr lang="cs-CZ" altLang="cs-CZ" sz="1800" b="1" i="1" dirty="0" smtClean="0">
                <a:latin typeface="+mj-lt"/>
                <a:cs typeface="Tahoma" pitchFamily="34" charset="0"/>
              </a:rPr>
              <a:t>                                 </a:t>
            </a:r>
            <a:r>
              <a:rPr lang="cs-CZ" altLang="cs-CZ" sz="1800" b="1" i="1" dirty="0">
                <a:latin typeface="+mj-lt"/>
                <a:cs typeface="Tahoma" pitchFamily="34" charset="0"/>
              </a:rPr>
              <a:t>Kontaktní místo</a:t>
            </a:r>
          </a:p>
          <a:p>
            <a:pPr marL="0" indent="0">
              <a:buNone/>
            </a:pPr>
            <a:endParaRPr lang="cs-CZ" altLang="cs-CZ" sz="16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600" b="1" dirty="0">
                <a:cs typeface="Tahoma" pitchFamily="34" charset="0"/>
              </a:rPr>
              <a:t>Ministerstvo pro místní rozvoj ČR    </a:t>
            </a:r>
            <a:r>
              <a:rPr lang="cs-CZ" altLang="cs-CZ" sz="1600" b="1" dirty="0" smtClean="0">
                <a:cs typeface="Tahoma" pitchFamily="34" charset="0"/>
              </a:rPr>
              <a:t>                                   </a:t>
            </a:r>
            <a:r>
              <a:rPr lang="cs-CZ" altLang="cs-CZ" sz="1600" b="1" dirty="0">
                <a:cs typeface="Tahoma" pitchFamily="34" charset="0"/>
              </a:rPr>
              <a:t>Ústav územního rozvoje</a:t>
            </a:r>
            <a:r>
              <a:rPr lang="cs-CZ" altLang="cs-CZ" sz="1800" dirty="0">
                <a:cs typeface="Tahoma" pitchFamily="34" charset="0"/>
              </a:rPr>
              <a:t/>
            </a:r>
            <a:br>
              <a:rPr lang="cs-CZ" altLang="cs-CZ" sz="1800" dirty="0">
                <a:cs typeface="Tahoma" pitchFamily="34" charset="0"/>
              </a:rPr>
            </a:br>
            <a:endParaRPr lang="cs-CZ" altLang="cs-CZ" sz="1800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8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>
                <a:cs typeface="Tahoma" pitchFamily="34" charset="0"/>
              </a:rPr>
              <a:t>Mgr. Milada Hroňková		     </a:t>
            </a:r>
            <a:r>
              <a:rPr lang="cs-CZ" altLang="cs-CZ" sz="1600" dirty="0" smtClean="0">
                <a:cs typeface="Tahoma" pitchFamily="34" charset="0"/>
              </a:rPr>
              <a:t>                </a:t>
            </a:r>
            <a:r>
              <a:rPr lang="cs-CZ" altLang="cs-CZ" sz="1600" dirty="0">
                <a:cs typeface="Tahoma" pitchFamily="34" charset="0"/>
              </a:rPr>
              <a:t>Ing. arch. Lubor Fridrich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Odbor evropské územní spolupráce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Letenská 3			     </a:t>
            </a:r>
            <a:r>
              <a:rPr lang="cs-CZ" altLang="cs-CZ" sz="1600" dirty="0" smtClean="0">
                <a:cs typeface="Tahoma" pitchFamily="34" charset="0"/>
              </a:rPr>
              <a:t>                </a:t>
            </a:r>
            <a:r>
              <a:rPr lang="cs-CZ" altLang="cs-CZ" sz="1600" dirty="0">
                <a:cs typeface="Tahoma" pitchFamily="34" charset="0"/>
              </a:rPr>
              <a:t>Jakubské nám. 3 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110 15 Praha 1			   </a:t>
            </a:r>
            <a:r>
              <a:rPr lang="cs-CZ" altLang="cs-CZ" sz="1600" dirty="0" smtClean="0">
                <a:cs typeface="Tahoma" pitchFamily="34" charset="0"/>
              </a:rPr>
              <a:t>                  </a:t>
            </a:r>
            <a:r>
              <a:rPr lang="cs-CZ" altLang="cs-CZ" sz="1600" dirty="0">
                <a:cs typeface="Tahoma" pitchFamily="34" charset="0"/>
              </a:rPr>
              <a:t>658 34 Brno	</a:t>
            </a:r>
            <a:br>
              <a:rPr lang="cs-CZ" altLang="cs-CZ" sz="1600" dirty="0">
                <a:cs typeface="Tahoma" pitchFamily="34" charset="0"/>
              </a:rPr>
            </a:br>
            <a:endParaRPr lang="cs-CZ" altLang="cs-CZ" sz="1600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Tel.: +420 224 862 262		      </a:t>
            </a:r>
            <a:r>
              <a:rPr lang="cs-CZ" altLang="cs-CZ" sz="1600" dirty="0" smtClean="0">
                <a:cs typeface="Tahoma" pitchFamily="34" charset="0"/>
              </a:rPr>
              <a:t>               </a:t>
            </a:r>
            <a:r>
              <a:rPr lang="cs-CZ" altLang="cs-CZ" sz="1600" dirty="0">
                <a:cs typeface="Tahoma" pitchFamily="34" charset="0"/>
              </a:rPr>
              <a:t>Tel.: +420 542 423 121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E-mail: </a:t>
            </a:r>
            <a:r>
              <a:rPr lang="cs-CZ" altLang="cs-CZ" sz="1600" dirty="0"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>
                <a:cs typeface="Tahoma" pitchFamily="34" charset="0"/>
              </a:rPr>
              <a:t>		  </a:t>
            </a:r>
            <a:r>
              <a:rPr lang="cs-CZ" altLang="cs-CZ" sz="1600" dirty="0" smtClean="0">
                <a:cs typeface="Tahoma" pitchFamily="34" charset="0"/>
              </a:rPr>
              <a:t>                   </a:t>
            </a:r>
            <a:r>
              <a:rPr lang="cs-CZ" altLang="cs-CZ" sz="1600" dirty="0">
                <a:cs typeface="Tahoma" pitchFamily="34" charset="0"/>
              </a:rPr>
              <a:t>E-mail: </a:t>
            </a:r>
            <a:r>
              <a:rPr lang="cs-CZ" altLang="cs-CZ" sz="1600" dirty="0">
                <a:cs typeface="Tahoma" pitchFamily="34" charset="0"/>
                <a:hlinkClick r:id="rId5"/>
              </a:rPr>
              <a:t>fridrich@uur.cz</a:t>
            </a:r>
            <a:endParaRPr lang="cs-CZ" altLang="cs-CZ" sz="1600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FF6600"/>
              </a:solidFill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269967" y="4998562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latin typeface="+mn-lt"/>
                <a:cs typeface="Tahoma" pitchFamily="34" charset="0"/>
                <a:hlinkClick r:id="rId6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latin typeface="+mn-lt"/>
                <a:cs typeface="Tahoma" pitchFamily="34" charset="0"/>
                <a:hlinkClick r:id="rId7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+mn-lt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5645" y="4998562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r="14984"/>
          <a:stretch/>
        </p:blipFill>
        <p:spPr>
          <a:xfrm>
            <a:off x="5297327" y="0"/>
            <a:ext cx="515652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ESPON data            v návaznosti na evropskou politiku</a:t>
            </a:r>
            <a:endParaRPr lang="en-GB" sz="36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05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Příspěvek ESPON k fázím politického procesu</a:t>
            </a:r>
            <a:endParaRPr lang="cs-CZ" dirty="0"/>
          </a:p>
        </p:txBody>
      </p:sp>
      <p:pic>
        <p:nvPicPr>
          <p:cNvPr id="5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6071" r="30036" b="4646"/>
          <a:stretch/>
        </p:blipFill>
        <p:spPr>
          <a:xfrm>
            <a:off x="2094807" y="1330036"/>
            <a:ext cx="7524000" cy="4696691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110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Příspěvek ESPON k fázím politického procesu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497" y="1366654"/>
            <a:ext cx="7524000" cy="48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Příspěvky programu ESPON k programování ESIF </a:t>
            </a:r>
            <a:r>
              <a:rPr lang="cs-CZ" b="1" dirty="0" smtClean="0"/>
              <a:t> </a:t>
            </a:r>
            <a:r>
              <a:rPr lang="cs-CZ" b="1" dirty="0"/>
              <a:t>po roce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+mj-lt"/>
              </a:rPr>
              <a:t>ESÚS programu ESPON EGTC publikoval katalog projektů a publikací, které mohou přispět k programování Evropských strukturálních a investičních fondů po roce </a:t>
            </a:r>
            <a:r>
              <a:rPr lang="cs-CZ" sz="2000" dirty="0" smtClean="0">
                <a:solidFill>
                  <a:schemeClr val="tx2"/>
                </a:solidFill>
                <a:latin typeface="+mj-lt"/>
              </a:rPr>
              <a:t>2020.</a:t>
            </a:r>
          </a:p>
          <a:p>
            <a:r>
              <a:rPr lang="cs-CZ" sz="2000" dirty="0" smtClean="0">
                <a:solidFill>
                  <a:schemeClr val="tx2"/>
                </a:solidFill>
                <a:latin typeface="+mj-lt"/>
              </a:rPr>
              <a:t>Publikace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bude dále rozpracována prostřednictvím Zprávy o stavu evropského území, </a:t>
            </a:r>
            <a:r>
              <a:rPr lang="cs-CZ" sz="2000" dirty="0" smtClean="0">
                <a:solidFill>
                  <a:schemeClr val="tx2"/>
                </a:solidFill>
                <a:latin typeface="+mj-lt"/>
              </a:rPr>
              <a:t>jejíž zveřejnění je plánováno na 2. pol. 2019. Cílem publikace je sloučit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klíčové důkazy a politické rady o prioritách po roce 2020.</a:t>
            </a:r>
            <a:br>
              <a:rPr lang="cs-CZ" sz="2000" dirty="0">
                <a:solidFill>
                  <a:schemeClr val="tx2"/>
                </a:solidFill>
                <a:latin typeface="+mj-lt"/>
              </a:rPr>
            </a:br>
            <a:r>
              <a:rPr lang="cs-CZ" sz="2000" dirty="0" smtClean="0">
                <a:solidFill>
                  <a:schemeClr val="tx2"/>
                </a:solidFill>
              </a:rPr>
              <a:t>Publikace je ke stažení na webu programu a umožňuje vytvořit si na míru vypracovaný přehled zaměřený </a:t>
            </a:r>
            <a:r>
              <a:rPr lang="cs-CZ" sz="2000" dirty="0">
                <a:solidFill>
                  <a:schemeClr val="tx2"/>
                </a:solidFill>
              </a:rPr>
              <a:t>na vaše oblasti zájmu.</a:t>
            </a:r>
          </a:p>
          <a:p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s://www.espon.eu/sites/default/files/pdfpreview/afc153424eae84a7548332faca1a4d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95" y="4065756"/>
            <a:ext cx="1685925" cy="23812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r="29437"/>
          <a:stretch/>
        </p:blipFill>
        <p:spPr>
          <a:xfrm>
            <a:off x="6026427" y="0"/>
            <a:ext cx="44196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1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Aplikovaný výzkum Cílené analýzy Policy Briefs</a:t>
            </a:r>
            <a:endParaRPr lang="en-GB" sz="36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rgbClr val="1F497D"/>
                </a:solidFill>
                <a:latin typeface="Calibri"/>
              </a:rPr>
              <a:t>2</a:t>
            </a:r>
            <a:endParaRPr lang="en-GB" sz="50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4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Aplikovaný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lvl="0" eaLnBrk="0" fontAlgn="base" hangingPunct="0">
              <a:spcAft>
                <a:spcPts val="300"/>
              </a:spcAft>
            </a:pP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plán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– cca 22</a:t>
            </a:r>
            <a:r>
              <a:rPr lang="en-GB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projektů aplikovaného výzkumu, 15</a:t>
            </a:r>
            <a:r>
              <a:rPr lang="en-US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6</a:t>
            </a:r>
            <a:r>
              <a:rPr lang="en-US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mi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l. </a:t>
            </a:r>
            <a:r>
              <a:rPr lang="en-US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€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, 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max.  doba projektu – 18 měsíců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endParaRPr lang="cs-CZ" sz="2000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431800" lvl="0" eaLnBrk="0" fontAlgn="base" hangingPunct="0">
              <a:spcAft>
                <a:spcPts val="300"/>
              </a:spcAft>
            </a:pPr>
            <a:r>
              <a:rPr lang="cs-CZ" sz="2000" i="1" kern="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listopad</a:t>
            </a:r>
            <a:r>
              <a:rPr lang="cs-CZ" sz="2000" i="1" kern="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i="1" kern="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cs-CZ" sz="2000" kern="0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cs-CZ" sz="2000" kern="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21</a:t>
            </a:r>
            <a:r>
              <a:rPr lang="cs-CZ" sz="2000" kern="0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projektů</a:t>
            </a:r>
            <a:endParaRPr lang="cs-CZ" sz="2000" kern="0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- </a:t>
            </a: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účast 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2 českých 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partnerů: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</a:t>
            </a: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– FA 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ČVUT – Systémy územního plánování v Evropě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- </a:t>
            </a:r>
            <a:r>
              <a:rPr lang="cs-CZ" sz="2000" i="1" kern="0" dirty="0" err="1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RegioPartner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- Malé a střední podniky v evropských 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                               regionech a městech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endParaRPr lang="cs-CZ" sz="2000" i="1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fontAlgn="base"/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poslední výběrové řízení </a:t>
            </a:r>
          </a:p>
          <a:p>
            <a:pPr marL="0" indent="0" fontAlgn="base">
              <a:buNone/>
            </a:pPr>
            <a:r>
              <a:rPr lang="cs-CZ" sz="1800" b="1" i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Digitální </a:t>
            </a:r>
            <a:r>
              <a:rPr lang="cs-CZ" sz="1800" b="1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transformace státních a veřejných </a:t>
            </a:r>
            <a:r>
              <a:rPr lang="cs-CZ" sz="1800" b="1" i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služeb </a:t>
            </a:r>
            <a:r>
              <a:rPr lang="cs-CZ" sz="1800" i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4/5 2019</a:t>
            </a:r>
            <a:endParaRPr lang="cs-CZ" sz="1800" i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</a:pP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28" y="1901858"/>
            <a:ext cx="1853345" cy="1609483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331" y="4048880"/>
            <a:ext cx="1913448" cy="1697848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2050" name="Picture 2" descr="TerrFut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28" y="4003456"/>
            <a:ext cx="1905000" cy="17621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Cílené analýzy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356" y="1417638"/>
            <a:ext cx="10972800" cy="5174355"/>
          </a:xfrm>
        </p:spPr>
        <p:txBody>
          <a:bodyPr>
            <a:normAutofit fontScale="92500" lnSpcReduction="10000"/>
          </a:bodyPr>
          <a:lstStyle/>
          <a:p>
            <a:pPr marL="88900">
              <a:spcAft>
                <a:spcPts val="800"/>
              </a:spcAft>
            </a:pPr>
            <a:endParaRPr lang="cs-CZ" sz="2200" i="1" dirty="0" smtClean="0">
              <a:solidFill>
                <a:schemeClr val="tx2"/>
              </a:solidFill>
              <a:latin typeface="+mj-lt"/>
            </a:endParaRPr>
          </a:p>
          <a:p>
            <a:pPr marL="88900">
              <a:spcAft>
                <a:spcPts val="800"/>
              </a:spcAft>
            </a:pPr>
            <a:r>
              <a:rPr lang="cs-CZ" sz="2200" i="1" dirty="0" smtClean="0">
                <a:solidFill>
                  <a:schemeClr val="tx2"/>
                </a:solidFill>
                <a:latin typeface="+mj-lt"/>
              </a:rPr>
              <a:t>plán</a:t>
            </a:r>
            <a:r>
              <a:rPr lang="cs-CZ" sz="2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– 25 cílených analýz (předkládání průběžně, 2x ročně </a:t>
            </a:r>
          </a:p>
          <a:p>
            <a:pPr marL="88900">
              <a:spcAft>
                <a:spcPts val="800"/>
              </a:spcAft>
            </a:pPr>
            <a:r>
              <a:rPr lang="cs-CZ" sz="2200" dirty="0">
                <a:solidFill>
                  <a:schemeClr val="tx2"/>
                </a:solidFill>
                <a:latin typeface="+mj-lt"/>
              </a:rPr>
              <a:t>          hodnocení),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6.4 mil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.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€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 (včetně </a:t>
            </a:r>
            <a:r>
              <a:rPr lang="en-GB" sz="2200" dirty="0">
                <a:solidFill>
                  <a:schemeClr val="tx2"/>
                </a:solidFill>
                <a:latin typeface="+mj-lt"/>
              </a:rPr>
              <a:t>45 policy briefs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88900"/>
            <a:endParaRPr lang="cs-CZ" sz="2200" i="1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88900"/>
            <a:r>
              <a:rPr lang="cs-CZ" sz="22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listopad</a:t>
            </a:r>
            <a:r>
              <a:rPr lang="cs-CZ" sz="22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2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2018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–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vybráno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17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cílených analýz </a:t>
            </a:r>
            <a:endParaRPr lang="cs-CZ" sz="2200" dirty="0" smtClean="0">
              <a:solidFill>
                <a:schemeClr val="tx2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   </a:t>
            </a:r>
            <a:endParaRPr lang="cs-CZ" sz="2200" dirty="0">
              <a:solidFill>
                <a:schemeClr val="tx2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    </a:t>
            </a: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* účast 2 českých partnerů – projekt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Metropolitní oblasti (SPIMA)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     </a:t>
            </a: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– Magistrát HMP, Magistrát města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Brno  </a:t>
            </a:r>
            <a:endParaRPr lang="cs-CZ" sz="22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</a:t>
            </a:r>
          </a:p>
          <a:p>
            <a:pPr marL="266700" indent="-266700">
              <a:spcAft>
                <a:spcPts val="600"/>
              </a:spcAft>
              <a:defRPr/>
            </a:pP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průběžné předkládání -2x ročně hodnocení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návrhů k určitému datu (25. </a:t>
            </a: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1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. 2019, 4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návrhy,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2 návrhy – nástroje integrovaného rozvoje)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cs-CZ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564" y="4004815"/>
            <a:ext cx="3336172" cy="25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Cílené analýzy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791394"/>
            <a:ext cx="10972800" cy="4525963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Průběžně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– 2 x ročně hodnocení návrhů k určitému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datu (výběr 3-4 návrhů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cílených analýz v každém kole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)</a:t>
            </a:r>
            <a:endParaRPr lang="cs-CZ" sz="24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Následná realizace – vyhlášení výběrového řízení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Trvání projektu cca 12 měsíců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Spolupráce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se zpracovatelem, </a:t>
            </a:r>
            <a:endParaRPr lang="cs-CZ" sz="2400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dohled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nad řízením cílené analýzy </a:t>
            </a:r>
            <a:endParaRPr lang="cs-CZ" sz="2400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(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cestovné na vlastní náklady), </a:t>
            </a:r>
            <a:endParaRPr lang="cs-CZ" sz="2400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výstupy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z cílené analýzy</a:t>
            </a:r>
            <a:endParaRPr lang="en-GB" sz="24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cs-CZ" sz="24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cs-CZ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839" y="3199039"/>
            <a:ext cx="5269583" cy="31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589</Words>
  <Application>Microsoft Office PowerPoint</Application>
  <PresentationFormat>Širokoúhlá obrazovka</PresentationFormat>
  <Paragraphs>118</Paragraphs>
  <Slides>16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Tahoma</vt:lpstr>
      <vt:lpstr>Times</vt:lpstr>
      <vt:lpstr>Times New Roman</vt:lpstr>
      <vt:lpstr>Verdana</vt:lpstr>
      <vt:lpstr>Office Theme</vt:lpstr>
      <vt:lpstr>Presentation2</vt:lpstr>
      <vt:lpstr>CorelDRAW</vt:lpstr>
      <vt:lpstr>Prezentace Microsoft PowerPointu 97–2003</vt:lpstr>
      <vt:lpstr>PS ESPON 2020 </vt:lpstr>
      <vt:lpstr>Prezentace aplikace PowerPoint</vt:lpstr>
      <vt:lpstr>Příspěvek ESPON k fázím politického procesu</vt:lpstr>
      <vt:lpstr>Příspěvek ESPON k fázím politického procesu</vt:lpstr>
      <vt:lpstr>Příspěvky programu ESPON k programování ESIF  po roce 2020</vt:lpstr>
      <vt:lpstr>Prezentace aplikace PowerPoint</vt:lpstr>
      <vt:lpstr>Aplikovaný výzkum</vt:lpstr>
      <vt:lpstr>Cílené analýzy</vt:lpstr>
      <vt:lpstr>Cílené analýzy</vt:lpstr>
      <vt:lpstr>Policy Briefs</vt:lpstr>
      <vt:lpstr>Prezentace aplikace PowerPoint</vt:lpstr>
      <vt:lpstr>Vědecké a monitorovací nástroje</vt:lpstr>
      <vt:lpstr>Prezentace aplikace PowerPoint</vt:lpstr>
      <vt:lpstr>ESPON akce</vt:lpstr>
      <vt:lpstr>Aktuální informace</vt:lpstr>
      <vt:lpstr>Kontakty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Hroňková Milada</dc:creator>
  <cp:lastModifiedBy>Hroňková Milada</cp:lastModifiedBy>
  <cp:revision>59</cp:revision>
  <dcterms:created xsi:type="dcterms:W3CDTF">2018-03-01T09:12:31Z</dcterms:created>
  <dcterms:modified xsi:type="dcterms:W3CDTF">2018-12-07T11:45:15Z</dcterms:modified>
</cp:coreProperties>
</file>