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9"/>
  </p:notesMasterIdLst>
  <p:handoutMasterIdLst>
    <p:handoutMasterId r:id="rId20"/>
  </p:handoutMasterIdLst>
  <p:sldIdLst>
    <p:sldId id="256" r:id="rId4"/>
    <p:sldId id="310" r:id="rId5"/>
    <p:sldId id="305" r:id="rId6"/>
    <p:sldId id="308" r:id="rId7"/>
    <p:sldId id="304" r:id="rId8"/>
    <p:sldId id="309" r:id="rId9"/>
    <p:sldId id="301" r:id="rId10"/>
    <p:sldId id="314" r:id="rId11"/>
    <p:sldId id="311" r:id="rId12"/>
    <p:sldId id="307" r:id="rId13"/>
    <p:sldId id="306" r:id="rId14"/>
    <p:sldId id="313" r:id="rId15"/>
    <p:sldId id="297" r:id="rId16"/>
    <p:sldId id="295" r:id="rId17"/>
    <p:sldId id="296" r:id="rId18"/>
  </p:sldIdLst>
  <p:sldSz cx="9144000" cy="6858000" type="screen4x3"/>
  <p:notesSz cx="6797675" cy="9926638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lapértelmezett szakasz" id="{D2595BF6-6D43-49E2-9F74-8EA8E00C1A4D}">
          <p14:sldIdLst/>
        </p14:section>
        <p14:section name="Title" id="{661B0744-E1AC-4300-89C6-254DA6AABD6D}">
          <p14:sldIdLst>
            <p14:sldId id="256"/>
          </p14:sldIdLst>
        </p14:section>
        <p14:section name="Subtitle" id="{D070F3F6-229B-4E9C-A46B-56F8F5CB6902}">
          <p14:sldIdLst/>
        </p14:section>
        <p14:section name="Inner page" id="{EB31CABC-5144-4090-88C0-E46CD3C8CB27}">
          <p14:sldIdLst>
            <p14:sldId id="310"/>
            <p14:sldId id="305"/>
            <p14:sldId id="308"/>
            <p14:sldId id="304"/>
            <p14:sldId id="309"/>
            <p14:sldId id="301"/>
            <p14:sldId id="314"/>
            <p14:sldId id="311"/>
            <p14:sldId id="307"/>
            <p14:sldId id="306"/>
            <p14:sldId id="313"/>
            <p14:sldId id="297"/>
            <p14:sldId id="295"/>
            <p14:sldId id="29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5F92"/>
    <a:srgbClr val="1F497D"/>
    <a:srgbClr val="4F81BD"/>
    <a:srgbClr val="365F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větlý styl 1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Světlý styl 3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6870" autoAdjust="0"/>
    <p:restoredTop sz="97849" autoAdjust="0"/>
  </p:normalViewPr>
  <p:slideViewPr>
    <p:cSldViewPr>
      <p:cViewPr varScale="1">
        <p:scale>
          <a:sx n="59" d="100"/>
          <a:sy n="59" d="100"/>
        </p:scale>
        <p:origin x="72" y="15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0114EA-67AC-4920-9B47-BAC3118DC84E}" type="doc">
      <dgm:prSet loTypeId="urn:microsoft.com/office/officeart/2005/8/layout/bList2" loCatId="list" qsTypeId="urn:microsoft.com/office/officeart/2005/8/quickstyle/simple1" qsCatId="simple" csTypeId="urn:microsoft.com/office/officeart/2005/8/colors/colorful5" csCatId="colorful" phldr="1"/>
      <dgm:spPr/>
    </dgm:pt>
    <dgm:pt modelId="{B005399B-0EA8-4C02-B292-05C423AD4A8F}">
      <dgm:prSet phldrT="[Text]"/>
      <dgm:spPr/>
      <dgm:t>
        <a:bodyPr/>
        <a:lstStyle/>
        <a:p>
          <a:r>
            <a:rPr lang="cs-CZ" dirty="0" smtClean="0"/>
            <a:t>Balíček pro žadatele</a:t>
          </a:r>
          <a:endParaRPr lang="cs-CZ" dirty="0"/>
        </a:p>
      </dgm:t>
    </dgm:pt>
    <dgm:pt modelId="{966C5D84-1410-4627-B02F-DCE566548A3F}" type="parTrans" cxnId="{96ABE733-DDE2-46B2-933D-433DF8E2A0A1}">
      <dgm:prSet/>
      <dgm:spPr/>
      <dgm:t>
        <a:bodyPr/>
        <a:lstStyle/>
        <a:p>
          <a:endParaRPr lang="cs-CZ"/>
        </a:p>
      </dgm:t>
    </dgm:pt>
    <dgm:pt modelId="{CA3DBF5B-4F52-4D04-8233-7FC72734B4BC}" type="sibTrans" cxnId="{96ABE733-DDE2-46B2-933D-433DF8E2A0A1}">
      <dgm:prSet/>
      <dgm:spPr/>
      <dgm:t>
        <a:bodyPr/>
        <a:lstStyle/>
        <a:p>
          <a:endParaRPr lang="cs-CZ"/>
        </a:p>
      </dgm:t>
    </dgm:pt>
    <dgm:pt modelId="{D33F59A1-BBDC-4324-A91E-B72487BAC163}">
      <dgm:prSet phldrT="[Text]"/>
      <dgm:spPr/>
      <dgm:t>
        <a:bodyPr/>
        <a:lstStyle/>
        <a:p>
          <a:r>
            <a:rPr lang="cs-CZ" sz="2600" dirty="0" err="1" smtClean="0">
              <a:latin typeface="Cambria" panose="02040503050406030204" pitchFamily="18" charset="0"/>
            </a:rPr>
            <a:t>Guideline</a:t>
          </a:r>
          <a:r>
            <a:rPr lang="cs-CZ" sz="2600" dirty="0" smtClean="0">
              <a:latin typeface="Cambria" panose="02040503050406030204" pitchFamily="18" charset="0"/>
            </a:rPr>
            <a:t> </a:t>
          </a:r>
          <a:r>
            <a:rPr lang="cs-CZ" sz="2600" dirty="0" err="1" smtClean="0">
              <a:latin typeface="Cambria" panose="02040503050406030204" pitchFamily="18" charset="0"/>
            </a:rPr>
            <a:t>for</a:t>
          </a:r>
          <a:r>
            <a:rPr lang="cs-CZ" sz="2600" dirty="0" smtClean="0">
              <a:latin typeface="Cambria" panose="02040503050406030204" pitchFamily="18" charset="0"/>
            </a:rPr>
            <a:t> </a:t>
          </a:r>
          <a:r>
            <a:rPr lang="cs-CZ" sz="2600" dirty="0" err="1" smtClean="0">
              <a:latin typeface="Cambria" panose="02040503050406030204" pitchFamily="18" charset="0"/>
            </a:rPr>
            <a:t>EoI</a:t>
          </a:r>
          <a:endParaRPr lang="cs-CZ" sz="2600" dirty="0">
            <a:latin typeface="Cambria" panose="02040503050406030204" pitchFamily="18" charset="0"/>
          </a:endParaRPr>
        </a:p>
      </dgm:t>
    </dgm:pt>
    <dgm:pt modelId="{5F8B665C-A63A-4844-93DA-C5CC215525A8}" type="parTrans" cxnId="{ED363055-1DFB-4B75-A5B5-34568FEE5643}">
      <dgm:prSet/>
      <dgm:spPr/>
      <dgm:t>
        <a:bodyPr/>
        <a:lstStyle/>
        <a:p>
          <a:endParaRPr lang="cs-CZ"/>
        </a:p>
      </dgm:t>
    </dgm:pt>
    <dgm:pt modelId="{D6C8D1E7-A853-4A17-9192-2942DBDFD84B}" type="sibTrans" cxnId="{ED363055-1DFB-4B75-A5B5-34568FEE5643}">
      <dgm:prSet/>
      <dgm:spPr/>
      <dgm:t>
        <a:bodyPr/>
        <a:lstStyle/>
        <a:p>
          <a:endParaRPr lang="cs-CZ"/>
        </a:p>
      </dgm:t>
    </dgm:pt>
    <dgm:pt modelId="{22381850-16DF-4858-A1C5-4570048011BF}">
      <dgm:prSet phldrT="[Text]"/>
      <dgm:spPr/>
      <dgm:t>
        <a:bodyPr/>
        <a:lstStyle/>
        <a:p>
          <a:r>
            <a:rPr lang="cs-CZ" sz="2600" dirty="0" err="1" smtClean="0">
              <a:latin typeface="Cambria" panose="02040503050406030204" pitchFamily="18" charset="0"/>
            </a:rPr>
            <a:t>Application</a:t>
          </a:r>
          <a:r>
            <a:rPr lang="cs-CZ" sz="2600" dirty="0" smtClean="0">
              <a:latin typeface="Cambria" panose="02040503050406030204" pitchFamily="18" charset="0"/>
            </a:rPr>
            <a:t> </a:t>
          </a:r>
          <a:r>
            <a:rPr lang="cs-CZ" sz="2600" dirty="0" err="1" smtClean="0">
              <a:latin typeface="Cambria" panose="02040503050406030204" pitchFamily="18" charset="0"/>
            </a:rPr>
            <a:t>Manual</a:t>
          </a:r>
          <a:endParaRPr lang="cs-CZ" sz="2600" dirty="0">
            <a:latin typeface="Cambria" panose="02040503050406030204" pitchFamily="18" charset="0"/>
          </a:endParaRPr>
        </a:p>
      </dgm:t>
    </dgm:pt>
    <dgm:pt modelId="{74FF194D-66E6-4978-96D4-495DE4108067}" type="parTrans" cxnId="{EA36D7A7-E2B3-42EE-9FBE-DB553EA6D20D}">
      <dgm:prSet/>
      <dgm:spPr/>
      <dgm:t>
        <a:bodyPr/>
        <a:lstStyle/>
        <a:p>
          <a:endParaRPr lang="cs-CZ"/>
        </a:p>
      </dgm:t>
    </dgm:pt>
    <dgm:pt modelId="{BE82FF51-D6EA-42B1-838E-FD09AE534F4B}" type="sibTrans" cxnId="{EA36D7A7-E2B3-42EE-9FBE-DB553EA6D20D}">
      <dgm:prSet/>
      <dgm:spPr/>
      <dgm:t>
        <a:bodyPr/>
        <a:lstStyle/>
        <a:p>
          <a:endParaRPr lang="cs-CZ"/>
        </a:p>
      </dgm:t>
    </dgm:pt>
    <dgm:pt modelId="{2C14EEC4-AE15-4833-80C8-3621850BD9F0}">
      <dgm:prSet phldrT="[Text]"/>
      <dgm:spPr/>
      <dgm:t>
        <a:bodyPr/>
        <a:lstStyle/>
        <a:p>
          <a:r>
            <a:rPr lang="cs-CZ" sz="2600" dirty="0" err="1" smtClean="0">
              <a:latin typeface="Cambria" panose="02040503050406030204" pitchFamily="18" charset="0"/>
            </a:rPr>
            <a:t>EoI</a:t>
          </a:r>
          <a:r>
            <a:rPr lang="cs-CZ" sz="2600" dirty="0" smtClean="0">
              <a:latin typeface="Cambria" panose="02040503050406030204" pitchFamily="18" charset="0"/>
            </a:rPr>
            <a:t> x AF</a:t>
          </a:r>
          <a:endParaRPr lang="cs-CZ" sz="2600" dirty="0">
            <a:latin typeface="Cambria" panose="02040503050406030204" pitchFamily="18" charset="0"/>
          </a:endParaRPr>
        </a:p>
      </dgm:t>
    </dgm:pt>
    <dgm:pt modelId="{0562966E-741B-47D0-92E9-266A4E7CF107}" type="parTrans" cxnId="{5533FEFA-E29E-48A8-A575-A41AD9080484}">
      <dgm:prSet/>
      <dgm:spPr/>
      <dgm:t>
        <a:bodyPr/>
        <a:lstStyle/>
        <a:p>
          <a:endParaRPr lang="cs-CZ"/>
        </a:p>
      </dgm:t>
    </dgm:pt>
    <dgm:pt modelId="{DB40D7E5-8D02-4561-9554-77D571B917B9}" type="sibTrans" cxnId="{5533FEFA-E29E-48A8-A575-A41AD9080484}">
      <dgm:prSet/>
      <dgm:spPr/>
      <dgm:t>
        <a:bodyPr/>
        <a:lstStyle/>
        <a:p>
          <a:endParaRPr lang="cs-CZ"/>
        </a:p>
      </dgm:t>
    </dgm:pt>
    <dgm:pt modelId="{FC01C169-ECD8-4496-89F0-172062F3F157}">
      <dgm:prSet phldrT="[Text]" custT="1"/>
      <dgm:spPr/>
      <dgm:t>
        <a:bodyPr/>
        <a:lstStyle/>
        <a:p>
          <a:r>
            <a:rPr lang="cs-CZ" sz="2000" dirty="0" smtClean="0">
              <a:latin typeface="Cambria" panose="02040503050406030204" pitchFamily="18" charset="0"/>
            </a:rPr>
            <a:t>www.interreg-danube.eu</a:t>
          </a:r>
          <a:endParaRPr lang="cs-CZ" sz="2000" dirty="0">
            <a:latin typeface="Cambria" panose="02040503050406030204" pitchFamily="18" charset="0"/>
          </a:endParaRPr>
        </a:p>
      </dgm:t>
    </dgm:pt>
    <dgm:pt modelId="{29CCCEC2-F088-4C50-BCA0-E792D88EAA88}" type="parTrans" cxnId="{CD895423-7850-4501-8593-D21F6723BBFB}">
      <dgm:prSet/>
      <dgm:spPr/>
      <dgm:t>
        <a:bodyPr/>
        <a:lstStyle/>
        <a:p>
          <a:endParaRPr lang="cs-CZ"/>
        </a:p>
      </dgm:t>
    </dgm:pt>
    <dgm:pt modelId="{ED508CB3-3EF7-4D33-A13D-635CF003547E}" type="sibTrans" cxnId="{CD895423-7850-4501-8593-D21F6723BBFB}">
      <dgm:prSet/>
      <dgm:spPr/>
      <dgm:t>
        <a:bodyPr/>
        <a:lstStyle/>
        <a:p>
          <a:endParaRPr lang="cs-CZ"/>
        </a:p>
      </dgm:t>
    </dgm:pt>
    <dgm:pt modelId="{7835D2FC-D0A8-42DD-BC48-B229F8B50E04}" type="pres">
      <dgm:prSet presAssocID="{500114EA-67AC-4920-9B47-BAC3118DC84E}" presName="diagram" presStyleCnt="0">
        <dgm:presLayoutVars>
          <dgm:dir/>
          <dgm:animLvl val="lvl"/>
          <dgm:resizeHandles val="exact"/>
        </dgm:presLayoutVars>
      </dgm:prSet>
      <dgm:spPr/>
    </dgm:pt>
    <dgm:pt modelId="{2E9A5A3C-FB76-4E27-9A42-F3FB15ADBCF6}" type="pres">
      <dgm:prSet presAssocID="{B005399B-0EA8-4C02-B292-05C423AD4A8F}" presName="compNode" presStyleCnt="0"/>
      <dgm:spPr/>
    </dgm:pt>
    <dgm:pt modelId="{7B1864A8-F0B6-4BE8-A205-C905B78A518F}" type="pres">
      <dgm:prSet presAssocID="{B005399B-0EA8-4C02-B292-05C423AD4A8F}" presName="childRect" presStyleLbl="bgAcc1" presStyleIdx="0" presStyleCnt="1" custScaleY="66354" custLinFactNeighborX="1390" custLinFactNeighborY="1682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38B65B9-6905-4DD2-BF2B-36F1E53FF5DD}" type="pres">
      <dgm:prSet presAssocID="{B005399B-0EA8-4C02-B292-05C423AD4A8F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2086220-835A-4D51-9F47-244D8158590C}" type="pres">
      <dgm:prSet presAssocID="{B005399B-0EA8-4C02-B292-05C423AD4A8F}" presName="parentRect" presStyleLbl="alignNode1" presStyleIdx="0" presStyleCnt="1" custLinFactNeighborX="1390" custLinFactNeighborY="-2661"/>
      <dgm:spPr/>
      <dgm:t>
        <a:bodyPr/>
        <a:lstStyle/>
        <a:p>
          <a:endParaRPr lang="cs-CZ"/>
        </a:p>
      </dgm:t>
    </dgm:pt>
    <dgm:pt modelId="{C8ED7FE1-2713-4D1C-8FF8-208E6F6F0474}" type="pres">
      <dgm:prSet presAssocID="{B005399B-0EA8-4C02-B292-05C423AD4A8F}" presName="adorn" presStyleLbl="fgAccFollowNode1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</dgm:ptLst>
  <dgm:cxnLst>
    <dgm:cxn modelId="{04070943-63C8-49C3-AF81-3007A4DC76D5}" type="presOf" srcId="{B005399B-0EA8-4C02-B292-05C423AD4A8F}" destId="{438B65B9-6905-4DD2-BF2B-36F1E53FF5DD}" srcOrd="0" destOrd="0" presId="urn:microsoft.com/office/officeart/2005/8/layout/bList2"/>
    <dgm:cxn modelId="{3AAC16DF-C6C7-4823-A9F9-229A2DC7CB97}" type="presOf" srcId="{FC01C169-ECD8-4496-89F0-172062F3F157}" destId="{7B1864A8-F0B6-4BE8-A205-C905B78A518F}" srcOrd="0" destOrd="3" presId="urn:microsoft.com/office/officeart/2005/8/layout/bList2"/>
    <dgm:cxn modelId="{EA36D7A7-E2B3-42EE-9FBE-DB553EA6D20D}" srcId="{B005399B-0EA8-4C02-B292-05C423AD4A8F}" destId="{22381850-16DF-4858-A1C5-4570048011BF}" srcOrd="0" destOrd="0" parTransId="{74FF194D-66E6-4978-96D4-495DE4108067}" sibTransId="{BE82FF51-D6EA-42B1-838E-FD09AE534F4B}"/>
    <dgm:cxn modelId="{96ABE733-DDE2-46B2-933D-433DF8E2A0A1}" srcId="{500114EA-67AC-4920-9B47-BAC3118DC84E}" destId="{B005399B-0EA8-4C02-B292-05C423AD4A8F}" srcOrd="0" destOrd="0" parTransId="{966C5D84-1410-4627-B02F-DCE566548A3F}" sibTransId="{CA3DBF5B-4F52-4D04-8233-7FC72734B4BC}"/>
    <dgm:cxn modelId="{CD895423-7850-4501-8593-D21F6723BBFB}" srcId="{B005399B-0EA8-4C02-B292-05C423AD4A8F}" destId="{FC01C169-ECD8-4496-89F0-172062F3F157}" srcOrd="3" destOrd="0" parTransId="{29CCCEC2-F088-4C50-BCA0-E792D88EAA88}" sibTransId="{ED508CB3-3EF7-4D33-A13D-635CF003547E}"/>
    <dgm:cxn modelId="{ED363055-1DFB-4B75-A5B5-34568FEE5643}" srcId="{B005399B-0EA8-4C02-B292-05C423AD4A8F}" destId="{D33F59A1-BBDC-4324-A91E-B72487BAC163}" srcOrd="2" destOrd="0" parTransId="{5F8B665C-A63A-4844-93DA-C5CC215525A8}" sibTransId="{D6C8D1E7-A853-4A17-9192-2942DBDFD84B}"/>
    <dgm:cxn modelId="{04D25425-A8B3-4457-9480-811C971E08AF}" type="presOf" srcId="{2C14EEC4-AE15-4833-80C8-3621850BD9F0}" destId="{7B1864A8-F0B6-4BE8-A205-C905B78A518F}" srcOrd="0" destOrd="1" presId="urn:microsoft.com/office/officeart/2005/8/layout/bList2"/>
    <dgm:cxn modelId="{E10170CC-7F3F-49B5-99EF-669B370286B7}" type="presOf" srcId="{500114EA-67AC-4920-9B47-BAC3118DC84E}" destId="{7835D2FC-D0A8-42DD-BC48-B229F8B50E04}" srcOrd="0" destOrd="0" presId="urn:microsoft.com/office/officeart/2005/8/layout/bList2"/>
    <dgm:cxn modelId="{CA64FB22-BC39-4045-8FED-B1C2DEA99237}" type="presOf" srcId="{B005399B-0EA8-4C02-B292-05C423AD4A8F}" destId="{32086220-835A-4D51-9F47-244D8158590C}" srcOrd="1" destOrd="0" presId="urn:microsoft.com/office/officeart/2005/8/layout/bList2"/>
    <dgm:cxn modelId="{6F11F188-E862-4360-996E-7B603B5DA55E}" type="presOf" srcId="{D33F59A1-BBDC-4324-A91E-B72487BAC163}" destId="{7B1864A8-F0B6-4BE8-A205-C905B78A518F}" srcOrd="0" destOrd="2" presId="urn:microsoft.com/office/officeart/2005/8/layout/bList2"/>
    <dgm:cxn modelId="{5533FEFA-E29E-48A8-A575-A41AD9080484}" srcId="{B005399B-0EA8-4C02-B292-05C423AD4A8F}" destId="{2C14EEC4-AE15-4833-80C8-3621850BD9F0}" srcOrd="1" destOrd="0" parTransId="{0562966E-741B-47D0-92E9-266A4E7CF107}" sibTransId="{DB40D7E5-8D02-4561-9554-77D571B917B9}"/>
    <dgm:cxn modelId="{1C3B48D8-E7D5-4BFD-AE93-C31865DE6CC4}" type="presOf" srcId="{22381850-16DF-4858-A1C5-4570048011BF}" destId="{7B1864A8-F0B6-4BE8-A205-C905B78A518F}" srcOrd="0" destOrd="0" presId="urn:microsoft.com/office/officeart/2005/8/layout/bList2"/>
    <dgm:cxn modelId="{A8B7DDB8-795F-4DF4-82A0-C04B1E0DACF2}" type="presParOf" srcId="{7835D2FC-D0A8-42DD-BC48-B229F8B50E04}" destId="{2E9A5A3C-FB76-4E27-9A42-F3FB15ADBCF6}" srcOrd="0" destOrd="0" presId="urn:microsoft.com/office/officeart/2005/8/layout/bList2"/>
    <dgm:cxn modelId="{F6E4CB25-790A-4A40-804A-84CAA7DD5F60}" type="presParOf" srcId="{2E9A5A3C-FB76-4E27-9A42-F3FB15ADBCF6}" destId="{7B1864A8-F0B6-4BE8-A205-C905B78A518F}" srcOrd="0" destOrd="0" presId="urn:microsoft.com/office/officeart/2005/8/layout/bList2"/>
    <dgm:cxn modelId="{0A0FCC72-2302-4349-9090-00432548B445}" type="presParOf" srcId="{2E9A5A3C-FB76-4E27-9A42-F3FB15ADBCF6}" destId="{438B65B9-6905-4DD2-BF2B-36F1E53FF5DD}" srcOrd="1" destOrd="0" presId="urn:microsoft.com/office/officeart/2005/8/layout/bList2"/>
    <dgm:cxn modelId="{25D664E3-F74B-448F-B887-1EBF61817066}" type="presParOf" srcId="{2E9A5A3C-FB76-4E27-9A42-F3FB15ADBCF6}" destId="{32086220-835A-4D51-9F47-244D8158590C}" srcOrd="2" destOrd="0" presId="urn:microsoft.com/office/officeart/2005/8/layout/bList2"/>
    <dgm:cxn modelId="{F6BDCE34-1306-43A4-97BE-B477C8454BC5}" type="presParOf" srcId="{2E9A5A3C-FB76-4E27-9A42-F3FB15ADBCF6}" destId="{C8ED7FE1-2713-4D1C-8FF8-208E6F6F0474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1091286-EA41-4702-A1B7-BA18AA06C30E}" type="doc">
      <dgm:prSet loTypeId="urn:microsoft.com/office/officeart/2009/layout/CircleArrowProcess" loCatId="process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cs-CZ"/>
        </a:p>
      </dgm:t>
    </dgm:pt>
    <dgm:pt modelId="{8F4A6807-0A5F-48BC-A719-779507F9E1CF}">
      <dgm:prSet phldrT="[Text]"/>
      <dgm:spPr/>
      <dgm:t>
        <a:bodyPr/>
        <a:lstStyle/>
        <a:p>
          <a:r>
            <a:rPr lang="cs-CZ" dirty="0" err="1" smtClean="0"/>
            <a:t>EoI</a:t>
          </a:r>
          <a:endParaRPr lang="cs-CZ" dirty="0"/>
        </a:p>
      </dgm:t>
    </dgm:pt>
    <dgm:pt modelId="{5630295B-83BD-4433-9C0D-4DD37F227736}" type="parTrans" cxnId="{1E52D6C3-2F20-4969-942E-A2A51ADDD906}">
      <dgm:prSet/>
      <dgm:spPr/>
      <dgm:t>
        <a:bodyPr/>
        <a:lstStyle/>
        <a:p>
          <a:endParaRPr lang="cs-CZ"/>
        </a:p>
      </dgm:t>
    </dgm:pt>
    <dgm:pt modelId="{67BE3F41-5734-4C6B-92E5-5C42E55F6FE6}" type="sibTrans" cxnId="{1E52D6C3-2F20-4969-942E-A2A51ADDD906}">
      <dgm:prSet/>
      <dgm:spPr/>
      <dgm:t>
        <a:bodyPr/>
        <a:lstStyle/>
        <a:p>
          <a:endParaRPr lang="cs-CZ"/>
        </a:p>
      </dgm:t>
    </dgm:pt>
    <dgm:pt modelId="{E715BFFD-ECF3-4580-BEF7-339CE5455DF3}">
      <dgm:prSet phldrT="[Text]"/>
      <dgm:spPr/>
      <dgm:t>
        <a:bodyPr/>
        <a:lstStyle/>
        <a:p>
          <a:r>
            <a:rPr lang="cs-CZ" dirty="0" smtClean="0"/>
            <a:t>…</a:t>
          </a:r>
          <a:endParaRPr lang="cs-CZ" dirty="0"/>
        </a:p>
      </dgm:t>
    </dgm:pt>
    <dgm:pt modelId="{D1114D95-6B1B-4BD9-BDA0-B35DE427A8E1}" type="parTrans" cxnId="{80AE5176-6DBB-429D-BDA7-0106498429F2}">
      <dgm:prSet/>
      <dgm:spPr/>
      <dgm:t>
        <a:bodyPr/>
        <a:lstStyle/>
        <a:p>
          <a:endParaRPr lang="cs-CZ"/>
        </a:p>
      </dgm:t>
    </dgm:pt>
    <dgm:pt modelId="{51E623B6-9CD5-48EE-824D-FA48787C7EE7}" type="sibTrans" cxnId="{80AE5176-6DBB-429D-BDA7-0106498429F2}">
      <dgm:prSet/>
      <dgm:spPr/>
      <dgm:t>
        <a:bodyPr/>
        <a:lstStyle/>
        <a:p>
          <a:endParaRPr lang="cs-CZ"/>
        </a:p>
      </dgm:t>
    </dgm:pt>
    <dgm:pt modelId="{7987F0FD-6829-46C7-90F3-A6D534C14C66}">
      <dgm:prSet phldrT="[Text]"/>
      <dgm:spPr/>
      <dgm:t>
        <a:bodyPr/>
        <a:lstStyle/>
        <a:p>
          <a:r>
            <a:rPr lang="cs-CZ" dirty="0" smtClean="0"/>
            <a:t>AF</a:t>
          </a:r>
          <a:endParaRPr lang="cs-CZ" dirty="0"/>
        </a:p>
      </dgm:t>
    </dgm:pt>
    <dgm:pt modelId="{494147BB-DBEA-4E67-A96E-721D39FE8A8B}" type="parTrans" cxnId="{A2108B80-2884-4991-990B-19607F2527D0}">
      <dgm:prSet/>
      <dgm:spPr/>
      <dgm:t>
        <a:bodyPr/>
        <a:lstStyle/>
        <a:p>
          <a:endParaRPr lang="cs-CZ"/>
        </a:p>
      </dgm:t>
    </dgm:pt>
    <dgm:pt modelId="{2257B146-3660-4698-B80A-BB620D0FBFCF}" type="sibTrans" cxnId="{A2108B80-2884-4991-990B-19607F2527D0}">
      <dgm:prSet/>
      <dgm:spPr/>
      <dgm:t>
        <a:bodyPr/>
        <a:lstStyle/>
        <a:p>
          <a:endParaRPr lang="cs-CZ"/>
        </a:p>
      </dgm:t>
    </dgm:pt>
    <dgm:pt modelId="{3132BDE2-33A8-45E9-9652-90105626309C}" type="pres">
      <dgm:prSet presAssocID="{71091286-EA41-4702-A1B7-BA18AA06C30E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cs-CZ"/>
        </a:p>
      </dgm:t>
    </dgm:pt>
    <dgm:pt modelId="{D655CB66-D2A3-4C7B-90BE-FF53B21521EA}" type="pres">
      <dgm:prSet presAssocID="{8F4A6807-0A5F-48BC-A719-779507F9E1CF}" presName="Accent1" presStyleCnt="0"/>
      <dgm:spPr/>
    </dgm:pt>
    <dgm:pt modelId="{2FCCB645-0394-4E36-ABF7-D0C1E063BB2E}" type="pres">
      <dgm:prSet presAssocID="{8F4A6807-0A5F-48BC-A719-779507F9E1CF}" presName="Accent" presStyleLbl="node1" presStyleIdx="0" presStyleCnt="3" custLinFactNeighborX="-268" custLinFactNeighborY="1451"/>
      <dgm:spPr/>
    </dgm:pt>
    <dgm:pt modelId="{3C6D4EE3-9C10-4A7F-A97C-B650FB39092C}" type="pres">
      <dgm:prSet presAssocID="{8F4A6807-0A5F-48BC-A719-779507F9E1CF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4957DFA-CA1B-4C8B-97B8-308D253AC0A2}" type="pres">
      <dgm:prSet presAssocID="{E715BFFD-ECF3-4580-BEF7-339CE5455DF3}" presName="Accent2" presStyleCnt="0"/>
      <dgm:spPr/>
    </dgm:pt>
    <dgm:pt modelId="{5CFB1768-2414-4880-813B-2CE0783469B0}" type="pres">
      <dgm:prSet presAssocID="{E715BFFD-ECF3-4580-BEF7-339CE5455DF3}" presName="Accent" presStyleLbl="node1" presStyleIdx="1" presStyleCnt="3"/>
      <dgm:spPr/>
    </dgm:pt>
    <dgm:pt modelId="{EC91FE7D-5820-474A-9F28-63B0E30972CE}" type="pres">
      <dgm:prSet presAssocID="{E715BFFD-ECF3-4580-BEF7-339CE5455DF3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231E5E2-7378-4AB9-88B5-3B9B79B09F44}" type="pres">
      <dgm:prSet presAssocID="{7987F0FD-6829-46C7-90F3-A6D534C14C66}" presName="Accent3" presStyleCnt="0"/>
      <dgm:spPr/>
    </dgm:pt>
    <dgm:pt modelId="{8C44ED9A-FE0A-4BFB-BA77-856E23198C80}" type="pres">
      <dgm:prSet presAssocID="{7987F0FD-6829-46C7-90F3-A6D534C14C66}" presName="Accent" presStyleLbl="node1" presStyleIdx="2" presStyleCnt="3"/>
      <dgm:spPr/>
    </dgm:pt>
    <dgm:pt modelId="{CD6774A4-7849-4730-8749-F47AF32FA380}" type="pres">
      <dgm:prSet presAssocID="{7987F0FD-6829-46C7-90F3-A6D534C14C66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31FE5038-5889-431B-95E0-984637B858E0}" type="presOf" srcId="{E715BFFD-ECF3-4580-BEF7-339CE5455DF3}" destId="{EC91FE7D-5820-474A-9F28-63B0E30972CE}" srcOrd="0" destOrd="0" presId="urn:microsoft.com/office/officeart/2009/layout/CircleArrowProcess"/>
    <dgm:cxn modelId="{80AE5176-6DBB-429D-BDA7-0106498429F2}" srcId="{71091286-EA41-4702-A1B7-BA18AA06C30E}" destId="{E715BFFD-ECF3-4580-BEF7-339CE5455DF3}" srcOrd="1" destOrd="0" parTransId="{D1114D95-6B1B-4BD9-BDA0-B35DE427A8E1}" sibTransId="{51E623B6-9CD5-48EE-824D-FA48787C7EE7}"/>
    <dgm:cxn modelId="{705740B7-7859-4D3F-83EF-64D29911C322}" type="presOf" srcId="{7987F0FD-6829-46C7-90F3-A6D534C14C66}" destId="{CD6774A4-7849-4730-8749-F47AF32FA380}" srcOrd="0" destOrd="0" presId="urn:microsoft.com/office/officeart/2009/layout/CircleArrowProcess"/>
    <dgm:cxn modelId="{5088B68C-43A4-420F-ACDB-93C4189CF8E1}" type="presOf" srcId="{71091286-EA41-4702-A1B7-BA18AA06C30E}" destId="{3132BDE2-33A8-45E9-9652-90105626309C}" srcOrd="0" destOrd="0" presId="urn:microsoft.com/office/officeart/2009/layout/CircleArrowProcess"/>
    <dgm:cxn modelId="{1E52D6C3-2F20-4969-942E-A2A51ADDD906}" srcId="{71091286-EA41-4702-A1B7-BA18AA06C30E}" destId="{8F4A6807-0A5F-48BC-A719-779507F9E1CF}" srcOrd="0" destOrd="0" parTransId="{5630295B-83BD-4433-9C0D-4DD37F227736}" sibTransId="{67BE3F41-5734-4C6B-92E5-5C42E55F6FE6}"/>
    <dgm:cxn modelId="{183449FA-D8BF-46B9-AFD3-0560B301AEB7}" type="presOf" srcId="{8F4A6807-0A5F-48BC-A719-779507F9E1CF}" destId="{3C6D4EE3-9C10-4A7F-A97C-B650FB39092C}" srcOrd="0" destOrd="0" presId="urn:microsoft.com/office/officeart/2009/layout/CircleArrowProcess"/>
    <dgm:cxn modelId="{A2108B80-2884-4991-990B-19607F2527D0}" srcId="{71091286-EA41-4702-A1B7-BA18AA06C30E}" destId="{7987F0FD-6829-46C7-90F3-A6D534C14C66}" srcOrd="2" destOrd="0" parTransId="{494147BB-DBEA-4E67-A96E-721D39FE8A8B}" sibTransId="{2257B146-3660-4698-B80A-BB620D0FBFCF}"/>
    <dgm:cxn modelId="{23D76131-9526-47F3-8BB2-06E3C6F6BAE5}" type="presParOf" srcId="{3132BDE2-33A8-45E9-9652-90105626309C}" destId="{D655CB66-D2A3-4C7B-90BE-FF53B21521EA}" srcOrd="0" destOrd="0" presId="urn:microsoft.com/office/officeart/2009/layout/CircleArrowProcess"/>
    <dgm:cxn modelId="{2667970D-CE9D-4806-9D5F-3A552C02772E}" type="presParOf" srcId="{D655CB66-D2A3-4C7B-90BE-FF53B21521EA}" destId="{2FCCB645-0394-4E36-ABF7-D0C1E063BB2E}" srcOrd="0" destOrd="0" presId="urn:microsoft.com/office/officeart/2009/layout/CircleArrowProcess"/>
    <dgm:cxn modelId="{A0DC5E4F-ACD7-4E23-832B-3D18DD3222C1}" type="presParOf" srcId="{3132BDE2-33A8-45E9-9652-90105626309C}" destId="{3C6D4EE3-9C10-4A7F-A97C-B650FB39092C}" srcOrd="1" destOrd="0" presId="urn:microsoft.com/office/officeart/2009/layout/CircleArrowProcess"/>
    <dgm:cxn modelId="{4004194D-3A94-451E-A672-EF62352DCF01}" type="presParOf" srcId="{3132BDE2-33A8-45E9-9652-90105626309C}" destId="{14957DFA-CA1B-4C8B-97B8-308D253AC0A2}" srcOrd="2" destOrd="0" presId="urn:microsoft.com/office/officeart/2009/layout/CircleArrowProcess"/>
    <dgm:cxn modelId="{5D40FDA2-E63B-4354-A437-400888406FC6}" type="presParOf" srcId="{14957DFA-CA1B-4C8B-97B8-308D253AC0A2}" destId="{5CFB1768-2414-4880-813B-2CE0783469B0}" srcOrd="0" destOrd="0" presId="urn:microsoft.com/office/officeart/2009/layout/CircleArrowProcess"/>
    <dgm:cxn modelId="{98627186-2DBF-4D97-B76E-5EA08EEB43AD}" type="presParOf" srcId="{3132BDE2-33A8-45E9-9652-90105626309C}" destId="{EC91FE7D-5820-474A-9F28-63B0E30972CE}" srcOrd="3" destOrd="0" presId="urn:microsoft.com/office/officeart/2009/layout/CircleArrowProcess"/>
    <dgm:cxn modelId="{F4E41642-EF1C-4D7F-A053-DEFDBEACEAEF}" type="presParOf" srcId="{3132BDE2-33A8-45E9-9652-90105626309C}" destId="{0231E5E2-7378-4AB9-88B5-3B9B79B09F44}" srcOrd="4" destOrd="0" presId="urn:microsoft.com/office/officeart/2009/layout/CircleArrowProcess"/>
    <dgm:cxn modelId="{0E8CBB7A-B582-4F74-96A3-746914F4886C}" type="presParOf" srcId="{0231E5E2-7378-4AB9-88B5-3B9B79B09F44}" destId="{8C44ED9A-FE0A-4BFB-BA77-856E23198C80}" srcOrd="0" destOrd="0" presId="urn:microsoft.com/office/officeart/2009/layout/CircleArrowProcess"/>
    <dgm:cxn modelId="{F478440B-0E7E-4493-8C42-61929EE09D80}" type="presParOf" srcId="{3132BDE2-33A8-45E9-9652-90105626309C}" destId="{CD6774A4-7849-4730-8749-F47AF32FA380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1864A8-F0B6-4BE8-A205-C905B78A518F}">
      <dsp:nvSpPr>
        <dsp:cNvPr id="0" name=""/>
        <dsp:cNvSpPr/>
      </dsp:nvSpPr>
      <dsp:spPr>
        <a:xfrm>
          <a:off x="864110" y="447831"/>
          <a:ext cx="3550145" cy="175845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600" kern="1200" dirty="0" err="1" smtClean="0">
              <a:latin typeface="Cambria" panose="02040503050406030204" pitchFamily="18" charset="0"/>
            </a:rPr>
            <a:t>Application</a:t>
          </a:r>
          <a:r>
            <a:rPr lang="cs-CZ" sz="2600" kern="1200" dirty="0" smtClean="0">
              <a:latin typeface="Cambria" panose="02040503050406030204" pitchFamily="18" charset="0"/>
            </a:rPr>
            <a:t> </a:t>
          </a:r>
          <a:r>
            <a:rPr lang="cs-CZ" sz="2600" kern="1200" dirty="0" err="1" smtClean="0">
              <a:latin typeface="Cambria" panose="02040503050406030204" pitchFamily="18" charset="0"/>
            </a:rPr>
            <a:t>Manual</a:t>
          </a:r>
          <a:endParaRPr lang="cs-CZ" sz="2600" kern="1200" dirty="0">
            <a:latin typeface="Cambria" panose="02040503050406030204" pitchFamily="18" charset="0"/>
          </a:endParaRP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600" kern="1200" dirty="0" err="1" smtClean="0">
              <a:latin typeface="Cambria" panose="02040503050406030204" pitchFamily="18" charset="0"/>
            </a:rPr>
            <a:t>EoI</a:t>
          </a:r>
          <a:r>
            <a:rPr lang="cs-CZ" sz="2600" kern="1200" dirty="0" smtClean="0">
              <a:latin typeface="Cambria" panose="02040503050406030204" pitchFamily="18" charset="0"/>
            </a:rPr>
            <a:t> x AF</a:t>
          </a:r>
          <a:endParaRPr lang="cs-CZ" sz="2600" kern="1200" dirty="0">
            <a:latin typeface="Cambria" panose="02040503050406030204" pitchFamily="18" charset="0"/>
          </a:endParaRP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600" kern="1200" dirty="0" err="1" smtClean="0">
              <a:latin typeface="Cambria" panose="02040503050406030204" pitchFamily="18" charset="0"/>
            </a:rPr>
            <a:t>Guideline</a:t>
          </a:r>
          <a:r>
            <a:rPr lang="cs-CZ" sz="2600" kern="1200" dirty="0" smtClean="0">
              <a:latin typeface="Cambria" panose="02040503050406030204" pitchFamily="18" charset="0"/>
            </a:rPr>
            <a:t> </a:t>
          </a:r>
          <a:r>
            <a:rPr lang="cs-CZ" sz="2600" kern="1200" dirty="0" err="1" smtClean="0">
              <a:latin typeface="Cambria" panose="02040503050406030204" pitchFamily="18" charset="0"/>
            </a:rPr>
            <a:t>for</a:t>
          </a:r>
          <a:r>
            <a:rPr lang="cs-CZ" sz="2600" kern="1200" dirty="0" smtClean="0">
              <a:latin typeface="Cambria" panose="02040503050406030204" pitchFamily="18" charset="0"/>
            </a:rPr>
            <a:t> </a:t>
          </a:r>
          <a:r>
            <a:rPr lang="cs-CZ" sz="2600" kern="1200" dirty="0" err="1" smtClean="0">
              <a:latin typeface="Cambria" panose="02040503050406030204" pitchFamily="18" charset="0"/>
            </a:rPr>
            <a:t>EoI</a:t>
          </a:r>
          <a:endParaRPr lang="cs-CZ" sz="2600" kern="1200" dirty="0">
            <a:latin typeface="Cambria" panose="020405030504060302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000" kern="1200" dirty="0" smtClean="0">
              <a:latin typeface="Cambria" panose="02040503050406030204" pitchFamily="18" charset="0"/>
            </a:rPr>
            <a:t>www.interreg-danube.eu</a:t>
          </a:r>
          <a:endParaRPr lang="cs-CZ" sz="2000" kern="1200" dirty="0">
            <a:latin typeface="Cambria" panose="02040503050406030204" pitchFamily="18" charset="0"/>
          </a:endParaRPr>
        </a:p>
      </dsp:txBody>
      <dsp:txXfrm>
        <a:off x="905313" y="489034"/>
        <a:ext cx="3467739" cy="1717250"/>
      </dsp:txXfrm>
    </dsp:sp>
    <dsp:sp modelId="{32086220-835A-4D51-9F47-244D8158590C}">
      <dsp:nvSpPr>
        <dsp:cNvPr id="0" name=""/>
        <dsp:cNvSpPr/>
      </dsp:nvSpPr>
      <dsp:spPr>
        <a:xfrm>
          <a:off x="864110" y="2176014"/>
          <a:ext cx="3550145" cy="113954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50800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000" kern="1200" dirty="0" smtClean="0"/>
            <a:t>Balíček pro žadatele</a:t>
          </a:r>
          <a:endParaRPr lang="cs-CZ" sz="4000" kern="1200" dirty="0"/>
        </a:p>
      </dsp:txBody>
      <dsp:txXfrm>
        <a:off x="864110" y="2176014"/>
        <a:ext cx="2500102" cy="1139546"/>
      </dsp:txXfrm>
    </dsp:sp>
    <dsp:sp modelId="{C8ED7FE1-2713-4D1C-8FF8-208E6F6F0474}">
      <dsp:nvSpPr>
        <dsp:cNvPr id="0" name=""/>
        <dsp:cNvSpPr/>
      </dsp:nvSpPr>
      <dsp:spPr>
        <a:xfrm>
          <a:off x="3415293" y="2387344"/>
          <a:ext cx="1242550" cy="1242550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CCB645-0394-4E36-ABF7-D0C1E063BB2E}">
      <dsp:nvSpPr>
        <dsp:cNvPr id="0" name=""/>
        <dsp:cNvSpPr/>
      </dsp:nvSpPr>
      <dsp:spPr>
        <a:xfrm>
          <a:off x="1058596" y="449670"/>
          <a:ext cx="1840524" cy="1840804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C6D4EE3-9C10-4A7F-A97C-B650FB39092C}">
      <dsp:nvSpPr>
        <dsp:cNvPr id="0" name=""/>
        <dsp:cNvSpPr/>
      </dsp:nvSpPr>
      <dsp:spPr>
        <a:xfrm>
          <a:off x="1470345" y="1087546"/>
          <a:ext cx="1022744" cy="511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300" kern="1200" dirty="0" err="1" smtClean="0"/>
            <a:t>EoI</a:t>
          </a:r>
          <a:endParaRPr lang="cs-CZ" sz="3300" kern="1200" dirty="0"/>
        </a:p>
      </dsp:txBody>
      <dsp:txXfrm>
        <a:off x="1470345" y="1087546"/>
        <a:ext cx="1022744" cy="511249"/>
      </dsp:txXfrm>
    </dsp:sp>
    <dsp:sp modelId="{5CFB1768-2414-4880-813B-2CE0783469B0}">
      <dsp:nvSpPr>
        <dsp:cNvPr id="0" name=""/>
        <dsp:cNvSpPr/>
      </dsp:nvSpPr>
      <dsp:spPr>
        <a:xfrm>
          <a:off x="552330" y="1480638"/>
          <a:ext cx="1840524" cy="1840804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C91FE7D-5820-474A-9F28-63B0E30972CE}">
      <dsp:nvSpPr>
        <dsp:cNvPr id="0" name=""/>
        <dsp:cNvSpPr/>
      </dsp:nvSpPr>
      <dsp:spPr>
        <a:xfrm>
          <a:off x="961220" y="2151343"/>
          <a:ext cx="1022744" cy="511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300" kern="1200" dirty="0" smtClean="0"/>
            <a:t>…</a:t>
          </a:r>
          <a:endParaRPr lang="cs-CZ" sz="3300" kern="1200" dirty="0"/>
        </a:p>
      </dsp:txBody>
      <dsp:txXfrm>
        <a:off x="961220" y="2151343"/>
        <a:ext cx="1022744" cy="511249"/>
      </dsp:txXfrm>
    </dsp:sp>
    <dsp:sp modelId="{8C44ED9A-FE0A-4BFB-BA77-856E23198C80}">
      <dsp:nvSpPr>
        <dsp:cNvPr id="0" name=""/>
        <dsp:cNvSpPr/>
      </dsp:nvSpPr>
      <dsp:spPr>
        <a:xfrm>
          <a:off x="1194526" y="2664887"/>
          <a:ext cx="1581295" cy="1581929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6774A4-7849-4730-8749-F47AF32FA380}">
      <dsp:nvSpPr>
        <dsp:cNvPr id="0" name=""/>
        <dsp:cNvSpPr/>
      </dsp:nvSpPr>
      <dsp:spPr>
        <a:xfrm>
          <a:off x="1472765" y="3216669"/>
          <a:ext cx="1022744" cy="511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300" kern="1200" dirty="0" smtClean="0"/>
            <a:t>AF</a:t>
          </a:r>
          <a:endParaRPr lang="cs-CZ" sz="3300" kern="1200" dirty="0"/>
        </a:p>
      </dsp:txBody>
      <dsp:txXfrm>
        <a:off x="1472765" y="3216669"/>
        <a:ext cx="1022744" cy="5112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D92950-F049-4AC9-B051-08BD735782A6}" type="datetimeFigureOut">
              <a:rPr lang="cs-CZ" smtClean="0"/>
              <a:pPr/>
              <a:t>28.11.2018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80C4A6-081F-4450-8DDB-675EBC9A13B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2742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1396DC-199C-4C22-9B6F-250150F1E4F2}" type="datetimeFigureOut">
              <a:rPr lang="cs-CZ" smtClean="0"/>
              <a:pPr/>
              <a:t>28.11.2018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7480EB-B14C-4B5A-A6EE-62801B101F9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4441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480EB-B14C-4B5A-A6EE-62801B101F9E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6550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480EB-B14C-4B5A-A6EE-62801B101F9E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15012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480EB-B14C-4B5A-A6EE-62801B101F9E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77389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7480EB-B14C-4B5A-A6EE-62801B101F9E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0272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/>
              <a:pPr/>
              <a:t>2018. 11. 28.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41038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/>
              <a:pPr/>
              <a:t>2018. 11. 28.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01583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/>
              <a:pPr/>
              <a:t>2018. 11. 28.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009682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2018. 11. 28.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4647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2018. 11. 28.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915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2018. 11. 28.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1216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2018. 11. 28.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2228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2018. 11. 28.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6933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2018. 11. 28.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2026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2018. 11. 28.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3912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2018. 11. 28.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536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/>
              <a:pPr/>
              <a:t>2018. 11. 28.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303957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2018. 11. 28.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3440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2018. 11. 28.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3742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2018. 11. 28.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5018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/>
              <a:t>2018. 11. 28.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998671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/>
              <a:t>2018. 11. 28.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581927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/>
              <a:t>2018. 11. 28.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257429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/>
              <a:t>2018. 11. 28.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555988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/>
              <a:t>2018. 11. 28.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202864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/>
              <a:t>2018. 11. 28.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868788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/>
              <a:t>2018. 11. 28.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61345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/>
              <a:pPr/>
              <a:t>2018. 11. 28.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392729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/>
              <a:t>2018. 11. 28.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59169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/>
              <a:t>2018. 11. 28.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033603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/>
              <a:t>2018. 11. 28.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04047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/>
              <a:t>2018. 11. 28.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68777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/>
              <a:pPr/>
              <a:t>2018. 11. 28.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80547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/>
              <a:pPr/>
              <a:t>2018. 11. 28.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25385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/>
              <a:pPr/>
              <a:t>2018. 11. 28.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49313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/>
              <a:pPr/>
              <a:t>2018. 11. 28.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8867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/>
              <a:pPr/>
              <a:t>2018. 11. 28.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03181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/>
              <a:pPr/>
              <a:t>2018. 11. 28.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86227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6BE71-8626-4196-A2F3-F2EB7A7FF7C1}" type="datetimeFigureOut">
              <a:rPr lang="hu-HU" smtClean="0"/>
              <a:pPr/>
              <a:t>2018. 11. 28.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3873F-9E4F-45A3-A41E-2975023FDBE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23908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2018. 11. 28.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783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6BE71-8626-4196-A2F3-F2EB7A7FF7C1}" type="datetimeFigureOut">
              <a:rPr lang="hu-HU" smtClean="0"/>
              <a:t>2018. 11. 28.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3873F-9E4F-45A3-A41E-2975023FDBE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12617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rr.cz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nube-region.eu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terreg-danube.eu/calls/project-ideas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nadnarodni@mmr.cz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nno.cz/evidencennov10001/DesignPages/oevidenci.aspx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395536" y="1628800"/>
            <a:ext cx="6048672" cy="1656184"/>
          </a:xfrm>
        </p:spPr>
        <p:txBody>
          <a:bodyPr anchor="t">
            <a:normAutofit fontScale="90000"/>
          </a:bodyPr>
          <a:lstStyle/>
          <a:p>
            <a:pPr algn="l"/>
            <a:r>
              <a:rPr lang="cs-CZ" u="sng" dirty="0" err="1" smtClean="0">
                <a:solidFill>
                  <a:schemeClr val="bg1"/>
                </a:solidFill>
                <a:latin typeface="Cambria" panose="02040503050406030204" pitchFamily="18" charset="0"/>
              </a:rPr>
              <a:t>Interreg</a:t>
            </a:r>
            <a:r>
              <a:rPr lang="cs-CZ" u="sng" dirty="0" smtClean="0">
                <a:solidFill>
                  <a:schemeClr val="bg1"/>
                </a:solidFill>
                <a:latin typeface="Cambria" panose="02040503050406030204" pitchFamily="18" charset="0"/>
              </a:rPr>
              <a:t> DANUBE</a:t>
            </a:r>
            <a:r>
              <a:rPr lang="cs-CZ" sz="4000" u="sng" dirty="0" smtClean="0">
                <a:solidFill>
                  <a:schemeClr val="bg1"/>
                </a:solidFill>
                <a:latin typeface="Cambria" panose="02040503050406030204" pitchFamily="18" charset="0"/>
              </a:rPr>
              <a:t/>
            </a:r>
            <a:br>
              <a:rPr lang="cs-CZ" sz="4000" u="sng" dirty="0" smtClean="0">
                <a:solidFill>
                  <a:schemeClr val="bg1"/>
                </a:solidFill>
                <a:latin typeface="Cambria" panose="02040503050406030204" pitchFamily="18" charset="0"/>
              </a:rPr>
            </a:br>
            <a:r>
              <a:rPr lang="cs-CZ" sz="4000" dirty="0" smtClean="0">
                <a:solidFill>
                  <a:schemeClr val="bg1"/>
                </a:solidFill>
                <a:latin typeface="Cambria" panose="02040503050406030204" pitchFamily="18" charset="0"/>
              </a:rPr>
              <a:t/>
            </a:r>
            <a:br>
              <a:rPr lang="cs-CZ" sz="4000" dirty="0" smtClean="0">
                <a:solidFill>
                  <a:schemeClr val="bg1"/>
                </a:solidFill>
                <a:latin typeface="Cambria" panose="02040503050406030204" pitchFamily="18" charset="0"/>
              </a:rPr>
            </a:br>
            <a:r>
              <a:rPr lang="cs-CZ" altLang="cs-CZ" sz="3600" dirty="0">
                <a:solidFill>
                  <a:schemeClr val="bg1"/>
                </a:solidFill>
                <a:latin typeface="Cambria" panose="02040503050406030204" pitchFamily="18" charset="0"/>
              </a:rPr>
              <a:t>Program nadnárodní spolupráce</a:t>
            </a:r>
            <a:r>
              <a:rPr lang="cs-CZ" altLang="cs-CZ" sz="4000" dirty="0"/>
              <a:t/>
            </a:r>
            <a:br>
              <a:rPr lang="cs-CZ" altLang="cs-CZ" sz="4000" dirty="0"/>
            </a:br>
            <a:endParaRPr lang="en-US" sz="40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95536" y="5517232"/>
            <a:ext cx="309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>
                <a:solidFill>
                  <a:schemeClr val="bg1"/>
                </a:solidFill>
                <a:latin typeface="Cambria" panose="02040503050406030204" pitchFamily="18" charset="0"/>
                <a:ea typeface="+mj-ea"/>
                <a:cs typeface="+mj-cs"/>
              </a:rPr>
              <a:t>Info</a:t>
            </a:r>
            <a:r>
              <a:rPr lang="cs-CZ" sz="3200" dirty="0">
                <a:solidFill>
                  <a:schemeClr val="bg1"/>
                </a:solidFill>
                <a:latin typeface="Cambria" panose="02040503050406030204" pitchFamily="18" charset="0"/>
                <a:ea typeface="+mj-ea"/>
                <a:cs typeface="+mj-cs"/>
              </a:rPr>
              <a:t> Den 3.výzva</a:t>
            </a:r>
          </a:p>
        </p:txBody>
      </p:sp>
    </p:spTree>
    <p:extLst>
      <p:ext uri="{BB962C8B-B14F-4D97-AF65-F5344CB8AC3E}">
        <p14:creationId xmlns:p14="http://schemas.microsoft.com/office/powerpoint/2010/main" val="132011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/>
          <p:cNvSpPr txBox="1">
            <a:spLocks/>
          </p:cNvSpPr>
          <p:nvPr/>
        </p:nvSpPr>
        <p:spPr>
          <a:xfrm>
            <a:off x="3419872" y="764704"/>
            <a:ext cx="5011824" cy="5760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000" dirty="0" smtClean="0">
                <a:solidFill>
                  <a:srgbClr val="4F81BD">
                    <a:lumMod val="75000"/>
                  </a:srgbClr>
                </a:solidFill>
                <a:latin typeface="Cambria" panose="02040503050406030204" pitchFamily="18" charset="0"/>
              </a:rPr>
              <a:t>Financování</a:t>
            </a:r>
            <a:endParaRPr lang="hu-HU" sz="3000" dirty="0">
              <a:solidFill>
                <a:srgbClr val="4F81BD">
                  <a:lumMod val="75000"/>
                </a:srgbClr>
              </a:solidFill>
              <a:latin typeface="Cambria" panose="02040503050406030204" pitchFamily="18" charset="0"/>
            </a:endParaRPr>
          </a:p>
        </p:txBody>
      </p:sp>
      <p:sp>
        <p:nvSpPr>
          <p:cNvPr id="7" name="Alcím 2"/>
          <p:cNvSpPr>
            <a:spLocks noGrp="1"/>
          </p:cNvSpPr>
          <p:nvPr>
            <p:ph type="subTitle" idx="1"/>
          </p:nvPr>
        </p:nvSpPr>
        <p:spPr>
          <a:xfrm>
            <a:off x="323528" y="4365104"/>
            <a:ext cx="8735944" cy="2200702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hu-HU" sz="1800" dirty="0" smtClean="0">
                <a:solidFill>
                  <a:srgbClr val="4F81BD"/>
                </a:solidFill>
                <a:latin typeface="Cambria" panose="02040503050406030204" pitchFamily="18" charset="0"/>
              </a:rPr>
              <a:t>Podíl financování </a:t>
            </a:r>
            <a:r>
              <a:rPr lang="hu-HU" sz="1800" b="1" u="sng" dirty="0" smtClean="0">
                <a:solidFill>
                  <a:srgbClr val="4F81BD"/>
                </a:solidFill>
                <a:latin typeface="Cambria" panose="02040503050406030204" pitchFamily="18" charset="0"/>
              </a:rPr>
              <a:t>85%</a:t>
            </a:r>
            <a:r>
              <a:rPr lang="hu-HU" sz="1800" b="1" dirty="0" smtClean="0">
                <a:solidFill>
                  <a:srgbClr val="4F81BD"/>
                </a:solidFill>
                <a:latin typeface="Cambria" panose="02040503050406030204" pitchFamily="18" charset="0"/>
              </a:rPr>
              <a:t> z fondu ESIF (ERDF+IPA+ENI) </a:t>
            </a:r>
            <a:r>
              <a:rPr lang="hu-HU" sz="1800" dirty="0" smtClean="0">
                <a:solidFill>
                  <a:srgbClr val="4F81BD"/>
                </a:solidFill>
                <a:latin typeface="Cambria" panose="02040503050406030204" pitchFamily="18" charset="0"/>
              </a:rPr>
              <a:t>platí</a:t>
            </a:r>
            <a:r>
              <a:rPr lang="hu-HU" sz="1800" b="1" dirty="0" smtClean="0">
                <a:solidFill>
                  <a:srgbClr val="4F81BD"/>
                </a:solidFill>
                <a:latin typeface="Cambria" panose="02040503050406030204" pitchFamily="18" charset="0"/>
              </a:rPr>
              <a:t> </a:t>
            </a:r>
            <a:r>
              <a:rPr lang="hu-HU" sz="1800" dirty="0" smtClean="0">
                <a:solidFill>
                  <a:srgbClr val="4F81BD"/>
                </a:solidFill>
                <a:latin typeface="Cambria" panose="02040503050406030204" pitchFamily="18" charset="0"/>
              </a:rPr>
              <a:t>pro všechny PP</a:t>
            </a:r>
          </a:p>
          <a:p>
            <a:pPr algn="l"/>
            <a:endParaRPr lang="hu-HU" sz="900" dirty="0">
              <a:solidFill>
                <a:srgbClr val="4F81BD"/>
              </a:solidFill>
              <a:latin typeface="Cambria" panose="02040503050406030204" pitchFamily="18" charset="0"/>
            </a:endParaRPr>
          </a:p>
          <a:p>
            <a:pPr algn="just">
              <a:spcAft>
                <a:spcPts val="600"/>
              </a:spcAft>
              <a:buClr>
                <a:schemeClr val="tx2"/>
              </a:buClr>
            </a:pPr>
            <a:r>
              <a:rPr lang="cs-CZ" altLang="de-DE" sz="1800" b="1" dirty="0">
                <a:solidFill>
                  <a:srgbClr val="1F497D"/>
                </a:solidFill>
                <a:latin typeface="Cambria" panose="02040503050406030204" pitchFamily="18" charset="0"/>
              </a:rPr>
              <a:t>Zpětné </a:t>
            </a:r>
            <a:r>
              <a:rPr lang="cs-CZ" altLang="de-DE" sz="1800" b="1" dirty="0" smtClean="0">
                <a:solidFill>
                  <a:srgbClr val="1F497D"/>
                </a:solidFill>
                <a:latin typeface="Cambria" panose="02040503050406030204" pitchFamily="18" charset="0"/>
              </a:rPr>
              <a:t>financování  </a:t>
            </a:r>
            <a:r>
              <a:rPr lang="cs-CZ" altLang="de-DE" sz="18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- neposkytují se zálohové platby</a:t>
            </a:r>
          </a:p>
          <a:p>
            <a:pPr algn="l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</a:pPr>
            <a:r>
              <a:rPr lang="cs-CZ" altLang="de-DE" sz="1800" dirty="0">
                <a:solidFill>
                  <a:srgbClr val="1F497D"/>
                </a:solidFill>
                <a:latin typeface="Cambria" panose="02040503050406030204" pitchFamily="18" charset="0"/>
              </a:rPr>
              <a:t>⇒ </a:t>
            </a:r>
            <a:r>
              <a:rPr lang="cs-CZ" altLang="de-DE" sz="1800" dirty="0" err="1" smtClean="0">
                <a:solidFill>
                  <a:srgbClr val="1F497D"/>
                </a:solidFill>
                <a:latin typeface="Cambria" panose="02040503050406030204" pitchFamily="18" charset="0"/>
              </a:rPr>
              <a:t>reportovací</a:t>
            </a:r>
            <a:r>
              <a:rPr lang="cs-CZ" altLang="de-DE" sz="18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 </a:t>
            </a:r>
            <a:r>
              <a:rPr lang="cs-CZ" altLang="de-DE" sz="1800" dirty="0">
                <a:solidFill>
                  <a:srgbClr val="1F497D"/>
                </a:solidFill>
                <a:latin typeface="Cambria" panose="02040503050406030204" pitchFamily="18" charset="0"/>
              </a:rPr>
              <a:t>období (1/2 rok</a:t>
            </a:r>
            <a:r>
              <a:rPr lang="cs-CZ" altLang="de-DE" sz="18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) </a:t>
            </a:r>
            <a:r>
              <a:rPr lang="cs-CZ" altLang="de-DE" sz="1800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→ </a:t>
            </a:r>
            <a:r>
              <a:rPr lang="cs-CZ" altLang="de-DE" sz="18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Certifikace výdajů</a:t>
            </a:r>
          </a:p>
          <a:p>
            <a:pPr algn="l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</a:pPr>
            <a:r>
              <a:rPr lang="cs-CZ" altLang="de-DE" sz="1800" dirty="0">
                <a:solidFill>
                  <a:srgbClr val="1F497D"/>
                </a:solidFill>
                <a:latin typeface="Cambria" panose="02040503050406030204" pitchFamily="18" charset="0"/>
              </a:rPr>
              <a:t>⇒ předložení výdajů </a:t>
            </a:r>
            <a:r>
              <a:rPr lang="cs-CZ" altLang="de-DE" sz="18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ke kontrole </a:t>
            </a:r>
            <a:r>
              <a:rPr lang="cs-CZ" altLang="de-DE" sz="1800" dirty="0">
                <a:solidFill>
                  <a:srgbClr val="1F497D"/>
                </a:solidFill>
                <a:latin typeface="Cambria" panose="02040503050406030204" pitchFamily="18" charset="0"/>
              </a:rPr>
              <a:t>1. stupně </a:t>
            </a:r>
            <a:r>
              <a:rPr lang="cs-CZ" altLang="de-DE" sz="1800" dirty="0" smtClean="0">
                <a:solidFill>
                  <a:srgbClr val="1F497D"/>
                </a:solidFill>
                <a:latin typeface="Cambria" panose="02040503050406030204" pitchFamily="18" charset="0"/>
              </a:rPr>
              <a:t/>
            </a:r>
            <a:br>
              <a:rPr lang="cs-CZ" altLang="de-DE" sz="1800" dirty="0" smtClean="0">
                <a:solidFill>
                  <a:srgbClr val="1F497D"/>
                </a:solidFill>
                <a:latin typeface="Cambria" panose="02040503050406030204" pitchFamily="18" charset="0"/>
              </a:rPr>
            </a:br>
            <a:r>
              <a:rPr lang="cs-CZ" altLang="de-DE" sz="18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     (Centrum pro regionální </a:t>
            </a:r>
            <a:r>
              <a:rPr lang="cs-CZ" altLang="de-DE" sz="1800" dirty="0">
                <a:solidFill>
                  <a:srgbClr val="1F497D"/>
                </a:solidFill>
                <a:latin typeface="Cambria" panose="02040503050406030204" pitchFamily="18" charset="0"/>
              </a:rPr>
              <a:t>rozvoj </a:t>
            </a:r>
            <a:r>
              <a:rPr lang="cs-CZ" altLang="de-DE" sz="18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ČR, </a:t>
            </a:r>
            <a:r>
              <a:rPr lang="cs-CZ" altLang="de-DE" sz="1800" dirty="0" smtClean="0">
                <a:solidFill>
                  <a:srgbClr val="1F497D"/>
                </a:solidFill>
                <a:latin typeface="Cambria" panose="02040503050406030204" pitchFamily="18" charset="0"/>
                <a:hlinkClick r:id="rId3"/>
              </a:rPr>
              <a:t>http</a:t>
            </a:r>
            <a:r>
              <a:rPr lang="cs-CZ" altLang="de-DE" sz="1800" dirty="0">
                <a:solidFill>
                  <a:srgbClr val="1F497D"/>
                </a:solidFill>
                <a:latin typeface="Cambria" panose="02040503050406030204" pitchFamily="18" charset="0"/>
                <a:hlinkClick r:id="rId3"/>
              </a:rPr>
              <a:t>://</a:t>
            </a:r>
            <a:r>
              <a:rPr lang="cs-CZ" altLang="de-DE" sz="1800" dirty="0" smtClean="0">
                <a:solidFill>
                  <a:srgbClr val="1F497D"/>
                </a:solidFill>
                <a:latin typeface="Cambria" panose="02040503050406030204" pitchFamily="18" charset="0"/>
                <a:hlinkClick r:id="rId3"/>
              </a:rPr>
              <a:t>www.crr.cz</a:t>
            </a:r>
            <a:r>
              <a:rPr lang="cs-CZ" altLang="de-DE" sz="18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) </a:t>
            </a:r>
          </a:p>
          <a:p>
            <a:pPr algn="l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</a:pPr>
            <a:r>
              <a:rPr lang="cs-CZ" altLang="de-DE" sz="18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⇒ ověření </a:t>
            </a:r>
            <a:r>
              <a:rPr lang="cs-CZ" altLang="de-DE" sz="1800" dirty="0">
                <a:solidFill>
                  <a:srgbClr val="1F497D"/>
                </a:solidFill>
                <a:latin typeface="Cambria" panose="02040503050406030204" pitchFamily="18" charset="0"/>
              </a:rPr>
              <a:t>JS, ověření CA </a:t>
            </a:r>
            <a:endParaRPr lang="cs-CZ" altLang="de-DE" sz="1800" dirty="0" smtClean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pPr algn="l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</a:pPr>
            <a:r>
              <a:rPr lang="cs-CZ" altLang="de-DE" sz="18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⇒ poté </a:t>
            </a:r>
            <a:r>
              <a:rPr lang="cs-CZ" altLang="de-DE" sz="1800" dirty="0">
                <a:solidFill>
                  <a:srgbClr val="1F497D"/>
                </a:solidFill>
                <a:latin typeface="Cambria" panose="02040503050406030204" pitchFamily="18" charset="0"/>
              </a:rPr>
              <a:t>peníze na účet LP a od něj PP peníze na účet projektového </a:t>
            </a:r>
            <a:r>
              <a:rPr lang="cs-CZ" altLang="de-DE" sz="18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partnera (PP)</a:t>
            </a:r>
            <a:endParaRPr lang="cs-CZ" altLang="de-DE" sz="1800" dirty="0">
              <a:solidFill>
                <a:srgbClr val="1F497D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5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239535"/>
              </p:ext>
            </p:extLst>
          </p:nvPr>
        </p:nvGraphicFramePr>
        <p:xfrm>
          <a:off x="582825" y="2564904"/>
          <a:ext cx="7848871" cy="167168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3081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81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81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81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54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808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3433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PA</a:t>
                      </a:r>
                      <a:endParaRPr lang="en-GB" sz="14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ERDF</a:t>
                      </a:r>
                      <a:endParaRPr lang="en-GB" sz="14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IPA</a:t>
                      </a:r>
                      <a:endParaRPr lang="en-GB" sz="14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ENI MD</a:t>
                      </a:r>
                      <a:endParaRPr lang="en-GB" sz="14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ENI UA</a:t>
                      </a:r>
                      <a:endParaRPr lang="en-GB" sz="14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Total</a:t>
                      </a:r>
                      <a:endParaRPr lang="en-GB" sz="14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33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PA1</a:t>
                      </a:r>
                      <a:endParaRPr lang="en-GB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13,463,630.97 </a:t>
                      </a:r>
                      <a:endParaRPr lang="en-GB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795,801.87 </a:t>
                      </a:r>
                      <a:endParaRPr lang="en-GB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594,479.00 </a:t>
                      </a:r>
                      <a:endParaRPr lang="en-GB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648,471.95 </a:t>
                      </a:r>
                      <a:endParaRPr lang="en-GB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15,502,383.79</a:t>
                      </a:r>
                      <a:endParaRPr lang="en-GB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433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PA2</a:t>
                      </a:r>
                      <a:endParaRPr lang="en-GB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16,460,009.81 </a:t>
                      </a:r>
                      <a:endParaRPr lang="en-GB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974,337.27 </a:t>
                      </a:r>
                      <a:endParaRPr lang="en-GB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743,098.00 </a:t>
                      </a:r>
                      <a:endParaRPr lang="en-GB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810,590.70 </a:t>
                      </a:r>
                      <a:endParaRPr lang="en-GB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18,988,035.78</a:t>
                      </a:r>
                      <a:endParaRPr lang="en-GB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433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PA3</a:t>
                      </a:r>
                      <a:endParaRPr lang="en-GB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11,068,880.71 </a:t>
                      </a:r>
                      <a:endParaRPr lang="en-GB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671,049.92 </a:t>
                      </a:r>
                      <a:endParaRPr lang="en-GB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520,168.50 </a:t>
                      </a:r>
                      <a:endParaRPr lang="en-GB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567,413.00 </a:t>
                      </a:r>
                      <a:endParaRPr lang="en-GB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12,827,512.13</a:t>
                      </a:r>
                      <a:endParaRPr lang="en-GB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433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PA4</a:t>
                      </a:r>
                      <a:endParaRPr lang="en-GB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9,918,396.26 </a:t>
                      </a:r>
                      <a:endParaRPr lang="en-GB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858,974.77 </a:t>
                      </a:r>
                      <a:endParaRPr lang="en-GB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625,000.00 </a:t>
                      </a:r>
                      <a:endParaRPr lang="en-GB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625,000.00 </a:t>
                      </a:r>
                      <a:endParaRPr lang="en-GB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12,027,371.03</a:t>
                      </a:r>
                      <a:endParaRPr lang="en-GB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TextovéPole 1"/>
          <p:cNvSpPr txBox="1"/>
          <p:nvPr/>
        </p:nvSpPr>
        <p:spPr>
          <a:xfrm>
            <a:off x="202488" y="1468525"/>
            <a:ext cx="8689991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2000" b="1" u="sng" dirty="0">
                <a:solidFill>
                  <a:srgbClr val="1F497D"/>
                </a:solidFill>
                <a:latin typeface="Cambria" panose="02040503050406030204" pitchFamily="18" charset="0"/>
              </a:rPr>
              <a:t>Rozpočet</a:t>
            </a:r>
            <a:r>
              <a:rPr lang="cs-CZ" sz="2000" b="1" dirty="0">
                <a:solidFill>
                  <a:srgbClr val="1F497D"/>
                </a:solidFill>
                <a:latin typeface="Cambria" panose="02040503050406030204" pitchFamily="18" charset="0"/>
              </a:rPr>
              <a:t> </a:t>
            </a:r>
          </a:p>
          <a:p>
            <a:r>
              <a:rPr lang="cs-CZ" b="1" dirty="0" smtClean="0">
                <a:solidFill>
                  <a:srgbClr val="1F497D"/>
                </a:solidFill>
                <a:latin typeface="Cambria" panose="02040503050406030204" pitchFamily="18" charset="0"/>
              </a:rPr>
              <a:t>Celkový: </a:t>
            </a:r>
            <a:r>
              <a:rPr lang="cs-CZ" dirty="0" smtClean="0">
                <a:solidFill>
                  <a:srgbClr val="1F497D"/>
                </a:solidFill>
                <a:latin typeface="Cambria" panose="02040503050406030204" pitchFamily="18" charset="0"/>
              </a:rPr>
              <a:t>202.095.405 ERDF + 19.829.192 IPA + 10.000.000 ENI = 231.924.597,00 €</a:t>
            </a:r>
          </a:p>
          <a:p>
            <a:r>
              <a:rPr lang="cs-CZ" b="1" dirty="0" smtClean="0">
                <a:solidFill>
                  <a:srgbClr val="1F497D"/>
                </a:solidFill>
                <a:latin typeface="Cambria" panose="02040503050406030204" pitchFamily="18" charset="0"/>
              </a:rPr>
              <a:t>Pro 3.výzvu: </a:t>
            </a:r>
            <a:endParaRPr lang="cs-CZ" b="1" dirty="0">
              <a:solidFill>
                <a:srgbClr val="1F497D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84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/>
          <p:cNvSpPr txBox="1">
            <a:spLocks/>
          </p:cNvSpPr>
          <p:nvPr/>
        </p:nvSpPr>
        <p:spPr>
          <a:xfrm>
            <a:off x="3419872" y="764704"/>
            <a:ext cx="5011824" cy="5760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30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+mj-ea"/>
              <a:cs typeface="+mj-cs"/>
            </a:endParaRPr>
          </a:p>
        </p:txBody>
      </p:sp>
      <p:sp>
        <p:nvSpPr>
          <p:cNvPr id="7" name="Alcím 2"/>
          <p:cNvSpPr>
            <a:spLocks noGrp="1"/>
          </p:cNvSpPr>
          <p:nvPr>
            <p:ph type="subTitle" idx="1"/>
          </p:nvPr>
        </p:nvSpPr>
        <p:spPr>
          <a:xfrm>
            <a:off x="395536" y="1428635"/>
            <a:ext cx="8568952" cy="5112568"/>
          </a:xfrm>
        </p:spPr>
        <p:txBody>
          <a:bodyPr>
            <a:noAutofit/>
          </a:bodyPr>
          <a:lstStyle/>
          <a:p>
            <a:pPr marL="571500" indent="-571500" algn="just">
              <a:spcBef>
                <a:spcPts val="3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cs-CZ" altLang="de-DE" sz="1800" dirty="0" smtClean="0">
                <a:solidFill>
                  <a:schemeClr val="tx2"/>
                </a:solidFill>
                <a:latin typeface="Cambria" panose="02040503050406030204" pitchFamily="18" charset="0"/>
              </a:rPr>
              <a:t>Nadnárodní</a:t>
            </a:r>
            <a:r>
              <a:rPr lang="en-US" altLang="de-DE" sz="1800" dirty="0" smtClean="0">
                <a:solidFill>
                  <a:schemeClr val="tx2"/>
                </a:solidFill>
                <a:latin typeface="Cambria" panose="02040503050406030204" pitchFamily="18" charset="0"/>
              </a:rPr>
              <a:t> </a:t>
            </a:r>
            <a:r>
              <a:rPr lang="en-US" altLang="de-DE" sz="1800" dirty="0">
                <a:solidFill>
                  <a:schemeClr val="tx2"/>
                </a:solidFill>
                <a:latin typeface="Cambria" panose="02040503050406030204" pitchFamily="18" charset="0"/>
              </a:rPr>
              <a:t>a</a:t>
            </a:r>
            <a:r>
              <a:rPr lang="cs-CZ" altLang="de-DE" sz="1800" dirty="0">
                <a:solidFill>
                  <a:schemeClr val="tx2"/>
                </a:solidFill>
                <a:latin typeface="Cambria" panose="02040503050406030204" pitchFamily="18" charset="0"/>
              </a:rPr>
              <a:t> územní</a:t>
            </a:r>
            <a:r>
              <a:rPr lang="en-US" altLang="de-DE" sz="1800" dirty="0">
                <a:solidFill>
                  <a:schemeClr val="tx2"/>
                </a:solidFill>
                <a:latin typeface="Cambria" panose="02040503050406030204" pitchFamily="18" charset="0"/>
              </a:rPr>
              <a:t> </a:t>
            </a:r>
            <a:r>
              <a:rPr lang="en-US" altLang="de-DE" sz="1800" dirty="0" smtClean="0">
                <a:solidFill>
                  <a:schemeClr val="tx2"/>
                </a:solidFill>
                <a:latin typeface="Cambria" panose="02040503050406030204" pitchFamily="18" charset="0"/>
              </a:rPr>
              <a:t>relevance</a:t>
            </a:r>
            <a:r>
              <a:rPr lang="cs-CZ" altLang="de-DE" sz="1800" dirty="0" smtClean="0">
                <a:solidFill>
                  <a:schemeClr val="tx2"/>
                </a:solidFill>
                <a:latin typeface="Cambria" panose="02040503050406030204" pitchFamily="18" charset="0"/>
              </a:rPr>
              <a:t> </a:t>
            </a:r>
          </a:p>
          <a:p>
            <a:pPr lvl="1" algn="just">
              <a:spcBef>
                <a:spcPts val="300"/>
              </a:spcBef>
              <a:buClr>
                <a:schemeClr val="tx2"/>
              </a:buClr>
            </a:pPr>
            <a:r>
              <a:rPr lang="cs-CZ" altLang="de-DE" sz="14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nadnárodní </a:t>
            </a:r>
            <a:r>
              <a:rPr lang="cs-CZ" altLang="de-DE" sz="1400" dirty="0">
                <a:solidFill>
                  <a:srgbClr val="1F497D"/>
                </a:solidFill>
                <a:latin typeface="Cambria" panose="02040503050406030204" pitchFamily="18" charset="0"/>
              </a:rPr>
              <a:t>přidaná hodnota</a:t>
            </a:r>
            <a:r>
              <a:rPr lang="en-GB" altLang="de-DE" sz="1400" dirty="0">
                <a:solidFill>
                  <a:srgbClr val="1F497D"/>
                </a:solidFill>
                <a:latin typeface="Cambria" panose="02040503050406030204" pitchFamily="18" charset="0"/>
              </a:rPr>
              <a:t> </a:t>
            </a:r>
            <a:r>
              <a:rPr lang="cs-CZ" altLang="de-DE" sz="1400" dirty="0">
                <a:solidFill>
                  <a:srgbClr val="1F497D"/>
                </a:solidFill>
                <a:latin typeface="Cambria" panose="02040503050406030204" pitchFamily="18" charset="0"/>
              </a:rPr>
              <a:t>namířena na</a:t>
            </a:r>
            <a:r>
              <a:rPr lang="en-GB" altLang="de-DE" sz="1400" dirty="0">
                <a:solidFill>
                  <a:srgbClr val="1F497D"/>
                </a:solidFill>
                <a:latin typeface="Cambria" panose="02040503050406030204" pitchFamily="18" charset="0"/>
              </a:rPr>
              <a:t> </a:t>
            </a:r>
            <a:r>
              <a:rPr lang="cs-CZ" altLang="de-DE" sz="1400" dirty="0">
                <a:solidFill>
                  <a:srgbClr val="1F497D"/>
                </a:solidFill>
                <a:latin typeface="Cambria" panose="02040503050406030204" pitchFamily="18" charset="0"/>
              </a:rPr>
              <a:t>výzvy</a:t>
            </a:r>
            <a:r>
              <a:rPr lang="en-GB" altLang="de-DE" sz="1400" dirty="0">
                <a:solidFill>
                  <a:srgbClr val="1F497D"/>
                </a:solidFill>
                <a:latin typeface="Cambria" panose="02040503050406030204" pitchFamily="18" charset="0"/>
              </a:rPr>
              <a:t> a </a:t>
            </a:r>
            <a:r>
              <a:rPr lang="cs-CZ" altLang="de-DE" sz="1400" dirty="0">
                <a:solidFill>
                  <a:srgbClr val="1F497D"/>
                </a:solidFill>
                <a:latin typeface="Cambria" panose="02040503050406030204" pitchFamily="18" charset="0"/>
              </a:rPr>
              <a:t>potřeby, které nemohou být řešeny čistě jen s pomocí přístupů na místní/národní</a:t>
            </a:r>
            <a:r>
              <a:rPr lang="en-GB" altLang="de-DE" sz="1400" dirty="0">
                <a:solidFill>
                  <a:srgbClr val="1F497D"/>
                </a:solidFill>
                <a:latin typeface="Cambria" panose="02040503050406030204" pitchFamily="18" charset="0"/>
              </a:rPr>
              <a:t> </a:t>
            </a:r>
            <a:r>
              <a:rPr lang="cs-CZ" altLang="de-DE" sz="14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úrovni – řeší potřeby napříč územím</a:t>
            </a:r>
          </a:p>
          <a:p>
            <a:pPr lvl="1" algn="just">
              <a:spcBef>
                <a:spcPts val="300"/>
              </a:spcBef>
              <a:buClr>
                <a:schemeClr val="tx2"/>
              </a:buClr>
            </a:pPr>
            <a:r>
              <a:rPr lang="cs-CZ" altLang="de-DE" sz="1400" dirty="0">
                <a:solidFill>
                  <a:srgbClr val="1F497D"/>
                </a:solidFill>
                <a:latin typeface="Cambria" panose="02040503050406030204" pitchFamily="18" charset="0"/>
              </a:rPr>
              <a:t>	</a:t>
            </a:r>
            <a:r>
              <a:rPr lang="cs-CZ" altLang="de-DE" sz="13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vertikálně – napříč úrovněmi</a:t>
            </a:r>
          </a:p>
          <a:p>
            <a:pPr lvl="1" algn="just">
              <a:spcBef>
                <a:spcPts val="300"/>
              </a:spcBef>
              <a:buClr>
                <a:schemeClr val="tx2"/>
              </a:buClr>
            </a:pPr>
            <a:r>
              <a:rPr lang="cs-CZ" altLang="de-DE" sz="1300" dirty="0">
                <a:solidFill>
                  <a:srgbClr val="1F497D"/>
                </a:solidFill>
                <a:latin typeface="Cambria" panose="02040503050406030204" pitchFamily="18" charset="0"/>
              </a:rPr>
              <a:t>	</a:t>
            </a:r>
            <a:r>
              <a:rPr lang="cs-CZ" altLang="de-DE" sz="13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horizontálně – mezi různými sektory/aktéry</a:t>
            </a:r>
          </a:p>
          <a:p>
            <a:pPr lvl="1" algn="just">
              <a:spcBef>
                <a:spcPts val="300"/>
              </a:spcBef>
              <a:buClr>
                <a:schemeClr val="tx2"/>
              </a:buClr>
            </a:pPr>
            <a:r>
              <a:rPr lang="cs-CZ" altLang="de-DE" sz="1300" dirty="0">
                <a:solidFill>
                  <a:srgbClr val="1F497D"/>
                </a:solidFill>
                <a:latin typeface="Cambria" panose="02040503050406030204" pitchFamily="18" charset="0"/>
              </a:rPr>
              <a:t>	</a:t>
            </a:r>
            <a:r>
              <a:rPr lang="cs-CZ" altLang="de-DE" sz="13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geograficky – překročení administrativní hranice</a:t>
            </a:r>
            <a:endParaRPr lang="en-US" altLang="de-DE" sz="1300" dirty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pPr marL="571500" indent="-571500" algn="just">
              <a:spcBef>
                <a:spcPts val="3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cs-CZ" altLang="de-DE" sz="1800" dirty="0">
                <a:solidFill>
                  <a:schemeClr val="tx2"/>
                </a:solidFill>
                <a:latin typeface="Cambria" panose="02040503050406030204" pitchFamily="18" charset="0"/>
              </a:rPr>
              <a:t>Dosažení konkrétních a měřitelných </a:t>
            </a:r>
            <a:r>
              <a:rPr lang="cs-CZ" altLang="de-DE" sz="1800" dirty="0" smtClean="0">
                <a:solidFill>
                  <a:schemeClr val="tx2"/>
                </a:solidFill>
                <a:latin typeface="Cambria" panose="02040503050406030204" pitchFamily="18" charset="0"/>
              </a:rPr>
              <a:t>výsledků;  (intervenční logika)</a:t>
            </a:r>
          </a:p>
          <a:p>
            <a:pPr lvl="1" algn="just">
              <a:spcBef>
                <a:spcPts val="300"/>
              </a:spcBef>
              <a:buClr>
                <a:schemeClr val="tx2"/>
              </a:buClr>
            </a:pPr>
            <a:r>
              <a:rPr lang="cs-CZ" altLang="de-DE" sz="14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Projekt přispívá k dosažení cílů, kterých má být dosaženo na úrovni programu pro danou prioritní osu  a vyvolat konkrétní a viditelné změny v programové oblasti.</a:t>
            </a:r>
            <a:endParaRPr lang="en-GB" altLang="de-DE" sz="1400" dirty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pPr marL="571500" indent="-571500" algn="just">
              <a:spcBef>
                <a:spcPts val="3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cs-CZ" altLang="de-DE" sz="1800" dirty="0">
                <a:solidFill>
                  <a:schemeClr val="tx2"/>
                </a:solidFill>
                <a:latin typeface="Cambria" panose="02040503050406030204" pitchFamily="18" charset="0"/>
              </a:rPr>
              <a:t>Trvanlivost výstupů a </a:t>
            </a:r>
            <a:r>
              <a:rPr lang="cs-CZ" altLang="de-DE" sz="1800" dirty="0" smtClean="0">
                <a:solidFill>
                  <a:schemeClr val="tx2"/>
                </a:solidFill>
                <a:latin typeface="Cambria" panose="02040503050406030204" pitchFamily="18" charset="0"/>
              </a:rPr>
              <a:t>výsledků</a:t>
            </a:r>
          </a:p>
          <a:p>
            <a:pPr lvl="1" algn="just">
              <a:spcBef>
                <a:spcPts val="300"/>
              </a:spcBef>
              <a:buClr>
                <a:schemeClr val="tx2"/>
              </a:buClr>
            </a:pPr>
            <a:r>
              <a:rPr lang="cs-CZ" altLang="de-DE" sz="14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Dosažené výsledky mohou být dále využity, nebo slouží jako příprava investic z jiných zdrojů</a:t>
            </a:r>
            <a:endParaRPr lang="en-GB" altLang="de-DE" sz="1400" dirty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pPr marL="571500" indent="-571500" algn="just">
              <a:spcBef>
                <a:spcPts val="3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n-US" altLang="de-DE" sz="1800" dirty="0" smtClean="0">
                <a:solidFill>
                  <a:schemeClr val="tx2"/>
                </a:solidFill>
                <a:latin typeface="Cambria" panose="02040503050406030204" pitchFamily="18" charset="0"/>
              </a:rPr>
              <a:t>Relevance</a:t>
            </a:r>
            <a:r>
              <a:rPr lang="cs-CZ" altLang="de-DE" sz="1800" dirty="0" smtClean="0">
                <a:solidFill>
                  <a:schemeClr val="tx2"/>
                </a:solidFill>
                <a:latin typeface="Cambria" panose="02040503050406030204" pitchFamily="18" charset="0"/>
              </a:rPr>
              <a:t> a kvalitní</a:t>
            </a:r>
            <a:r>
              <a:rPr lang="en-US" altLang="de-DE" sz="1800" dirty="0" smtClean="0">
                <a:solidFill>
                  <a:schemeClr val="tx2"/>
                </a:solidFill>
                <a:latin typeface="Cambria" panose="02040503050406030204" pitchFamily="18" charset="0"/>
              </a:rPr>
              <a:t> </a:t>
            </a:r>
            <a:r>
              <a:rPr lang="cs-CZ" altLang="de-DE" sz="1800" dirty="0">
                <a:solidFill>
                  <a:schemeClr val="tx2"/>
                </a:solidFill>
                <a:latin typeface="Cambria" panose="02040503050406030204" pitchFamily="18" charset="0"/>
              </a:rPr>
              <a:t>partnerství (vhodní partneři), </a:t>
            </a:r>
            <a:r>
              <a:rPr lang="en-US" altLang="de-DE" sz="1800" dirty="0">
                <a:solidFill>
                  <a:schemeClr val="tx2"/>
                </a:solidFill>
                <a:latin typeface="Cambria" panose="02040503050406030204" pitchFamily="18" charset="0"/>
                <a:sym typeface="Wingdings" pitchFamily="2" charset="2"/>
              </a:rPr>
              <a:t>relevant</a:t>
            </a:r>
            <a:r>
              <a:rPr lang="cs-CZ" altLang="de-DE" sz="1800" dirty="0">
                <a:solidFill>
                  <a:schemeClr val="tx2"/>
                </a:solidFill>
                <a:latin typeface="Cambria" panose="02040503050406030204" pitchFamily="18" charset="0"/>
                <a:sym typeface="Wingdings" pitchFamily="2" charset="2"/>
              </a:rPr>
              <a:t>ní ´</a:t>
            </a:r>
            <a:r>
              <a:rPr lang="en-US" altLang="de-DE" sz="1800" dirty="0">
                <a:solidFill>
                  <a:schemeClr val="tx2"/>
                </a:solidFill>
                <a:latin typeface="Cambria" panose="02040503050406030204" pitchFamily="18" charset="0"/>
                <a:sym typeface="Wingdings" pitchFamily="2" charset="2"/>
              </a:rPr>
              <a:t>stakeholders</a:t>
            </a:r>
            <a:r>
              <a:rPr lang="cs-CZ" altLang="de-DE" sz="1800" dirty="0" smtClean="0">
                <a:solidFill>
                  <a:schemeClr val="tx2"/>
                </a:solidFill>
                <a:latin typeface="Cambria" panose="02040503050406030204" pitchFamily="18" charset="0"/>
                <a:sym typeface="Wingdings" pitchFamily="2" charset="2"/>
              </a:rPr>
              <a:t>´</a:t>
            </a:r>
          </a:p>
          <a:p>
            <a:pPr lvl="1" algn="just">
              <a:spcBef>
                <a:spcPts val="300"/>
              </a:spcBef>
              <a:buClr>
                <a:schemeClr val="tx2"/>
              </a:buClr>
            </a:pPr>
            <a:r>
              <a:rPr lang="cs-CZ" altLang="de-DE" sz="1400" dirty="0">
                <a:solidFill>
                  <a:srgbClr val="1F497D"/>
                </a:solidFill>
                <a:latin typeface="Cambria" panose="02040503050406030204" pitchFamily="18" charset="0"/>
                <a:sym typeface="Wingdings" pitchFamily="2" charset="2"/>
              </a:rPr>
              <a:t>s</a:t>
            </a:r>
            <a:r>
              <a:rPr lang="cs-CZ" altLang="de-DE" sz="1400" dirty="0" smtClean="0">
                <a:solidFill>
                  <a:srgbClr val="1F497D"/>
                </a:solidFill>
                <a:latin typeface="Cambria" panose="02040503050406030204" pitchFamily="18" charset="0"/>
                <a:sym typeface="Wingdings" pitchFamily="2" charset="2"/>
              </a:rPr>
              <a:t>chopni vypracovat, implementovat a následně sledovat výsledky projektu</a:t>
            </a:r>
            <a:endParaRPr lang="en-US" altLang="de-DE" sz="1400" dirty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pPr marL="571500" indent="-571500" algn="just">
              <a:spcBef>
                <a:spcPts val="3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cs-CZ" altLang="de-DE" sz="1800" dirty="0" smtClean="0">
                <a:solidFill>
                  <a:schemeClr val="tx2"/>
                </a:solidFill>
                <a:latin typeface="Cambria" panose="02040503050406030204" pitchFamily="18" charset="0"/>
              </a:rPr>
              <a:t>Účinnost z hlediska mobilizace zdrojů (lidské, finanční, přírodní)</a:t>
            </a:r>
          </a:p>
          <a:p>
            <a:pPr lvl="1" algn="just">
              <a:spcBef>
                <a:spcPts val="300"/>
              </a:spcBef>
              <a:buClr>
                <a:schemeClr val="tx2"/>
              </a:buClr>
            </a:pPr>
            <a:r>
              <a:rPr lang="cs-CZ" altLang="de-DE" sz="1400" dirty="0">
                <a:solidFill>
                  <a:srgbClr val="1F497D"/>
                </a:solidFill>
                <a:latin typeface="Cambria" panose="02040503050406030204" pitchFamily="18" charset="0"/>
              </a:rPr>
              <a:t>e</a:t>
            </a:r>
            <a:r>
              <a:rPr lang="cs-CZ" altLang="de-DE" sz="14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fektivita – prokázat hodnotu za vložené prostředky</a:t>
            </a:r>
          </a:p>
          <a:p>
            <a:pPr marL="1028700" lvl="1" indent="-571500" algn="just">
              <a:spcBef>
                <a:spcPts val="300"/>
              </a:spcBef>
              <a:buClr>
                <a:schemeClr val="tx2"/>
              </a:buClr>
              <a:buFont typeface="Wingdings" pitchFamily="2" charset="2"/>
              <a:buChar char="Ø"/>
            </a:pPr>
            <a:r>
              <a:rPr lang="cs-CZ" altLang="de-DE" sz="13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Řádná</a:t>
            </a:r>
            <a:r>
              <a:rPr lang="en-GB" altLang="de-DE" sz="13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 </a:t>
            </a:r>
            <a:r>
              <a:rPr lang="en-GB" altLang="de-DE" sz="1300" dirty="0" err="1">
                <a:solidFill>
                  <a:srgbClr val="1F497D"/>
                </a:solidFill>
                <a:latin typeface="Cambria" panose="02040503050406030204" pitchFamily="18" charset="0"/>
              </a:rPr>
              <a:t>proj</a:t>
            </a:r>
            <a:r>
              <a:rPr lang="cs-CZ" altLang="de-DE" sz="1300" dirty="0" err="1">
                <a:solidFill>
                  <a:srgbClr val="1F497D"/>
                </a:solidFill>
                <a:latin typeface="Cambria" panose="02040503050406030204" pitchFamily="18" charset="0"/>
              </a:rPr>
              <a:t>ektová</a:t>
            </a:r>
            <a:r>
              <a:rPr lang="cs-CZ" altLang="de-DE" sz="1300" dirty="0">
                <a:solidFill>
                  <a:srgbClr val="1F497D"/>
                </a:solidFill>
                <a:latin typeface="Cambria" panose="02040503050406030204" pitchFamily="18" charset="0"/>
              </a:rPr>
              <a:t> komunikace</a:t>
            </a:r>
            <a:r>
              <a:rPr lang="en-GB" altLang="de-DE" sz="1300" dirty="0">
                <a:solidFill>
                  <a:srgbClr val="1F497D"/>
                </a:solidFill>
                <a:latin typeface="Cambria" panose="02040503050406030204" pitchFamily="18" charset="0"/>
              </a:rPr>
              <a:t> </a:t>
            </a:r>
          </a:p>
          <a:p>
            <a:pPr marL="1028700" lvl="1" indent="-571500" algn="just">
              <a:spcBef>
                <a:spcPts val="300"/>
              </a:spcBef>
              <a:buClr>
                <a:schemeClr val="tx2"/>
              </a:buClr>
              <a:buFont typeface="Wingdings" pitchFamily="2" charset="2"/>
              <a:buChar char="Ø"/>
            </a:pPr>
            <a:r>
              <a:rPr lang="en-GB" altLang="de-DE" sz="1300" dirty="0" err="1">
                <a:solidFill>
                  <a:srgbClr val="1F497D"/>
                </a:solidFill>
                <a:latin typeface="Cambria" panose="02040503050406030204" pitchFamily="18" charset="0"/>
              </a:rPr>
              <a:t>Ef</a:t>
            </a:r>
            <a:r>
              <a:rPr lang="cs-CZ" altLang="de-DE" sz="1300" dirty="0" err="1">
                <a:solidFill>
                  <a:srgbClr val="1F497D"/>
                </a:solidFill>
                <a:latin typeface="Cambria" panose="02040503050406030204" pitchFamily="18" charset="0"/>
              </a:rPr>
              <a:t>ektivní</a:t>
            </a:r>
            <a:r>
              <a:rPr lang="en-GB" altLang="de-DE" sz="1300" dirty="0">
                <a:solidFill>
                  <a:srgbClr val="1F497D"/>
                </a:solidFill>
                <a:latin typeface="Cambria" panose="02040503050406030204" pitchFamily="18" charset="0"/>
              </a:rPr>
              <a:t> </a:t>
            </a:r>
            <a:r>
              <a:rPr lang="en-GB" altLang="de-DE" sz="1300" dirty="0" err="1">
                <a:solidFill>
                  <a:srgbClr val="1F497D"/>
                </a:solidFill>
                <a:latin typeface="Cambria" panose="02040503050406030204" pitchFamily="18" charset="0"/>
              </a:rPr>
              <a:t>pr</a:t>
            </a:r>
            <a:r>
              <a:rPr lang="cs-CZ" altLang="de-DE" sz="1300" dirty="0" err="1">
                <a:solidFill>
                  <a:srgbClr val="1F497D"/>
                </a:solidFill>
                <a:latin typeface="Cambria" panose="02040503050406030204" pitchFamily="18" charset="0"/>
              </a:rPr>
              <a:t>ojektové</a:t>
            </a:r>
            <a:r>
              <a:rPr lang="cs-CZ" altLang="de-DE" sz="1300" dirty="0">
                <a:solidFill>
                  <a:srgbClr val="1F497D"/>
                </a:solidFill>
                <a:latin typeface="Cambria" panose="02040503050406030204" pitchFamily="18" charset="0"/>
              </a:rPr>
              <a:t> řízení</a:t>
            </a:r>
            <a:endParaRPr lang="en-GB" altLang="de-DE" sz="1300" dirty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pPr marL="1028700" lvl="1" indent="-571500" algn="just">
              <a:spcBef>
                <a:spcPts val="300"/>
              </a:spcBef>
              <a:buClr>
                <a:schemeClr val="tx2"/>
              </a:buClr>
              <a:buFont typeface="Wingdings" pitchFamily="2" charset="2"/>
              <a:buChar char="Ø"/>
            </a:pPr>
            <a:r>
              <a:rPr lang="cs-CZ" altLang="de-DE" sz="13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Důkladně </a:t>
            </a:r>
            <a:r>
              <a:rPr lang="cs-CZ" altLang="de-DE" sz="1300" dirty="0">
                <a:solidFill>
                  <a:srgbClr val="1F497D"/>
                </a:solidFill>
                <a:latin typeface="Cambria" panose="02040503050406030204" pitchFamily="18" charset="0"/>
              </a:rPr>
              <a:t>sestavený</a:t>
            </a:r>
            <a:r>
              <a:rPr lang="en-GB" altLang="de-DE" sz="1300" dirty="0">
                <a:solidFill>
                  <a:srgbClr val="1F497D"/>
                </a:solidFill>
                <a:latin typeface="Cambria" panose="02040503050406030204" pitchFamily="18" charset="0"/>
              </a:rPr>
              <a:t> </a:t>
            </a:r>
            <a:r>
              <a:rPr lang="cs-CZ" altLang="de-DE" sz="13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rozpočet</a:t>
            </a:r>
          </a:p>
          <a:p>
            <a:pPr marL="571500" indent="-571500" algn="just"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cs-CZ" altLang="de-DE" sz="1800" dirty="0">
                <a:solidFill>
                  <a:schemeClr val="tx2"/>
                </a:solidFill>
                <a:latin typeface="Cambria" panose="02040503050406030204" pitchFamily="18" charset="0"/>
              </a:rPr>
              <a:t>Srozumitelný/ucelený</a:t>
            </a:r>
            <a:r>
              <a:rPr lang="en-GB" altLang="de-DE" sz="1800" dirty="0">
                <a:solidFill>
                  <a:schemeClr val="tx2"/>
                </a:solidFill>
                <a:latin typeface="Cambria" panose="02040503050406030204" pitchFamily="18" charset="0"/>
              </a:rPr>
              <a:t> </a:t>
            </a:r>
            <a:r>
              <a:rPr lang="cs-CZ" altLang="de-DE" sz="1800" dirty="0">
                <a:solidFill>
                  <a:schemeClr val="tx2"/>
                </a:solidFill>
                <a:latin typeface="Cambria" panose="02040503050406030204" pitchFamily="18" charset="0"/>
              </a:rPr>
              <a:t>přístup</a:t>
            </a:r>
            <a:r>
              <a:rPr lang="en-GB" altLang="de-DE" sz="1800" dirty="0">
                <a:solidFill>
                  <a:schemeClr val="tx2"/>
                </a:solidFill>
                <a:latin typeface="Cambria" panose="02040503050406030204" pitchFamily="18" charset="0"/>
              </a:rPr>
              <a:t> (</a:t>
            </a:r>
            <a:r>
              <a:rPr lang="cs-CZ" altLang="de-DE" sz="1800" dirty="0">
                <a:solidFill>
                  <a:schemeClr val="tx2"/>
                </a:solidFill>
                <a:latin typeface="Cambria" panose="02040503050406030204" pitchFamily="18" charset="0"/>
              </a:rPr>
              <a:t>pracovní plán</a:t>
            </a:r>
            <a:r>
              <a:rPr lang="en-GB" altLang="de-DE" sz="1800" dirty="0" smtClean="0">
                <a:solidFill>
                  <a:schemeClr val="tx2"/>
                </a:solidFill>
                <a:latin typeface="Cambria" panose="02040503050406030204" pitchFamily="18" charset="0"/>
              </a:rPr>
              <a:t>)</a:t>
            </a:r>
            <a:r>
              <a:rPr lang="cs-CZ" altLang="de-DE" sz="1800" dirty="0" smtClean="0">
                <a:solidFill>
                  <a:schemeClr val="tx2"/>
                </a:solidFill>
                <a:latin typeface="Cambria" panose="02040503050406030204" pitchFamily="18" charset="0"/>
              </a:rPr>
              <a:t> = WORKPLAN</a:t>
            </a:r>
            <a:endParaRPr lang="en-GB" altLang="de-DE" sz="1800" dirty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marL="571500" indent="-571500" algn="just"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§"/>
            </a:pPr>
            <a:endParaRPr lang="cs-CZ" altLang="de-DE" sz="1000" dirty="0">
              <a:solidFill>
                <a:srgbClr val="1F497D"/>
              </a:solidFill>
              <a:latin typeface="Cambria" panose="02040503050406030204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4064801" y="692696"/>
            <a:ext cx="42628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Charakteristika projektů</a:t>
            </a:r>
          </a:p>
        </p:txBody>
      </p:sp>
    </p:spTree>
    <p:extLst>
      <p:ext uri="{BB962C8B-B14F-4D97-AF65-F5344CB8AC3E}">
        <p14:creationId xmlns:p14="http://schemas.microsoft.com/office/powerpoint/2010/main" val="78352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/>
          <p:cNvSpPr txBox="1">
            <a:spLocks/>
          </p:cNvSpPr>
          <p:nvPr/>
        </p:nvSpPr>
        <p:spPr>
          <a:xfrm>
            <a:off x="3419872" y="692696"/>
            <a:ext cx="5011824" cy="5760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  <a:t>Program ⇄ Strategie</a:t>
            </a:r>
            <a:endParaRPr kumimoji="0" lang="hu-HU" sz="30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+mj-ea"/>
              <a:cs typeface="+mj-cs"/>
            </a:endParaRPr>
          </a:p>
        </p:txBody>
      </p:sp>
      <p:sp>
        <p:nvSpPr>
          <p:cNvPr id="7" name="Alcím 2"/>
          <p:cNvSpPr>
            <a:spLocks noGrp="1"/>
          </p:cNvSpPr>
          <p:nvPr>
            <p:ph sz="half" idx="1"/>
          </p:nvPr>
        </p:nvSpPr>
        <p:spPr>
          <a:xfrm>
            <a:off x="533400" y="1600970"/>
            <a:ext cx="4038600" cy="47055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8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Program </a:t>
            </a:r>
            <a:r>
              <a:rPr lang="cs-CZ" sz="1800" b="1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Interreg</a:t>
            </a:r>
            <a:r>
              <a:rPr lang="cs-CZ" sz="18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cs-CZ" sz="1800" b="1" dirty="0">
                <a:solidFill>
                  <a:srgbClr val="002060"/>
                </a:solidFill>
                <a:latin typeface="Cambria" panose="02040503050406030204" pitchFamily="18" charset="0"/>
              </a:rPr>
              <a:t>DANUBE</a:t>
            </a:r>
          </a:p>
          <a:p>
            <a:pPr>
              <a:buClr>
                <a:srgbClr val="002060"/>
              </a:buClr>
            </a:pPr>
            <a:r>
              <a:rPr lang="cs-CZ" sz="1800" dirty="0">
                <a:solidFill>
                  <a:srgbClr val="1F497D"/>
                </a:solidFill>
                <a:latin typeface="Cambria" panose="02040503050406030204" pitchFamily="18" charset="0"/>
              </a:rPr>
              <a:t>Vyčleněné programové období </a:t>
            </a:r>
            <a:r>
              <a:rPr lang="cs-CZ" sz="1800" b="1" dirty="0">
                <a:solidFill>
                  <a:srgbClr val="1F497D"/>
                </a:solidFill>
                <a:latin typeface="Cambria" panose="02040503050406030204" pitchFamily="18" charset="0"/>
              </a:rPr>
              <a:t>2014-2020</a:t>
            </a:r>
          </a:p>
          <a:p>
            <a:pPr>
              <a:buClr>
                <a:srgbClr val="002060"/>
              </a:buClr>
            </a:pPr>
            <a:r>
              <a:rPr lang="cs-CZ" sz="1800" dirty="0">
                <a:solidFill>
                  <a:srgbClr val="1F497D"/>
                </a:solidFill>
                <a:latin typeface="Cambria" panose="02040503050406030204" pitchFamily="18" charset="0"/>
              </a:rPr>
              <a:t>Projekty financované ze zdrojů </a:t>
            </a:r>
            <a:r>
              <a:rPr lang="cs-CZ" sz="18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ERDF/IPA/ENI</a:t>
            </a:r>
            <a:endParaRPr lang="cs-CZ" sz="1800" dirty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pPr>
              <a:buClr>
                <a:srgbClr val="002060"/>
              </a:buClr>
            </a:pPr>
            <a:r>
              <a:rPr lang="cs-CZ" sz="1800" b="1" dirty="0">
                <a:solidFill>
                  <a:srgbClr val="1F497D"/>
                </a:solidFill>
                <a:latin typeface="Cambria" panose="02040503050406030204" pitchFamily="18" charset="0"/>
              </a:rPr>
              <a:t>4 </a:t>
            </a:r>
            <a:r>
              <a:rPr lang="cs-CZ" sz="1800" b="1" dirty="0" err="1">
                <a:solidFill>
                  <a:srgbClr val="1F497D"/>
                </a:solidFill>
                <a:latin typeface="Cambria" panose="02040503050406030204" pitchFamily="18" charset="0"/>
              </a:rPr>
              <a:t>tématické</a:t>
            </a:r>
            <a:r>
              <a:rPr lang="cs-CZ" sz="1800" b="1" dirty="0">
                <a:solidFill>
                  <a:srgbClr val="1F497D"/>
                </a:solidFill>
                <a:latin typeface="Cambria" panose="02040503050406030204" pitchFamily="18" charset="0"/>
              </a:rPr>
              <a:t> </a:t>
            </a:r>
            <a:r>
              <a:rPr lang="cs-CZ" sz="1800" b="1" dirty="0" smtClean="0">
                <a:solidFill>
                  <a:srgbClr val="1F497D"/>
                </a:solidFill>
                <a:latin typeface="Cambria" panose="02040503050406030204" pitchFamily="18" charset="0"/>
              </a:rPr>
              <a:t>osy </a:t>
            </a:r>
            <a:r>
              <a:rPr lang="cs-CZ" sz="1800" dirty="0">
                <a:solidFill>
                  <a:srgbClr val="1F497D"/>
                </a:solidFill>
                <a:latin typeface="Cambria" panose="02040503050406030204" pitchFamily="18" charset="0"/>
              </a:rPr>
              <a:t>stanovené v programovém dokumentu → až do úrovně typů akcí</a:t>
            </a:r>
          </a:p>
          <a:p>
            <a:pPr>
              <a:buClr>
                <a:srgbClr val="002060"/>
              </a:buClr>
            </a:pPr>
            <a:r>
              <a:rPr lang="cs-CZ" sz="1800" dirty="0">
                <a:solidFill>
                  <a:srgbClr val="1F497D"/>
                </a:solidFill>
                <a:latin typeface="Cambria" panose="02040503050406030204" pitchFamily="18" charset="0"/>
              </a:rPr>
              <a:t>cílem je řešení společných problémů nadnárodního významu formou projektů</a:t>
            </a:r>
          </a:p>
          <a:p>
            <a:pPr>
              <a:buClr>
                <a:srgbClr val="002060"/>
              </a:buClr>
            </a:pPr>
            <a:r>
              <a:rPr lang="cs-CZ" sz="1800" dirty="0">
                <a:solidFill>
                  <a:srgbClr val="1F497D"/>
                </a:solidFill>
                <a:latin typeface="Cambria" panose="02040503050406030204" pitchFamily="18" charset="0"/>
              </a:rPr>
              <a:t>přispívá k naplňování EUSDR prostřednictvím projektů, </a:t>
            </a:r>
            <a:r>
              <a:rPr lang="cs-CZ" sz="1800" dirty="0" err="1">
                <a:solidFill>
                  <a:srgbClr val="1F497D"/>
                </a:solidFill>
                <a:latin typeface="Cambria" panose="02040503050406030204" pitchFamily="18" charset="0"/>
              </a:rPr>
              <a:t>seed</a:t>
            </a:r>
            <a:r>
              <a:rPr lang="cs-CZ" sz="1800" dirty="0">
                <a:solidFill>
                  <a:srgbClr val="1F497D"/>
                </a:solidFill>
                <a:latin typeface="Cambria" panose="02040503050406030204" pitchFamily="18" charset="0"/>
              </a:rPr>
              <a:t> </a:t>
            </a:r>
            <a:r>
              <a:rPr lang="cs-CZ" sz="1800" dirty="0" err="1">
                <a:solidFill>
                  <a:srgbClr val="1F497D"/>
                </a:solidFill>
                <a:latin typeface="Cambria" panose="02040503050406030204" pitchFamily="18" charset="0"/>
              </a:rPr>
              <a:t>money</a:t>
            </a:r>
            <a:r>
              <a:rPr lang="cs-CZ" sz="1800" dirty="0">
                <a:solidFill>
                  <a:srgbClr val="1F497D"/>
                </a:solidFill>
                <a:latin typeface="Cambria" panose="02040503050406030204" pitchFamily="18" charset="0"/>
              </a:rPr>
              <a:t>, financováním PAC a </a:t>
            </a:r>
            <a:r>
              <a:rPr lang="cs-CZ" sz="18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DSP</a:t>
            </a:r>
          </a:p>
          <a:p>
            <a:pPr>
              <a:buClr>
                <a:srgbClr val="002060"/>
              </a:buClr>
            </a:pPr>
            <a:endParaRPr lang="cs-CZ" sz="900" b="1" dirty="0" smtClean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pPr>
              <a:buClr>
                <a:srgbClr val="002060"/>
              </a:buClr>
            </a:pPr>
            <a:r>
              <a:rPr lang="cs-CZ" sz="1800" b="1" dirty="0" smtClean="0">
                <a:solidFill>
                  <a:srgbClr val="1F497D"/>
                </a:solidFill>
                <a:latin typeface="Cambria" panose="02040503050406030204" pitchFamily="18" charset="0"/>
              </a:rPr>
              <a:t>Otázka AF </a:t>
            </a:r>
            <a:r>
              <a:rPr lang="cs-CZ" sz="1800" b="1" dirty="0" err="1" smtClean="0">
                <a:solidFill>
                  <a:srgbClr val="1F497D"/>
                </a:solidFill>
                <a:latin typeface="Cambria" panose="02040503050406030204" pitchFamily="18" charset="0"/>
              </a:rPr>
              <a:t>assesment</a:t>
            </a:r>
            <a:endParaRPr lang="cs-CZ" sz="1800" b="1" dirty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pPr marL="571500" indent="-571500" algn="just">
              <a:spcBef>
                <a:spcPts val="300"/>
              </a:spcBef>
              <a:buClr>
                <a:srgbClr val="002060"/>
              </a:buClr>
              <a:buFont typeface="Wingdings" pitchFamily="2" charset="2"/>
              <a:buChar char="§"/>
            </a:pPr>
            <a:endParaRPr lang="cs-CZ" altLang="de-DE" sz="1800" dirty="0">
              <a:solidFill>
                <a:srgbClr val="1F497D"/>
              </a:solidFill>
              <a:latin typeface="Cambria" panose="02040503050406030204" pitchFamily="18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856956" y="1600970"/>
            <a:ext cx="4038600" cy="456510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800" b="1" dirty="0">
                <a:solidFill>
                  <a:srgbClr val="002060"/>
                </a:solidFill>
                <a:latin typeface="Cambria" panose="02040503050406030204" pitchFamily="18" charset="0"/>
              </a:rPr>
              <a:t>S</a:t>
            </a:r>
            <a:r>
              <a:rPr lang="cs-CZ" sz="18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trategie </a:t>
            </a:r>
            <a:r>
              <a:rPr lang="cs-CZ" sz="1800" b="1" dirty="0">
                <a:solidFill>
                  <a:srgbClr val="002060"/>
                </a:solidFill>
                <a:latin typeface="Cambria" panose="02040503050406030204" pitchFamily="18" charset="0"/>
              </a:rPr>
              <a:t>EUSDR</a:t>
            </a:r>
          </a:p>
          <a:p>
            <a:pPr>
              <a:buClr>
                <a:srgbClr val="002060"/>
              </a:buClr>
            </a:pPr>
            <a:r>
              <a:rPr lang="cs-CZ" sz="1800" dirty="0">
                <a:solidFill>
                  <a:srgbClr val="1F497D"/>
                </a:solidFill>
                <a:latin typeface="Cambria" panose="02040503050406030204" pitchFamily="18" charset="0"/>
              </a:rPr>
              <a:t>Zpracovávána od r.2009</a:t>
            </a:r>
          </a:p>
          <a:p>
            <a:pPr>
              <a:buClr>
                <a:srgbClr val="002060"/>
              </a:buClr>
            </a:pPr>
            <a:r>
              <a:rPr lang="cs-CZ" sz="1800" b="1" dirty="0">
                <a:solidFill>
                  <a:srgbClr val="1F497D"/>
                </a:solidFill>
                <a:latin typeface="Cambria" panose="02040503050406030204" pitchFamily="18" charset="0"/>
              </a:rPr>
              <a:t>dlouhodobá strategie </a:t>
            </a:r>
            <a:r>
              <a:rPr lang="cs-CZ" sz="1800" dirty="0">
                <a:solidFill>
                  <a:srgbClr val="1F497D"/>
                </a:solidFill>
                <a:latin typeface="Cambria" panose="02040503050406030204" pitchFamily="18" charset="0"/>
              </a:rPr>
              <a:t>pro území podunajského regionu</a:t>
            </a:r>
          </a:p>
          <a:p>
            <a:pPr>
              <a:buClr>
                <a:srgbClr val="002060"/>
              </a:buClr>
            </a:pPr>
            <a:r>
              <a:rPr lang="cs-CZ" sz="1800" dirty="0">
                <a:solidFill>
                  <a:srgbClr val="1F497D"/>
                </a:solidFill>
                <a:latin typeface="Cambria" panose="02040503050406030204" pitchFamily="18" charset="0"/>
              </a:rPr>
              <a:t>průřezový politický nástroj pro lepší horizontální koordinaci,</a:t>
            </a:r>
          </a:p>
          <a:p>
            <a:pPr>
              <a:buClr>
                <a:srgbClr val="002060"/>
              </a:buClr>
            </a:pPr>
            <a:r>
              <a:rPr lang="cs-CZ" sz="1800" dirty="0">
                <a:solidFill>
                  <a:srgbClr val="1F497D"/>
                </a:solidFill>
                <a:latin typeface="Cambria" panose="02040503050406030204" pitchFamily="18" charset="0"/>
              </a:rPr>
              <a:t>využití stávajících programů a institucí, dostupných finančních nástrojů a různých fondů EU i dalších zdrojů bez vyčleněných prostředků</a:t>
            </a:r>
          </a:p>
          <a:p>
            <a:pPr>
              <a:buClr>
                <a:srgbClr val="002060"/>
              </a:buClr>
            </a:pPr>
            <a:r>
              <a:rPr lang="cs-CZ" sz="1800" dirty="0">
                <a:solidFill>
                  <a:srgbClr val="1F497D"/>
                </a:solidFill>
                <a:latin typeface="Cambria" panose="02040503050406030204" pitchFamily="18" charset="0"/>
              </a:rPr>
              <a:t>Hlavní dokument </a:t>
            </a:r>
            <a:r>
              <a:rPr lang="cs-CZ" sz="1800" b="1" dirty="0">
                <a:solidFill>
                  <a:srgbClr val="1F497D"/>
                </a:solidFill>
                <a:latin typeface="Cambria" panose="02040503050406030204" pitchFamily="18" charset="0"/>
              </a:rPr>
              <a:t>Akční plán</a:t>
            </a:r>
            <a:r>
              <a:rPr lang="cs-CZ" sz="1800" dirty="0">
                <a:solidFill>
                  <a:srgbClr val="1F497D"/>
                </a:solidFill>
                <a:latin typeface="Cambria" panose="02040503050406030204" pitchFamily="18" charset="0"/>
              </a:rPr>
              <a:t>, který vymezuje čtyři hlavní pilíře a jedenáct prioritních oblastí – ČR </a:t>
            </a:r>
            <a:r>
              <a:rPr lang="cs-CZ" sz="18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energetika</a:t>
            </a:r>
          </a:p>
          <a:p>
            <a:pPr>
              <a:buClr>
                <a:srgbClr val="002060"/>
              </a:buClr>
            </a:pPr>
            <a:r>
              <a:rPr lang="cs-CZ" sz="1800" dirty="0">
                <a:solidFill>
                  <a:srgbClr val="1F497D"/>
                </a:solidFill>
                <a:latin typeface="Cambria" panose="02040503050406030204" pitchFamily="18" charset="0"/>
                <a:hlinkClick r:id="rId3"/>
              </a:rPr>
              <a:t>http://www.danube-region.eu</a:t>
            </a:r>
            <a:r>
              <a:rPr lang="cs-CZ" sz="1800" dirty="0" smtClean="0">
                <a:solidFill>
                  <a:srgbClr val="1F497D"/>
                </a:solidFill>
                <a:latin typeface="Cambria" panose="02040503050406030204" pitchFamily="18" charset="0"/>
                <a:hlinkClick r:id="rId3"/>
              </a:rPr>
              <a:t>/</a:t>
            </a:r>
            <a:endParaRPr lang="cs-CZ" sz="1800" dirty="0" smtClean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pPr>
              <a:buClr>
                <a:srgbClr val="002060"/>
              </a:buClr>
            </a:pPr>
            <a:endParaRPr lang="cs-CZ" sz="1800" dirty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endParaRPr lang="cs-CZ" sz="1800" dirty="0">
              <a:solidFill>
                <a:srgbClr val="1F497D"/>
              </a:solidFill>
              <a:latin typeface="Cambria" panose="02040503050406030204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484784"/>
            <a:ext cx="190023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Přímá spojnice 8"/>
          <p:cNvCxnSpPr/>
          <p:nvPr/>
        </p:nvCxnSpPr>
        <p:spPr>
          <a:xfrm>
            <a:off x="4572000" y="1916832"/>
            <a:ext cx="0" cy="38156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Přímá spojnice se šipkou 4"/>
          <p:cNvCxnSpPr/>
          <p:nvPr/>
        </p:nvCxnSpPr>
        <p:spPr>
          <a:xfrm>
            <a:off x="3275856" y="6021288"/>
            <a:ext cx="165618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66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/>
          <p:cNvSpPr txBox="1">
            <a:spLocks/>
          </p:cNvSpPr>
          <p:nvPr/>
        </p:nvSpPr>
        <p:spPr>
          <a:xfrm>
            <a:off x="3419872" y="764704"/>
            <a:ext cx="5011824" cy="5760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3000" dirty="0" smtClean="0">
                <a:solidFill>
                  <a:srgbClr val="4F81BD">
                    <a:lumMod val="75000"/>
                  </a:srgbClr>
                </a:solidFill>
                <a:latin typeface="Cambria" panose="02040503050406030204" pitchFamily="18" charset="0"/>
              </a:rPr>
              <a:t>Informace pro žadatele</a:t>
            </a:r>
            <a:endParaRPr kumimoji="0" lang="hu-HU" sz="30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+mj-ea"/>
              <a:cs typeface="+mj-cs"/>
            </a:endParaRPr>
          </a:p>
        </p:txBody>
      </p:sp>
      <p:sp>
        <p:nvSpPr>
          <p:cNvPr id="7" name="Alcím 2"/>
          <p:cNvSpPr>
            <a:spLocks noGrp="1"/>
          </p:cNvSpPr>
          <p:nvPr>
            <p:ph type="subTitle" idx="1"/>
          </p:nvPr>
        </p:nvSpPr>
        <p:spPr>
          <a:xfrm>
            <a:off x="467544" y="1412776"/>
            <a:ext cx="8496944" cy="5112568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 sz="22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Tematické semináře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hu-HU" sz="2400" dirty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hu-HU" sz="2400" dirty="0" smtClean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hu-HU" sz="2400" dirty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hu-HU" sz="2400" dirty="0" smtClean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hu-HU" sz="2400" dirty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hu-HU" sz="2400" dirty="0" smtClean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hu-HU" sz="2000" dirty="0" smtClean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 sz="22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Seminář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hu-HU" sz="2200" dirty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 sz="22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Project ideas/Partner search</a:t>
            </a:r>
          </a:p>
          <a:p>
            <a:pPr algn="l"/>
            <a:r>
              <a:rPr lang="hu-HU" sz="2200" dirty="0">
                <a:solidFill>
                  <a:srgbClr val="1F497D"/>
                </a:solidFill>
                <a:latin typeface="Cambria" panose="02040503050406030204" pitchFamily="18" charset="0"/>
                <a:hlinkClick r:id="rId3"/>
              </a:rPr>
              <a:t>http://</a:t>
            </a:r>
            <a:r>
              <a:rPr lang="hu-HU" sz="2200" dirty="0" smtClean="0">
                <a:solidFill>
                  <a:srgbClr val="1F497D"/>
                </a:solidFill>
                <a:latin typeface="Cambria" panose="02040503050406030204" pitchFamily="18" charset="0"/>
                <a:hlinkClick r:id="rId3"/>
              </a:rPr>
              <a:t>www.interreg-danube.eu/calls/project-ideas</a:t>
            </a:r>
            <a:r>
              <a:rPr lang="hu-HU" sz="22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 </a:t>
            </a:r>
            <a:r>
              <a:rPr lang="hu-HU" sz="20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- aktuální náměty </a:t>
            </a: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9837892"/>
              </p:ext>
            </p:extLst>
          </p:nvPr>
        </p:nvGraphicFramePr>
        <p:xfrm>
          <a:off x="1201542" y="5192906"/>
          <a:ext cx="6776070" cy="3657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388035">
                  <a:extLst>
                    <a:ext uri="{9D8B030D-6E8A-4147-A177-3AD203B41FA5}">
                      <a16:colId xmlns:a16="http://schemas.microsoft.com/office/drawing/2014/main" val="4279691674"/>
                    </a:ext>
                  </a:extLst>
                </a:gridCol>
                <a:gridCol w="3388035">
                  <a:extLst>
                    <a:ext uri="{9D8B030D-6E8A-4147-A177-3AD203B41FA5}">
                      <a16:colId xmlns:a16="http://schemas.microsoft.com/office/drawing/2014/main" val="3037214958"/>
                    </a:ext>
                  </a:extLst>
                </a:gridCol>
              </a:tblGrid>
              <a:tr h="351838"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rgbClr val="365F92"/>
                          </a:solidFill>
                        </a:rPr>
                        <a:t>Brno </a:t>
                      </a:r>
                      <a:r>
                        <a:rPr lang="cs-CZ" b="0" dirty="0" smtClean="0">
                          <a:solidFill>
                            <a:srgbClr val="365F92"/>
                          </a:solidFill>
                        </a:rPr>
                        <a:t>6.12. 2018  </a:t>
                      </a:r>
                      <a:r>
                        <a:rPr lang="cs-CZ" dirty="0" smtClean="0">
                          <a:solidFill>
                            <a:srgbClr val="365F92"/>
                          </a:solidFill>
                        </a:rPr>
                        <a:t>BIC</a:t>
                      </a:r>
                      <a:r>
                        <a:rPr lang="cs-CZ" baseline="0" dirty="0" smtClean="0">
                          <a:solidFill>
                            <a:srgbClr val="365F92"/>
                          </a:solidFill>
                        </a:rPr>
                        <a:t> Brno</a:t>
                      </a:r>
                      <a:endParaRPr lang="cs-CZ" dirty="0">
                        <a:solidFill>
                          <a:srgbClr val="365F9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4493967"/>
                  </a:ext>
                </a:extLst>
              </a:tr>
            </a:tbl>
          </a:graphicData>
        </a:graphic>
      </p:graphicFrame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7624" y="1772816"/>
            <a:ext cx="7234886" cy="301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22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/>
          <p:cNvSpPr txBox="1">
            <a:spLocks/>
          </p:cNvSpPr>
          <p:nvPr/>
        </p:nvSpPr>
        <p:spPr>
          <a:xfrm>
            <a:off x="3656617" y="764704"/>
            <a:ext cx="5011824" cy="57606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  <a:t>Kde naleznete další informace?</a:t>
            </a:r>
            <a:endParaRPr kumimoji="0" lang="hu-HU" sz="30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+mj-ea"/>
              <a:cs typeface="+mj-cs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4767746" y="5030307"/>
            <a:ext cx="2448272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@</a:t>
            </a:r>
            <a:r>
              <a:rPr kumimoji="0" lang="cs-CZ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Interreg_Danube</a:t>
            </a:r>
            <a:endParaRPr kumimoji="0" lang="hu-HU" sz="1800" b="0" i="0" u="none" strike="noStrike" kern="120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@</a:t>
            </a:r>
            <a:r>
              <a:rPr kumimoji="0" lang="cs-CZ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Interreg_CZ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pic>
        <p:nvPicPr>
          <p:cNvPr id="1026" name="Picture 2" descr="D:\Plocha\Twitter-Succeed-630x43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648" y="5049886"/>
            <a:ext cx="1012665" cy="78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678" y="5753582"/>
            <a:ext cx="954603" cy="954603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4801738" y="5900676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Danube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Transnational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Programme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454566"/>
            <a:ext cx="5112222" cy="3439403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4788024" y="1454566"/>
            <a:ext cx="4355976" cy="3439403"/>
          </a:xfrm>
          <a:prstGeom prst="rect">
            <a:avLst/>
          </a:prstGeom>
          <a:solidFill>
            <a:srgbClr val="AFD2D3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hu-HU" sz="1650" b="0" i="1" u="sng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www.dotaceEU.cz/eus/nadnarodni </a:t>
            </a:r>
            <a:r>
              <a:rPr kumimoji="0" lang="hu-HU" sz="1650" b="0" i="1" u="sng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DANUBE </a:t>
            </a:r>
            <a:endParaRPr kumimoji="0" lang="hu-HU" sz="1650" b="0" i="1" u="sng" strike="noStrike" kern="120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hu-HU" sz="1650" b="0" i="1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hu-HU" sz="1650" b="0" i="1" u="sng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www.interreg-danube.eu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74" y="4893969"/>
            <a:ext cx="2520280" cy="1890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27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2732" y="1988840"/>
            <a:ext cx="6885572" cy="394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6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Národní kontaktní místo</a:t>
            </a:r>
            <a:endParaRPr kumimoji="0" lang="cs-CZ" altLang="cs-CZ" sz="22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6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2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6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2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Ministerstvo pro místní rozvoj</a:t>
            </a:r>
          </a:p>
          <a:p>
            <a:pPr marL="0" marR="0" lvl="0" indent="0" algn="l" defTabSz="914400" rtl="0" eaLnBrk="1" fontAlgn="auto" latinLnBrk="0" hangingPunct="1">
              <a:lnSpc>
                <a:spcPct val="6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2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51, Odbor Evropské územní spolupráce.</a:t>
            </a:r>
          </a:p>
          <a:p>
            <a:pPr marL="0" marR="0" lvl="0" indent="0" algn="l" defTabSz="914400" rtl="0" eaLnBrk="1" fontAlgn="auto" latinLnBrk="0" hangingPunct="1">
              <a:lnSpc>
                <a:spcPct val="6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2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Staroměstské nám. 6</a:t>
            </a:r>
          </a:p>
          <a:p>
            <a:pPr marL="0" marR="0" lvl="0" indent="0" algn="l" defTabSz="914400" rtl="0" eaLnBrk="1" fontAlgn="auto" latinLnBrk="0" hangingPunct="1">
              <a:lnSpc>
                <a:spcPct val="6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2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110 15 </a:t>
            </a:r>
            <a:r>
              <a:rPr kumimoji="0" lang="cs-CZ" altLang="cs-CZ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Praha</a:t>
            </a:r>
          </a:p>
          <a:p>
            <a:pPr marL="0" marR="0" lvl="0" indent="0" algn="l" defTabSz="914400" rtl="0" eaLnBrk="1" fontAlgn="auto" latinLnBrk="0" hangingPunct="1">
              <a:lnSpc>
                <a:spcPct val="6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200" b="0" i="0" u="none" strike="noStrike" kern="120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	Letenská 119/3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2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	</a:t>
            </a:r>
            <a:r>
              <a:rPr kumimoji="0" lang="de-AT" altLang="de-DE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+4</a:t>
            </a:r>
            <a:r>
              <a:rPr kumimoji="0" lang="cs-CZ" altLang="de-DE" sz="22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2</a:t>
            </a:r>
            <a:r>
              <a:rPr kumimoji="0" lang="de-AT" altLang="de-DE" sz="22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(0)</a:t>
            </a:r>
            <a:r>
              <a:rPr kumimoji="0" lang="cs-CZ" altLang="de-DE" sz="22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cs-CZ" altLang="cs-CZ" sz="22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224 862 </a:t>
            </a:r>
            <a:r>
              <a:rPr kumimoji="0" lang="cs-CZ" altLang="cs-CZ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260, </a:t>
            </a:r>
            <a:r>
              <a:rPr kumimoji="0" lang="de-AT" altLang="de-DE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+</a:t>
            </a:r>
            <a:r>
              <a:rPr kumimoji="0" lang="de-AT" altLang="de-DE" sz="22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4</a:t>
            </a:r>
            <a:r>
              <a:rPr kumimoji="0" lang="cs-CZ" altLang="de-DE" sz="22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2</a:t>
            </a:r>
            <a:r>
              <a:rPr kumimoji="0" lang="de-AT" altLang="de-DE" sz="22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(0)</a:t>
            </a:r>
            <a:r>
              <a:rPr kumimoji="0" lang="cs-CZ" altLang="de-DE" sz="22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cs-CZ" altLang="cs-CZ" sz="22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224 862 </a:t>
            </a:r>
            <a:r>
              <a:rPr kumimoji="0" lang="cs-CZ" altLang="cs-CZ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213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	</a:t>
            </a:r>
            <a:r>
              <a:rPr kumimoji="0" lang="cs-CZ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  <a:hlinkClick r:id="rId3"/>
              </a:rPr>
              <a:t>nadnarodni@mmr.cz</a:t>
            </a:r>
            <a:endParaRPr kumimoji="0" lang="cs-CZ" sz="22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6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pic>
        <p:nvPicPr>
          <p:cNvPr id="2050" name="Picture 2" descr="C:\Users\tkater\AppData\Local\Microsoft\Windows\Temporary Internet Files\Content.IE5\WNHC2OGS\phone-1459352_960_72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36" y="4439373"/>
            <a:ext cx="563280" cy="56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tkater\AppData\Local\Microsoft\Windows\Temporary Internet Files\Content.IE5\XCGDH8C9\email-icon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81430"/>
            <a:ext cx="623048" cy="62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tkater\AppData\Local\Microsoft\Windows\Temporary Internet Files\Content.IE5\CA6PYMY5\Email-button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15" y="5117966"/>
            <a:ext cx="612911" cy="579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858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/>
          <p:cNvSpPr txBox="1">
            <a:spLocks/>
          </p:cNvSpPr>
          <p:nvPr/>
        </p:nvSpPr>
        <p:spPr>
          <a:xfrm>
            <a:off x="3491880" y="659714"/>
            <a:ext cx="5112568" cy="5760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  <a:t>Evropská Územní Spolupráce</a:t>
            </a:r>
            <a:endParaRPr kumimoji="0" lang="hu-HU" sz="30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+mj-ea"/>
              <a:cs typeface="+mj-cs"/>
            </a:endParaRPr>
          </a:p>
        </p:txBody>
      </p:sp>
      <p:pic>
        <p:nvPicPr>
          <p:cNvPr id="10" name="Picture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E6FFFF"/>
              </a:clrFrom>
              <a:clrTo>
                <a:srgbClr val="E6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" t="9032" r="375" b="8339"/>
          <a:stretch>
            <a:fillRect/>
          </a:stretch>
        </p:blipFill>
        <p:spPr bwMode="gray">
          <a:xfrm>
            <a:off x="145034" y="2434311"/>
            <a:ext cx="6299174" cy="372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5004048" y="1697336"/>
            <a:ext cx="356287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sz="1400" dirty="0">
                <a:solidFill>
                  <a:srgbClr val="1F497D"/>
                </a:solidFill>
                <a:latin typeface="Cambria" panose="02040503050406030204" pitchFamily="18" charset="0"/>
              </a:rPr>
              <a:t>nadnárodní</a:t>
            </a:r>
            <a:r>
              <a:rPr kumimoji="0" lang="cs-CZ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cs-CZ" sz="1400" dirty="0">
                <a:solidFill>
                  <a:srgbClr val="1F497D"/>
                </a:solidFill>
                <a:latin typeface="Cambria" panose="02040503050406030204" pitchFamily="18" charset="0"/>
              </a:rPr>
              <a:t>spolupráce = </a:t>
            </a:r>
            <a:r>
              <a:rPr lang="cs-CZ" sz="1400" b="1" dirty="0">
                <a:solidFill>
                  <a:srgbClr val="1F497D"/>
                </a:solidFill>
                <a:latin typeface="Cambria" panose="02040503050406030204" pitchFamily="18" charset="0"/>
              </a:rPr>
              <a:t>15 programů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5004048" y="1402349"/>
            <a:ext cx="3816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sz="1400" dirty="0">
                <a:solidFill>
                  <a:srgbClr val="1F497D"/>
                </a:solidFill>
                <a:latin typeface="Cambria" panose="02040503050406030204" pitchFamily="18" charset="0"/>
              </a:rPr>
              <a:t>přeshraniční spolupráce = </a:t>
            </a:r>
            <a:r>
              <a:rPr lang="cs-CZ" sz="1400" b="1" dirty="0">
                <a:solidFill>
                  <a:srgbClr val="1F497D"/>
                </a:solidFill>
                <a:latin typeface="Cambria" panose="02040503050406030204" pitchFamily="18" charset="0"/>
              </a:rPr>
              <a:t>60 programů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5004049" y="2030586"/>
            <a:ext cx="3744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sz="1400" dirty="0">
                <a:solidFill>
                  <a:srgbClr val="1F497D"/>
                </a:solidFill>
                <a:latin typeface="Cambria" panose="02040503050406030204" pitchFamily="18" charset="0"/>
              </a:rPr>
              <a:t>meziregionální spolupráce = </a:t>
            </a:r>
            <a:r>
              <a:rPr lang="cs-CZ" sz="1400" b="1" dirty="0">
                <a:solidFill>
                  <a:srgbClr val="1F497D"/>
                </a:solidFill>
                <a:latin typeface="Cambria" panose="02040503050406030204" pitchFamily="18" charset="0"/>
              </a:rPr>
              <a:t>4 programy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80396"/>
            <a:ext cx="3898770" cy="1066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5676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cím 2"/>
          <p:cNvSpPr>
            <a:spLocks noGrp="1"/>
          </p:cNvSpPr>
          <p:nvPr>
            <p:ph type="subTitle" idx="1"/>
          </p:nvPr>
        </p:nvSpPr>
        <p:spPr>
          <a:xfrm>
            <a:off x="467544" y="1556792"/>
            <a:ext cx="8352928" cy="5040560"/>
          </a:xfrm>
        </p:spPr>
        <p:txBody>
          <a:bodyPr>
            <a:noAutofit/>
          </a:bodyPr>
          <a:lstStyle/>
          <a:p>
            <a:pPr algn="l"/>
            <a:r>
              <a:rPr lang="cs-CZ" sz="2400" b="1" dirty="0" smtClean="0">
                <a:solidFill>
                  <a:srgbClr val="244061"/>
                </a:solidFill>
                <a:latin typeface="Cambria"/>
                <a:ea typeface="Arial Unicode MS"/>
                <a:cs typeface="Times New Roman"/>
              </a:rPr>
              <a:t>14 států, 9 EU, 5, mimo EU</a:t>
            </a:r>
          </a:p>
          <a:p>
            <a:pPr algn="l"/>
            <a:endParaRPr lang="en-US" sz="2400" b="1" dirty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r>
              <a:rPr lang="en-US" sz="2000" b="1" dirty="0">
                <a:solidFill>
                  <a:srgbClr val="244061"/>
                </a:solidFill>
                <a:latin typeface="Cambria"/>
                <a:ea typeface="Arial Unicode MS"/>
                <a:cs typeface="Times New Roman"/>
              </a:rPr>
              <a:t>ERDF </a:t>
            </a:r>
            <a:endParaRPr lang="cs-CZ" sz="2000" b="1" dirty="0" smtClean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r>
              <a:rPr lang="en-GB" sz="20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DE, AT, CZ, SI, SK, HU, HR, RO, BG</a:t>
            </a:r>
            <a:endParaRPr lang="en-US" sz="2000" b="1" dirty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244061"/>
                </a:solidFill>
                <a:latin typeface="Cambria"/>
                <a:ea typeface="Arial Unicode MS"/>
                <a:cs typeface="Times New Roman"/>
              </a:rPr>
              <a:t>PPs from EU MS</a:t>
            </a:r>
            <a:endParaRPr lang="en-US" sz="2000" dirty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244061"/>
                </a:solidFill>
                <a:latin typeface="Cambria"/>
                <a:ea typeface="Arial Unicode MS"/>
                <a:cs typeface="Times New Roman"/>
              </a:rPr>
              <a:t>ASPs</a:t>
            </a:r>
            <a:endParaRPr lang="en-US" sz="2000" b="1" dirty="0" smtClean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r>
              <a:rPr lang="en-US" sz="2000" b="1" dirty="0" smtClean="0">
                <a:solidFill>
                  <a:srgbClr val="244061"/>
                </a:solidFill>
                <a:latin typeface="Cambria"/>
                <a:ea typeface="Arial Unicode MS"/>
                <a:cs typeface="Times New Roman"/>
              </a:rPr>
              <a:t>IPA</a:t>
            </a:r>
            <a:endParaRPr lang="en-US" sz="2000" b="1" dirty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244061"/>
                </a:solidFill>
                <a:latin typeface="Cambria"/>
                <a:ea typeface="Arial Unicode MS"/>
                <a:cs typeface="Times New Roman"/>
              </a:rPr>
              <a:t>PPs from </a:t>
            </a:r>
            <a:r>
              <a:rPr lang="en-US" sz="2000" dirty="0" err="1" smtClean="0">
                <a:solidFill>
                  <a:srgbClr val="244061"/>
                </a:solidFill>
                <a:latin typeface="Cambria"/>
                <a:ea typeface="Arial Unicode MS"/>
                <a:cs typeface="Times New Roman"/>
              </a:rPr>
              <a:t>BiH</a:t>
            </a:r>
            <a:r>
              <a:rPr lang="en-US" sz="2000" dirty="0" smtClean="0">
                <a:solidFill>
                  <a:srgbClr val="244061"/>
                </a:solidFill>
                <a:latin typeface="Cambria"/>
                <a:ea typeface="Arial Unicode MS"/>
                <a:cs typeface="Times New Roman"/>
              </a:rPr>
              <a:t>, RS, ME</a:t>
            </a:r>
            <a:endParaRPr lang="en-US" sz="2000" b="1" dirty="0" smtClean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r>
              <a:rPr lang="en-US" sz="2000" b="1" dirty="0" smtClean="0">
                <a:solidFill>
                  <a:srgbClr val="244061"/>
                </a:solidFill>
                <a:latin typeface="Cambria"/>
                <a:ea typeface="Arial Unicode MS"/>
                <a:cs typeface="Times New Roman"/>
              </a:rPr>
              <a:t>ENI </a:t>
            </a:r>
            <a:endParaRPr lang="en-US" sz="2000" b="1" dirty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244061"/>
                </a:solidFill>
                <a:latin typeface="Cambria"/>
                <a:ea typeface="Arial Unicode MS"/>
                <a:cs typeface="Times New Roman"/>
              </a:rPr>
              <a:t>PPs from MD, UA</a:t>
            </a:r>
            <a:endParaRPr lang="en-US" sz="2000" b="1" dirty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r>
              <a:rPr lang="en-US" sz="2000" b="1" dirty="0" smtClean="0">
                <a:solidFill>
                  <a:srgbClr val="244061"/>
                </a:solidFill>
                <a:latin typeface="Cambria"/>
                <a:ea typeface="Arial Unicode MS"/>
                <a:cs typeface="Times New Roman"/>
              </a:rPr>
              <a:t>     </a:t>
            </a:r>
          </a:p>
          <a:p>
            <a:pPr algn="l"/>
            <a:endParaRPr lang="en-US" sz="2000" b="1" dirty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2000" b="1" dirty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2000" b="1" dirty="0" smtClean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2000" b="1" dirty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2000" b="1" dirty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2000" b="1" dirty="0" smtClean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</p:txBody>
      </p:sp>
      <p:sp>
        <p:nvSpPr>
          <p:cNvPr id="5" name="Cím 1"/>
          <p:cNvSpPr txBox="1">
            <a:spLocks/>
          </p:cNvSpPr>
          <p:nvPr/>
        </p:nvSpPr>
        <p:spPr>
          <a:xfrm>
            <a:off x="3419872" y="548680"/>
            <a:ext cx="5256584" cy="7200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  <a:t>Program </a:t>
            </a:r>
            <a:r>
              <a:rPr kumimoji="0" lang="cs-CZ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  <a:t>Interreg</a:t>
            </a:r>
            <a:r>
              <a:rPr kumimoji="0" lang="cs-CZ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  <a:t> DANUBE</a:t>
            </a:r>
            <a:endParaRPr kumimoji="0" lang="en-GB" sz="30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+mj-ea"/>
              <a:cs typeface="+mj-cs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124744"/>
            <a:ext cx="5664312" cy="494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76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/>
          <p:cNvSpPr txBox="1">
            <a:spLocks/>
          </p:cNvSpPr>
          <p:nvPr/>
        </p:nvSpPr>
        <p:spPr>
          <a:xfrm>
            <a:off x="3419872" y="764704"/>
            <a:ext cx="5011824" cy="5760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  <a:t>1. výzva statistika</a:t>
            </a:r>
            <a:endParaRPr kumimoji="0" lang="hu-HU" sz="30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+mj-ea"/>
              <a:cs typeface="+mj-cs"/>
            </a:endParaRPr>
          </a:p>
        </p:txBody>
      </p:sp>
      <p:sp>
        <p:nvSpPr>
          <p:cNvPr id="7" name="Alcím 2"/>
          <p:cNvSpPr>
            <a:spLocks noGrp="1"/>
          </p:cNvSpPr>
          <p:nvPr>
            <p:ph type="subTitle" idx="1"/>
          </p:nvPr>
        </p:nvSpPr>
        <p:spPr>
          <a:xfrm>
            <a:off x="611560" y="1484784"/>
            <a:ext cx="8208912" cy="3528392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hu-HU" sz="2400" dirty="0" smtClean="0">
                <a:solidFill>
                  <a:srgbClr val="4F81BD"/>
                </a:solidFill>
                <a:latin typeface="Cambria" panose="02040503050406030204" pitchFamily="18" charset="0"/>
              </a:rPr>
              <a:t>1.výzva vyhlášena v září 2015</a:t>
            </a:r>
          </a:p>
          <a:p>
            <a:pPr algn="l"/>
            <a:r>
              <a:rPr lang="hu-HU" sz="2400" dirty="0" smtClean="0">
                <a:solidFill>
                  <a:srgbClr val="4F81BD"/>
                </a:solidFill>
                <a:latin typeface="Cambria" panose="02040503050406030204" pitchFamily="18" charset="0"/>
              </a:rPr>
              <a:t>Typ výzvy: </a:t>
            </a:r>
            <a:r>
              <a:rPr lang="hu-HU" sz="2400" b="1" u="sng" dirty="0" smtClean="0">
                <a:solidFill>
                  <a:srgbClr val="4F81BD"/>
                </a:solidFill>
                <a:latin typeface="Cambria" panose="02040503050406030204" pitchFamily="18" charset="0"/>
              </a:rPr>
              <a:t>dvoukolová</a:t>
            </a:r>
            <a:r>
              <a:rPr lang="hu-HU" sz="2400" b="1" dirty="0" smtClean="0">
                <a:solidFill>
                  <a:srgbClr val="4F81BD"/>
                </a:solidFill>
                <a:latin typeface="Cambria" panose="02040503050406030204" pitchFamily="18" charset="0"/>
              </a:rPr>
              <a:t> </a:t>
            </a:r>
            <a:r>
              <a:rPr lang="hu-HU" sz="2400" dirty="0" smtClean="0">
                <a:solidFill>
                  <a:srgbClr val="4F81BD"/>
                </a:solidFill>
                <a:latin typeface="Cambria" panose="02040503050406030204" pitchFamily="18" charset="0"/>
              </a:rPr>
              <a:t>– Expression of Interest + Application Form</a:t>
            </a:r>
            <a:endParaRPr lang="hu-HU" sz="2400" dirty="0" smtClean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hu-HU" sz="2400" b="1" dirty="0" smtClean="0">
                <a:solidFill>
                  <a:srgbClr val="1F497D"/>
                </a:solidFill>
                <a:latin typeface="Cambria" panose="02040503050406030204" pitchFamily="18" charset="0"/>
              </a:rPr>
              <a:t>576</a:t>
            </a:r>
            <a:r>
              <a:rPr lang="hu-HU" sz="24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 žádostí přijato v 1. kroku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hu-HU" sz="2400" b="1" dirty="0" smtClean="0">
                <a:solidFill>
                  <a:srgbClr val="1F497D"/>
                </a:solidFill>
                <a:latin typeface="Cambria" panose="02040503050406030204" pitchFamily="18" charset="0"/>
              </a:rPr>
              <a:t>Ze 100 pozvaných 91</a:t>
            </a:r>
            <a:r>
              <a:rPr lang="hu-HU" sz="24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 projektů vypracovalo AF do druhého kola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hu-HU" sz="24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schváleno </a:t>
            </a:r>
            <a:r>
              <a:rPr lang="hu-HU" sz="2400" b="1" dirty="0" smtClean="0">
                <a:solidFill>
                  <a:srgbClr val="1F497D"/>
                </a:solidFill>
                <a:latin typeface="Cambria" panose="02040503050406030204" pitchFamily="18" charset="0"/>
              </a:rPr>
              <a:t>54</a:t>
            </a:r>
            <a:r>
              <a:rPr lang="hu-HU" sz="24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 projektů (704 partnerů z toho 33 českých)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hu-HU" sz="2400" dirty="0" smtClean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pPr algn="l"/>
            <a:r>
              <a:rPr lang="hu-HU" sz="2400" b="1" dirty="0" smtClean="0">
                <a:solidFill>
                  <a:srgbClr val="1F497D"/>
                </a:solidFill>
                <a:latin typeface="Cambria" panose="02040503050406030204" pitchFamily="18" charset="0"/>
              </a:rPr>
              <a:t>Leden </a:t>
            </a:r>
            <a:r>
              <a:rPr lang="hu-HU" sz="24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– začátek implementace /seminář pro LP/ Kick –off meetingy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hu-HU" sz="24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Sekce </a:t>
            </a:r>
            <a:r>
              <a:rPr lang="hu-HU" sz="2400" b="1" dirty="0" smtClean="0">
                <a:solidFill>
                  <a:srgbClr val="1F497D"/>
                </a:solidFill>
                <a:latin typeface="Cambria" panose="02040503050406030204" pitchFamily="18" charset="0"/>
              </a:rPr>
              <a:t>Approved projects </a:t>
            </a:r>
            <a:r>
              <a:rPr lang="hu-HU" sz="24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– seznam shválených projektů </a:t>
            </a:r>
          </a:p>
          <a:p>
            <a:pPr algn="l"/>
            <a:r>
              <a:rPr lang="hu-HU" sz="24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http</a:t>
            </a:r>
            <a:r>
              <a:rPr lang="hu-HU" sz="2400" dirty="0">
                <a:solidFill>
                  <a:srgbClr val="1F497D"/>
                </a:solidFill>
                <a:latin typeface="Cambria" panose="02040503050406030204" pitchFamily="18" charset="0"/>
              </a:rPr>
              <a:t>://</a:t>
            </a:r>
            <a:r>
              <a:rPr lang="hu-HU" sz="24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www.interreg-danube.eu/approved-projects</a:t>
            </a:r>
            <a:endParaRPr lang="hu-HU" sz="2400" dirty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600" dirty="0">
              <a:solidFill>
                <a:srgbClr val="4F81BD"/>
              </a:solidFill>
              <a:latin typeface="Cambria" panose="020405030504060302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059" y="4509120"/>
            <a:ext cx="3644725" cy="2198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014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/>
          <p:cNvSpPr txBox="1">
            <a:spLocks/>
          </p:cNvSpPr>
          <p:nvPr/>
        </p:nvSpPr>
        <p:spPr>
          <a:xfrm>
            <a:off x="3419872" y="764704"/>
            <a:ext cx="5011824" cy="5760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  <a:t>2</a:t>
            </a: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  <a:t>. výzva/Seed Money Facility</a:t>
            </a: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+mj-ea"/>
              <a:cs typeface="+mj-cs"/>
            </a:endParaRPr>
          </a:p>
        </p:txBody>
      </p:sp>
      <p:sp>
        <p:nvSpPr>
          <p:cNvPr id="7" name="Alcím 2"/>
          <p:cNvSpPr>
            <a:spLocks noGrp="1"/>
          </p:cNvSpPr>
          <p:nvPr>
            <p:ph type="subTitle" idx="1"/>
          </p:nvPr>
        </p:nvSpPr>
        <p:spPr>
          <a:xfrm>
            <a:off x="323528" y="1556792"/>
            <a:ext cx="8352928" cy="4608511"/>
          </a:xfrm>
        </p:spPr>
        <p:txBody>
          <a:bodyPr>
            <a:normAutofit/>
          </a:bodyPr>
          <a:lstStyle/>
          <a:p>
            <a:pPr lvl="0" algn="just"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defRPr/>
            </a:pPr>
            <a:r>
              <a:rPr lang="hu-HU" sz="2100" dirty="0">
                <a:solidFill>
                  <a:srgbClr val="1F497D"/>
                </a:solidFill>
                <a:latin typeface="Cambria" panose="02040503050406030204" pitchFamily="18" charset="0"/>
              </a:rPr>
              <a:t>2.výzva vyhlášena </a:t>
            </a:r>
            <a:r>
              <a:rPr lang="hu-HU" sz="21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 </a:t>
            </a:r>
            <a:r>
              <a:rPr lang="cs-CZ" altLang="de-DE" sz="2100" b="1" u="sng" dirty="0" smtClean="0">
                <a:solidFill>
                  <a:srgbClr val="1F497D"/>
                </a:solidFill>
                <a:latin typeface="Cambria" panose="02040503050406030204" pitchFamily="18" charset="0"/>
              </a:rPr>
              <a:t>9. května </a:t>
            </a:r>
            <a:r>
              <a:rPr lang="cs-CZ" altLang="de-DE" sz="2100" b="1" u="sng" dirty="0">
                <a:solidFill>
                  <a:srgbClr val="1F497D"/>
                </a:solidFill>
                <a:latin typeface="Cambria" panose="02040503050406030204" pitchFamily="18" charset="0"/>
              </a:rPr>
              <a:t>– 6</a:t>
            </a:r>
            <a:r>
              <a:rPr lang="cs-CZ" altLang="de-DE" sz="2100" b="1" u="sng" dirty="0" smtClean="0">
                <a:solidFill>
                  <a:srgbClr val="1F497D"/>
                </a:solidFill>
                <a:latin typeface="Cambria" panose="02040503050406030204" pitchFamily="18" charset="0"/>
              </a:rPr>
              <a:t>. června 2017</a:t>
            </a:r>
            <a:endParaRPr lang="hu-HU" sz="2100" dirty="0" smtClean="0">
              <a:solidFill>
                <a:srgbClr val="4F81BD"/>
              </a:solidFill>
              <a:latin typeface="Cambria" panose="02040503050406030204" pitchFamily="18" charset="0"/>
            </a:endParaRPr>
          </a:p>
          <a:p>
            <a:pPr algn="l"/>
            <a:endParaRPr lang="hu-HU" sz="400" dirty="0" smtClean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pPr algn="l">
              <a:spcBef>
                <a:spcPts val="0"/>
              </a:spcBef>
            </a:pPr>
            <a:r>
              <a:rPr lang="hu-HU" sz="19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1kolová, omezené </a:t>
            </a:r>
            <a:r>
              <a:rPr lang="hu-HU" sz="1900" dirty="0">
                <a:solidFill>
                  <a:srgbClr val="1F497D"/>
                </a:solidFill>
                <a:latin typeface="Cambria" panose="02040503050406030204" pitchFamily="18" charset="0"/>
              </a:rPr>
              <a:t>tématické okruhy (SO 4.1 uzavřen)</a:t>
            </a:r>
          </a:p>
          <a:p>
            <a:pPr algn="l">
              <a:spcBef>
                <a:spcPts val="0"/>
              </a:spcBef>
            </a:pPr>
            <a:r>
              <a:rPr lang="cs-CZ" altLang="de-DE" sz="1900" dirty="0">
                <a:solidFill>
                  <a:srgbClr val="1F497D"/>
                </a:solidFill>
                <a:latin typeface="Cambria" panose="02040503050406030204" pitchFamily="18" charset="0"/>
              </a:rPr>
              <a:t>1. program s výzvou pro 3 fondy </a:t>
            </a:r>
            <a:r>
              <a:rPr lang="cs-CZ" altLang="de-DE" sz="19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ERDF-IPA-ENI</a:t>
            </a:r>
            <a:endParaRPr lang="hu-HU" sz="2200" b="1" dirty="0" smtClean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hu-HU" sz="20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plán</a:t>
            </a:r>
            <a:r>
              <a:rPr lang="hu-HU" sz="2000" b="1" dirty="0">
                <a:solidFill>
                  <a:srgbClr val="FF0000"/>
                </a:solidFill>
                <a:latin typeface="Cambria" panose="02040503050406030204" pitchFamily="18" charset="0"/>
              </a:rPr>
              <a:t>: </a:t>
            </a:r>
            <a:r>
              <a:rPr lang="hu-HU" sz="2000" dirty="0">
                <a:solidFill>
                  <a:srgbClr val="FF0000"/>
                </a:solidFill>
                <a:latin typeface="Cambria" panose="02040503050406030204" pitchFamily="18" charset="0"/>
              </a:rPr>
              <a:t>objem cca 60mil € ERDF /IPA /ENI vs. </a:t>
            </a:r>
            <a:r>
              <a:rPr lang="hu-HU" sz="2000" b="1" dirty="0">
                <a:solidFill>
                  <a:srgbClr val="FF0000"/>
                </a:solidFill>
                <a:latin typeface="Cambria" panose="02040503050406030204" pitchFamily="18" charset="0"/>
              </a:rPr>
              <a:t>realita: </a:t>
            </a:r>
            <a:r>
              <a:rPr lang="hu-HU" sz="2000" dirty="0">
                <a:solidFill>
                  <a:srgbClr val="FF0000"/>
                </a:solidFill>
                <a:latin typeface="Cambria" panose="02040503050406030204" pitchFamily="18" charset="0"/>
              </a:rPr>
              <a:t>cca 40mil 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hu-HU" sz="500" b="1" dirty="0" smtClean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pPr marL="342900" indent="-342900" algn="l">
              <a:spcBef>
                <a:spcPts val="0"/>
              </a:spcBef>
              <a:buFont typeface="Arial" pitchFamily="34" charset="0"/>
              <a:buChar char="•"/>
            </a:pPr>
            <a:r>
              <a:rPr lang="hu-HU" sz="1900" b="1" dirty="0" smtClean="0">
                <a:solidFill>
                  <a:srgbClr val="1F497D"/>
                </a:solidFill>
                <a:latin typeface="Cambria" panose="02040503050406030204" pitchFamily="18" charset="0"/>
              </a:rPr>
              <a:t>127</a:t>
            </a:r>
            <a:r>
              <a:rPr lang="hu-HU" sz="19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 přijatých žádostí</a:t>
            </a:r>
          </a:p>
          <a:p>
            <a:pPr marL="342900" indent="-342900" algn="l">
              <a:spcBef>
                <a:spcPts val="0"/>
              </a:spcBef>
              <a:buFont typeface="Arial" pitchFamily="34" charset="0"/>
              <a:buChar char="•"/>
            </a:pPr>
            <a:endParaRPr lang="hu-HU" sz="900" dirty="0" smtClean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pPr algn="l"/>
            <a:r>
              <a:rPr lang="hu-HU" sz="2000" dirty="0">
                <a:solidFill>
                  <a:srgbClr val="1F497D"/>
                </a:solidFill>
                <a:latin typeface="Cambria" panose="02040503050406030204" pitchFamily="18" charset="0"/>
              </a:rPr>
              <a:t>Nejvíce přijatých žádostí:</a:t>
            </a:r>
          </a:p>
          <a:p>
            <a:pPr algn="l"/>
            <a:r>
              <a:rPr lang="hu-HU" sz="19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↑</a:t>
            </a:r>
            <a:r>
              <a:rPr lang="hu-HU" sz="1900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 1.2 </a:t>
            </a:r>
            <a:r>
              <a:rPr lang="cs-CZ" sz="1900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Zvyšování kvalifikace a pro podnikání a sociální inovace</a:t>
            </a:r>
            <a:br>
              <a:rPr lang="cs-CZ" sz="1900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</a:br>
            <a:r>
              <a:rPr lang="cs-CZ" sz="19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↑</a:t>
            </a:r>
            <a:r>
              <a:rPr lang="cs-CZ" sz="1900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hu-HU" sz="1900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2.2 </a:t>
            </a:r>
            <a:r>
              <a:rPr lang="cs-CZ" sz="1900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Udržitelné využívání přírodního a kulturního dědictví a přírodních zdrojů</a:t>
            </a:r>
            <a:endParaRPr lang="hu-HU" sz="1900" dirty="0">
              <a:solidFill>
                <a:schemeClr val="bg1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algn="l">
              <a:spcBef>
                <a:spcPts val="0"/>
              </a:spcBef>
            </a:pPr>
            <a:endParaRPr lang="hu-HU" sz="1900" dirty="0" smtClean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pPr marL="342900" indent="-342900" algn="l">
              <a:spcBef>
                <a:spcPts val="0"/>
              </a:spcBef>
              <a:buFont typeface="Arial" pitchFamily="34" charset="0"/>
              <a:buChar char="•"/>
            </a:pPr>
            <a:endParaRPr lang="hu-HU" sz="1900" dirty="0" smtClean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pPr marL="342900" indent="-342900" algn="l">
              <a:spcBef>
                <a:spcPts val="0"/>
              </a:spcBef>
              <a:buFont typeface="Arial" pitchFamily="34" charset="0"/>
              <a:buChar char="•"/>
            </a:pPr>
            <a:r>
              <a:rPr lang="hu-HU" sz="19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schváleno </a:t>
            </a:r>
            <a:r>
              <a:rPr lang="hu-HU" sz="1900" b="1" dirty="0">
                <a:solidFill>
                  <a:srgbClr val="1F497D"/>
                </a:solidFill>
                <a:latin typeface="Cambria" panose="02040503050406030204" pitchFamily="18" charset="0"/>
              </a:rPr>
              <a:t>22 projektů </a:t>
            </a:r>
            <a:r>
              <a:rPr lang="hu-HU" sz="19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až k hranici </a:t>
            </a:r>
            <a:r>
              <a:rPr lang="hu-HU" sz="1900" dirty="0">
                <a:solidFill>
                  <a:srgbClr val="1F497D"/>
                </a:solidFill>
                <a:latin typeface="Cambria" panose="02040503050406030204" pitchFamily="18" charset="0"/>
              </a:rPr>
              <a:t>60</a:t>
            </a:r>
            <a:r>
              <a:rPr lang="hu-HU" sz="19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% </a:t>
            </a:r>
            <a:endParaRPr lang="hu-HU" sz="1900" dirty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pPr marL="342900" indent="-342900" algn="l">
              <a:spcBef>
                <a:spcPts val="0"/>
              </a:spcBef>
              <a:buFont typeface="Arial" pitchFamily="34" charset="0"/>
              <a:buChar char="•"/>
            </a:pPr>
            <a:r>
              <a:rPr lang="hu-HU" sz="19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1 CZ LP, 8 </a:t>
            </a:r>
            <a:r>
              <a:rPr lang="hu-HU" sz="1900" dirty="0">
                <a:solidFill>
                  <a:srgbClr val="1F497D"/>
                </a:solidFill>
                <a:latin typeface="Cambria" panose="02040503050406030204" pitchFamily="18" charset="0"/>
              </a:rPr>
              <a:t>CZ PP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hu-HU" sz="2400" dirty="0" smtClean="0">
              <a:solidFill>
                <a:srgbClr val="1F497D"/>
              </a:solidFill>
              <a:latin typeface="Cambria" panose="02040503050406030204" pitchFamily="18" charset="0"/>
            </a:endParaRP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6742" y="4725144"/>
            <a:ext cx="6286500" cy="16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81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/>
          <p:cNvSpPr txBox="1">
            <a:spLocks/>
          </p:cNvSpPr>
          <p:nvPr/>
        </p:nvSpPr>
        <p:spPr>
          <a:xfrm>
            <a:off x="3419872" y="764704"/>
            <a:ext cx="5011824" cy="5760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0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  <a:t>v</a:t>
            </a:r>
            <a:r>
              <a:rPr kumimoji="0" lang="hu-HU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  <a:t>ýzva Seed Money Facility</a:t>
            </a:r>
            <a:endParaRPr kumimoji="0" lang="hu-HU" sz="30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+mj-ea"/>
              <a:cs typeface="+mj-cs"/>
            </a:endParaRPr>
          </a:p>
        </p:txBody>
      </p:sp>
      <p:sp>
        <p:nvSpPr>
          <p:cNvPr id="7" name="Alcím 2"/>
          <p:cNvSpPr>
            <a:spLocks noGrp="1"/>
          </p:cNvSpPr>
          <p:nvPr>
            <p:ph type="subTitle" idx="1"/>
          </p:nvPr>
        </p:nvSpPr>
        <p:spPr>
          <a:xfrm>
            <a:off x="256890" y="1484784"/>
            <a:ext cx="8856984" cy="3054064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hu-HU" sz="1900" b="1" dirty="0" smtClean="0">
                <a:solidFill>
                  <a:srgbClr val="1F497D"/>
                </a:solidFill>
                <a:latin typeface="Cambria" panose="02040503050406030204" pitchFamily="18" charset="0"/>
              </a:rPr>
              <a:t>Vyhlášena 27.9. na semináři ve Vídni – otevřena </a:t>
            </a:r>
            <a:r>
              <a:rPr lang="hu-HU" sz="1900" b="1" u="sng" dirty="0" smtClean="0">
                <a:solidFill>
                  <a:srgbClr val="1F497D"/>
                </a:solidFill>
                <a:latin typeface="Cambria" panose="02040503050406030204" pitchFamily="18" charset="0"/>
              </a:rPr>
              <a:t>2.10. - 7.12.2017 </a:t>
            </a:r>
            <a:endParaRPr lang="hu-HU" sz="1900" b="1" dirty="0" smtClean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 sz="18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Výzva v rámci SO 4.2 –</a:t>
            </a:r>
            <a:r>
              <a:rPr lang="cs-CZ" sz="18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Nástroje </a:t>
            </a:r>
            <a:r>
              <a:rPr lang="cs-CZ" sz="1800" dirty="0">
                <a:solidFill>
                  <a:srgbClr val="1F497D"/>
                </a:solidFill>
                <a:latin typeface="Cambria" panose="02040503050406030204" pitchFamily="18" charset="0"/>
              </a:rPr>
              <a:t>Finanční podpory </a:t>
            </a:r>
            <a:r>
              <a:rPr lang="cs-CZ" sz="18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správy a implementace EUSDR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cs-CZ" sz="900" dirty="0" smtClean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pPr algn="l"/>
            <a:r>
              <a:rPr lang="hu-HU" sz="1900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Finanční </a:t>
            </a:r>
            <a:r>
              <a:rPr lang="hu-HU" sz="19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nástroj k podpoře projektů </a:t>
            </a:r>
            <a:r>
              <a:rPr lang="hu-HU" sz="1900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vhodných pro </a:t>
            </a:r>
            <a:r>
              <a:rPr lang="hu-HU" sz="19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další zdroj </a:t>
            </a:r>
            <a:r>
              <a:rPr lang="hu-HU" sz="1900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financování, ve </a:t>
            </a:r>
            <a:r>
              <a:rPr lang="hu-HU" sz="19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vybraných tematických </a:t>
            </a:r>
            <a:r>
              <a:rPr lang="hu-HU" sz="1900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oblastech</a:t>
            </a:r>
            <a:r>
              <a:rPr lang="hu-HU" sz="19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hu-HU" sz="1900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- </a:t>
            </a:r>
            <a:r>
              <a:rPr lang="pt-BR" sz="19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v souladu s 12 prioritními </a:t>
            </a:r>
            <a:r>
              <a:rPr lang="pt-BR" sz="1900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oblastmi</a:t>
            </a:r>
            <a:r>
              <a:rPr lang="cs-CZ" sz="1900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 EUSDR</a:t>
            </a:r>
            <a:endParaRPr lang="hu-HU" sz="1900" dirty="0" smtClean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pPr algn="l"/>
            <a:r>
              <a:rPr lang="hu-HU" sz="1700" b="1" dirty="0">
                <a:solidFill>
                  <a:srgbClr val="1F497D"/>
                </a:solidFill>
                <a:latin typeface="Cambria" panose="02040503050406030204" pitchFamily="18" charset="0"/>
              </a:rPr>
              <a:t>Rozpočet projektu </a:t>
            </a:r>
            <a:r>
              <a:rPr lang="hu-HU" sz="1700" dirty="0">
                <a:solidFill>
                  <a:srgbClr val="1F497D"/>
                </a:solidFill>
                <a:latin typeface="Cambria" panose="02040503050406030204" pitchFamily="18" charset="0"/>
              </a:rPr>
              <a:t>– maximální částka 50 000,00 EUR. Maximální částka spolufinancování programu činí až 85% celkového rozpočtu, tedy 42 500 EUR. </a:t>
            </a:r>
          </a:p>
          <a:p>
            <a:pPr algn="l"/>
            <a:endParaRPr lang="hu-HU" sz="1100" dirty="0" smtClean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pPr algn="l"/>
            <a:r>
              <a:rPr lang="hu-HU" sz="1800" b="1" u="sng" dirty="0" smtClean="0">
                <a:solidFill>
                  <a:srgbClr val="1F497D"/>
                </a:solidFill>
                <a:latin typeface="Cambria" panose="02040503050406030204" pitchFamily="18" charset="0"/>
              </a:rPr>
              <a:t>Náplní projektů: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hu-HU" sz="16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Analýza potřeb a výzev řešených v hlavním projektu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hu-HU" sz="16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Příprava pracovního plánu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hu-HU" sz="16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Založení partnerství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hu-HU" sz="16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Možnosti finančních nástrojů ...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221088"/>
            <a:ext cx="4482001" cy="2166666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273341" y="4797152"/>
            <a:ext cx="41678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1F497D"/>
                </a:solidFill>
                <a:latin typeface="Cambria" panose="02040503050406030204" pitchFamily="18" charset="0"/>
              </a:rPr>
              <a:t>Podáno </a:t>
            </a:r>
            <a:r>
              <a:rPr lang="cs-CZ" b="1" dirty="0">
                <a:solidFill>
                  <a:srgbClr val="1F497D"/>
                </a:solidFill>
                <a:latin typeface="Cambria" panose="02040503050406030204" pitchFamily="18" charset="0"/>
              </a:rPr>
              <a:t>65 žádostí, účast 193 institucí</a:t>
            </a:r>
          </a:p>
          <a:p>
            <a:r>
              <a:rPr lang="cs-CZ" dirty="0">
                <a:solidFill>
                  <a:srgbClr val="1F497D"/>
                </a:solidFill>
                <a:latin typeface="Cambria" panose="02040503050406030204" pitchFamily="18" charset="0"/>
              </a:rPr>
              <a:t>Schváleno </a:t>
            </a:r>
            <a:r>
              <a:rPr lang="cs-CZ" b="1" dirty="0">
                <a:solidFill>
                  <a:srgbClr val="1F497D"/>
                </a:solidFill>
                <a:latin typeface="Cambria" panose="02040503050406030204" pitchFamily="18" charset="0"/>
              </a:rPr>
              <a:t>19 projektů</a:t>
            </a:r>
            <a:r>
              <a:rPr lang="cs-CZ" dirty="0">
                <a:solidFill>
                  <a:srgbClr val="1F497D"/>
                </a:solidFill>
                <a:latin typeface="Cambria" panose="02040503050406030204" pitchFamily="18" charset="0"/>
              </a:rPr>
              <a:t>, </a:t>
            </a:r>
            <a:endParaRPr lang="cs-CZ" dirty="0" smtClean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r>
              <a:rPr lang="cs-CZ" dirty="0" smtClean="0">
                <a:solidFill>
                  <a:srgbClr val="1F497D"/>
                </a:solidFill>
                <a:latin typeface="Cambria" panose="02040503050406030204" pitchFamily="18" charset="0"/>
              </a:rPr>
              <a:t>kritéria </a:t>
            </a:r>
            <a:r>
              <a:rPr lang="cs-CZ" dirty="0">
                <a:solidFill>
                  <a:srgbClr val="1F497D"/>
                </a:solidFill>
                <a:latin typeface="Cambria" panose="02040503050406030204" pitchFamily="18" charset="0"/>
              </a:rPr>
              <a:t>nad 65% - </a:t>
            </a:r>
            <a:r>
              <a:rPr lang="cs-CZ" dirty="0" err="1">
                <a:solidFill>
                  <a:srgbClr val="1F497D"/>
                </a:solidFill>
                <a:latin typeface="Cambria" panose="02040503050406030204" pitchFamily="18" charset="0"/>
              </a:rPr>
              <a:t>max</a:t>
            </a:r>
            <a:r>
              <a:rPr lang="cs-CZ" dirty="0">
                <a:solidFill>
                  <a:srgbClr val="1F497D"/>
                </a:solidFill>
                <a:latin typeface="Cambria" panose="02040503050406030204" pitchFamily="18" charset="0"/>
              </a:rPr>
              <a:t> 3 za PA</a:t>
            </a:r>
          </a:p>
        </p:txBody>
      </p:sp>
    </p:spTree>
    <p:extLst>
      <p:ext uri="{BB962C8B-B14F-4D97-AF65-F5344CB8AC3E}">
        <p14:creationId xmlns:p14="http://schemas.microsoft.com/office/powerpoint/2010/main" val="28564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/>
          <p:cNvSpPr txBox="1">
            <a:spLocks/>
          </p:cNvSpPr>
          <p:nvPr/>
        </p:nvSpPr>
        <p:spPr>
          <a:xfrm>
            <a:off x="3419872" y="764704"/>
            <a:ext cx="5011824" cy="5760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3000" noProof="0" dirty="0">
                <a:solidFill>
                  <a:srgbClr val="4F81BD">
                    <a:lumMod val="75000"/>
                  </a:srgbClr>
                </a:solidFill>
                <a:latin typeface="Cambria" panose="02040503050406030204" pitchFamily="18" charset="0"/>
              </a:rPr>
              <a:t>3</a:t>
            </a:r>
            <a:r>
              <a:rPr kumimoji="0" lang="hu-HU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  <a:t>. výzva</a:t>
            </a:r>
            <a:endParaRPr kumimoji="0" lang="hu-HU" sz="30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+mj-ea"/>
              <a:cs typeface="+mj-cs"/>
            </a:endParaRPr>
          </a:p>
        </p:txBody>
      </p:sp>
      <p:sp>
        <p:nvSpPr>
          <p:cNvPr id="7" name="Alcím 2"/>
          <p:cNvSpPr>
            <a:spLocks noGrp="1"/>
          </p:cNvSpPr>
          <p:nvPr>
            <p:ph type="subTitle" idx="1"/>
          </p:nvPr>
        </p:nvSpPr>
        <p:spPr>
          <a:xfrm>
            <a:off x="323528" y="1628800"/>
            <a:ext cx="8568952" cy="3240360"/>
          </a:xfrm>
        </p:spPr>
        <p:txBody>
          <a:bodyPr>
            <a:normAutofit lnSpcReduction="10000"/>
          </a:bodyPr>
          <a:lstStyle/>
          <a:p>
            <a:pPr marL="342900" lvl="0" indent="-342900" algn="just"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Font typeface="Courier New" pitchFamily="49" charset="0"/>
              <a:buChar char="o"/>
              <a:defRPr/>
            </a:pPr>
            <a:r>
              <a:rPr lang="hu-HU" sz="2200" b="1" u="sng" dirty="0">
                <a:solidFill>
                  <a:srgbClr val="1F497D"/>
                </a:solidFill>
                <a:latin typeface="Cambria" panose="02040503050406030204" pitchFamily="18" charset="0"/>
              </a:rPr>
              <a:t>3</a:t>
            </a:r>
            <a:r>
              <a:rPr lang="hu-HU" sz="2200" b="1" u="sng" dirty="0" smtClean="0">
                <a:solidFill>
                  <a:srgbClr val="1F497D"/>
                </a:solidFill>
                <a:latin typeface="Cambria" panose="02040503050406030204" pitchFamily="18" charset="0"/>
              </a:rPr>
              <a:t>.výzva</a:t>
            </a:r>
            <a:r>
              <a:rPr lang="hu-HU" sz="22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 </a:t>
            </a:r>
            <a:r>
              <a:rPr lang="hu-HU" sz="2200" dirty="0">
                <a:solidFill>
                  <a:srgbClr val="1F497D"/>
                </a:solidFill>
                <a:latin typeface="Cambria" panose="02040503050406030204" pitchFamily="18" charset="0"/>
              </a:rPr>
              <a:t>vyhlášena </a:t>
            </a:r>
            <a:r>
              <a:rPr lang="hu-HU" sz="22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 </a:t>
            </a:r>
            <a:r>
              <a:rPr lang="cs-CZ" altLang="de-DE" sz="22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konec2018 / začátek2019</a:t>
            </a:r>
            <a:r>
              <a:rPr lang="cs-CZ" altLang="de-DE" sz="22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*</a:t>
            </a:r>
            <a:endParaRPr lang="hu-HU" sz="2200" dirty="0" smtClean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algn="l"/>
            <a:r>
              <a:rPr lang="hu-HU" sz="22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plán: </a:t>
            </a:r>
            <a:r>
              <a:rPr lang="hu-HU" sz="2200" dirty="0">
                <a:solidFill>
                  <a:srgbClr val="1F497D"/>
                </a:solidFill>
                <a:latin typeface="Cambria" panose="02040503050406030204" pitchFamily="18" charset="0"/>
              </a:rPr>
              <a:t>o</a:t>
            </a:r>
            <a:r>
              <a:rPr lang="hu-HU" sz="22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bjem cca </a:t>
            </a:r>
            <a:r>
              <a:rPr lang="hu-HU" sz="2200" b="1" dirty="0" smtClean="0">
                <a:solidFill>
                  <a:srgbClr val="1F497D"/>
                </a:solidFill>
                <a:latin typeface="Cambria" panose="02040503050406030204" pitchFamily="18" charset="0"/>
              </a:rPr>
              <a:t>60mil € ERDF /IPA /ENI </a:t>
            </a:r>
            <a:endParaRPr lang="hu-HU" sz="2200" b="1" dirty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pPr algn="l"/>
            <a:endParaRPr lang="hu-HU" sz="900" dirty="0" smtClean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pPr algn="l"/>
            <a:r>
              <a:rPr lang="hu-HU" sz="2200" dirty="0">
                <a:solidFill>
                  <a:srgbClr val="1F497D"/>
                </a:solidFill>
                <a:latin typeface="Cambria" panose="02040503050406030204" pitchFamily="18" charset="0"/>
              </a:rPr>
              <a:t>Omezené tématické okruhy (SO 4.1 </a:t>
            </a:r>
            <a:r>
              <a:rPr lang="hu-HU" sz="22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žádost o přesun prostředků)</a:t>
            </a:r>
            <a:endParaRPr lang="hu-HU" sz="2200" dirty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pPr marL="342900" indent="-342900" algn="l">
              <a:buFont typeface="Arial" pitchFamily="34" charset="0"/>
              <a:buChar char="•"/>
            </a:pPr>
            <a:endParaRPr lang="hu-HU" sz="900" b="1" dirty="0" smtClean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pPr marL="342900" indent="-342900" algn="l">
              <a:buFont typeface="Arial" pitchFamily="34" charset="0"/>
              <a:buChar char="•"/>
            </a:pPr>
            <a:endParaRPr lang="hu-HU" sz="2000" u="sng" dirty="0" smtClean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hu-HU" sz="20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Minimálně</a:t>
            </a:r>
            <a:r>
              <a:rPr lang="hu-HU" sz="2000" b="1" dirty="0" smtClean="0">
                <a:solidFill>
                  <a:srgbClr val="1F497D"/>
                </a:solidFill>
                <a:latin typeface="Cambria" panose="02040503050406030204" pitchFamily="18" charset="0"/>
              </a:rPr>
              <a:t> 3 partneři </a:t>
            </a:r>
            <a:r>
              <a:rPr lang="hu-HU" sz="20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ze</a:t>
            </a:r>
            <a:r>
              <a:rPr lang="hu-HU" sz="2000" b="1" dirty="0" smtClean="0">
                <a:solidFill>
                  <a:srgbClr val="1F497D"/>
                </a:solidFill>
                <a:latin typeface="Cambria" panose="02040503050406030204" pitchFamily="18" charset="0"/>
              </a:rPr>
              <a:t> 3 DTP </a:t>
            </a:r>
            <a:r>
              <a:rPr lang="hu-HU" sz="20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států 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hu-HU" sz="20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Veřejné i soukromé subjekty 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hu-HU" sz="2000" b="1" dirty="0" smtClean="0">
                <a:solidFill>
                  <a:srgbClr val="1F497D"/>
                </a:solidFill>
                <a:latin typeface="Cambria" panose="02040503050406030204" pitchFamily="18" charset="0"/>
              </a:rPr>
              <a:t>LP</a:t>
            </a:r>
            <a:r>
              <a:rPr lang="hu-HU" sz="20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 z členské země EU a ERDF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hu-HU" sz="20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Délka trvání projektu </a:t>
            </a:r>
            <a:r>
              <a:rPr lang="hu-HU" sz="2000" b="1" dirty="0" smtClean="0">
                <a:solidFill>
                  <a:srgbClr val="1F497D"/>
                </a:solidFill>
                <a:latin typeface="Cambria" panose="02040503050406030204" pitchFamily="18" charset="0"/>
              </a:rPr>
              <a:t>30 měsíců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614386485"/>
              </p:ext>
            </p:extLst>
          </p:nvPr>
        </p:nvGraphicFramePr>
        <p:xfrm>
          <a:off x="4139952" y="3053184"/>
          <a:ext cx="5472608" cy="3631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12756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/>
          <p:cNvSpPr txBox="1">
            <a:spLocks/>
          </p:cNvSpPr>
          <p:nvPr/>
        </p:nvSpPr>
        <p:spPr>
          <a:xfrm>
            <a:off x="3419872" y="764704"/>
            <a:ext cx="5011824" cy="5760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3000" noProof="0" dirty="0">
                <a:solidFill>
                  <a:srgbClr val="4F81BD">
                    <a:lumMod val="75000"/>
                  </a:srgbClr>
                </a:solidFill>
                <a:latin typeface="Cambria" panose="02040503050406030204" pitchFamily="18" charset="0"/>
              </a:rPr>
              <a:t>3</a:t>
            </a:r>
            <a:r>
              <a:rPr kumimoji="0" lang="hu-HU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  <a:t>. výzva</a:t>
            </a:r>
            <a:endParaRPr kumimoji="0" lang="hu-HU" sz="30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+mj-ea"/>
              <a:cs typeface="+mj-cs"/>
            </a:endParaRPr>
          </a:p>
        </p:txBody>
      </p:sp>
      <p:sp>
        <p:nvSpPr>
          <p:cNvPr id="7" name="Alcím 2"/>
          <p:cNvSpPr>
            <a:spLocks noGrp="1"/>
          </p:cNvSpPr>
          <p:nvPr>
            <p:ph type="subTitle" idx="1"/>
          </p:nvPr>
        </p:nvSpPr>
        <p:spPr>
          <a:xfrm>
            <a:off x="2339752" y="2497542"/>
            <a:ext cx="6624736" cy="3955793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cs-CZ" sz="2000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→ </a:t>
            </a:r>
            <a:r>
              <a:rPr lang="cs-CZ" sz="2000" u="sng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intervenční </a:t>
            </a:r>
            <a:r>
              <a:rPr lang="cs-CZ" sz="2000" u="sng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logiku a strategickou relevanci návrhu, k jakému SO přispívá, </a:t>
            </a:r>
            <a:r>
              <a:rPr lang="pl-PL" sz="2000" u="sng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nadnárodní charakter/dopad, partnerství a rozpočet </a:t>
            </a:r>
            <a:endParaRPr lang="pl-PL" sz="2000" u="sng" dirty="0" smtClean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algn="l"/>
            <a:endParaRPr lang="cs-CZ" sz="2100" u="sng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algn="l"/>
            <a:r>
              <a:rPr lang="cs-CZ" sz="18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Zachování </a:t>
            </a:r>
            <a:r>
              <a:rPr lang="cs-CZ" sz="1800" b="1" dirty="0">
                <a:solidFill>
                  <a:srgbClr val="1F497D"/>
                </a:solidFill>
                <a:latin typeface="Cambria" panose="02040503050406030204" pitchFamily="18" charset="0"/>
              </a:rPr>
              <a:t>LP a hlavní charakteristiky intervenční logiky </a:t>
            </a:r>
            <a:r>
              <a:rPr lang="cs-CZ" sz="1800" dirty="0">
                <a:solidFill>
                  <a:srgbClr val="1F497D"/>
                </a:solidFill>
                <a:latin typeface="Cambria" panose="02040503050406030204" pitchFamily="18" charset="0"/>
              </a:rPr>
              <a:t>(hlavní a specifické cíle projektu, aktivity, výstupy a výsledky) nesmí být mezi 1. a 2. krokem upraveny</a:t>
            </a:r>
          </a:p>
          <a:p>
            <a:pPr algn="l"/>
            <a:r>
              <a:rPr lang="cs-CZ" sz="1800" b="1" dirty="0">
                <a:solidFill>
                  <a:srgbClr val="1F497D"/>
                </a:solidFill>
                <a:latin typeface="Cambria" panose="02040503050406030204" pitchFamily="18" charset="0"/>
              </a:rPr>
              <a:t>Změny v partnerství </a:t>
            </a:r>
            <a:r>
              <a:rPr lang="cs-CZ" sz="1800" b="1" dirty="0" err="1">
                <a:solidFill>
                  <a:srgbClr val="1F497D"/>
                </a:solidFill>
                <a:latin typeface="Cambria" panose="02040503050406030204" pitchFamily="18" charset="0"/>
              </a:rPr>
              <a:t>max</a:t>
            </a:r>
            <a:r>
              <a:rPr lang="cs-CZ" sz="1800" b="1" dirty="0">
                <a:solidFill>
                  <a:srgbClr val="1F497D"/>
                </a:solidFill>
                <a:latin typeface="Cambria" panose="02040503050406030204" pitchFamily="18" charset="0"/>
              </a:rPr>
              <a:t> 4 partneři </a:t>
            </a:r>
            <a:r>
              <a:rPr lang="cs-CZ" sz="1800" dirty="0">
                <a:solidFill>
                  <a:srgbClr val="1F497D"/>
                </a:solidFill>
                <a:latin typeface="Cambria" panose="02040503050406030204" pitchFamily="18" charset="0"/>
              </a:rPr>
              <a:t>mohou být nahrazeni nebo </a:t>
            </a:r>
            <a:r>
              <a:rPr lang="cs-CZ" sz="18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odebráni</a:t>
            </a:r>
          </a:p>
          <a:p>
            <a:pPr algn="l"/>
            <a:endParaRPr lang="cs-CZ" sz="1800" dirty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pPr algn="l"/>
            <a:r>
              <a:rPr lang="hu-HU" sz="2000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→ </a:t>
            </a:r>
            <a:r>
              <a:rPr lang="hu-HU" sz="2000" u="sng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podrobné </a:t>
            </a:r>
            <a:r>
              <a:rPr lang="hu-HU" sz="2000" u="sng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informace o partnerství, situaci v pozadí a </a:t>
            </a:r>
            <a:r>
              <a:rPr lang="hu-HU" sz="2000" u="sng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výzvách v řešené oblasti, </a:t>
            </a:r>
            <a:r>
              <a:rPr lang="hu-HU" sz="2000" u="sng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cílových skupinách, udržitelnosti a trvanlivosti, pracovních balíčcích a činnostech a </a:t>
            </a:r>
            <a:r>
              <a:rPr lang="hu-HU" sz="2000" u="sng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rozpočtu</a:t>
            </a:r>
          </a:p>
          <a:p>
            <a:pPr algn="l"/>
            <a:r>
              <a:rPr lang="hu-HU" sz="2000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+ </a:t>
            </a:r>
            <a:r>
              <a:rPr lang="hu-HU" sz="2000" u="sng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potvrzená prohlášení</a:t>
            </a:r>
          </a:p>
        </p:txBody>
      </p:sp>
      <p:cxnSp>
        <p:nvCxnSpPr>
          <p:cNvPr id="6" name="Přímá spojnice 5"/>
          <p:cNvCxnSpPr/>
          <p:nvPr/>
        </p:nvCxnSpPr>
        <p:spPr>
          <a:xfrm>
            <a:off x="539552" y="2276872"/>
            <a:ext cx="82809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143659702"/>
              </p:ext>
            </p:extLst>
          </p:nvPr>
        </p:nvGraphicFramePr>
        <p:xfrm>
          <a:off x="-540568" y="1988840"/>
          <a:ext cx="3456384" cy="46697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TextovéPole 7"/>
          <p:cNvSpPr txBox="1"/>
          <p:nvPr/>
        </p:nvSpPr>
        <p:spPr>
          <a:xfrm>
            <a:off x="467544" y="1652163"/>
            <a:ext cx="8280920" cy="384721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900" dirty="0">
                <a:solidFill>
                  <a:srgbClr val="1F497D"/>
                </a:solidFill>
                <a:latin typeface="Cambria" panose="02040503050406030204" pitchFamily="18" charset="0"/>
              </a:rPr>
              <a:t>2 kolový systém </a:t>
            </a:r>
            <a:r>
              <a:rPr lang="hu-HU" sz="1900" b="1" dirty="0">
                <a:solidFill>
                  <a:srgbClr val="1F497D"/>
                </a:solidFill>
                <a:latin typeface="Cambria" panose="02040503050406030204" pitchFamily="18" charset="0"/>
              </a:rPr>
              <a:t>1. krok </a:t>
            </a:r>
            <a:r>
              <a:rPr lang="hu-HU" sz="1900" u="sng" dirty="0">
                <a:solidFill>
                  <a:srgbClr val="1F497D"/>
                </a:solidFill>
                <a:latin typeface="Cambria" panose="02040503050406030204" pitchFamily="18" charset="0"/>
              </a:rPr>
              <a:t>Expression of Interest </a:t>
            </a:r>
            <a:r>
              <a:rPr lang="hu-HU" sz="19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⇒ </a:t>
            </a:r>
            <a:r>
              <a:rPr lang="hu-HU" sz="1900" b="1" dirty="0">
                <a:solidFill>
                  <a:srgbClr val="1F497D"/>
                </a:solidFill>
                <a:latin typeface="Cambria" panose="02040503050406030204" pitchFamily="18" charset="0"/>
              </a:rPr>
              <a:t>2. krok </a:t>
            </a:r>
            <a:r>
              <a:rPr lang="hu-HU" sz="1900" u="sng" dirty="0">
                <a:solidFill>
                  <a:srgbClr val="1F497D"/>
                </a:solidFill>
                <a:latin typeface="Cambria" panose="02040503050406030204" pitchFamily="18" charset="0"/>
              </a:rPr>
              <a:t>Application Form</a:t>
            </a:r>
          </a:p>
        </p:txBody>
      </p:sp>
    </p:spTree>
    <p:extLst>
      <p:ext uri="{BB962C8B-B14F-4D97-AF65-F5344CB8AC3E}">
        <p14:creationId xmlns:p14="http://schemas.microsoft.com/office/powerpoint/2010/main" val="152115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/>
          <p:cNvSpPr txBox="1">
            <a:spLocks/>
          </p:cNvSpPr>
          <p:nvPr/>
        </p:nvSpPr>
        <p:spPr>
          <a:xfrm>
            <a:off x="3419872" y="692696"/>
            <a:ext cx="5011824" cy="5760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  <a:t>Partnerství</a:t>
            </a:r>
            <a:endParaRPr kumimoji="0" lang="hu-HU" sz="30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+mj-ea"/>
              <a:cs typeface="+mj-cs"/>
            </a:endParaRPr>
          </a:p>
        </p:txBody>
      </p:sp>
      <p:sp>
        <p:nvSpPr>
          <p:cNvPr id="7" name="Alcím 2"/>
          <p:cNvSpPr>
            <a:spLocks noGrp="1"/>
          </p:cNvSpPr>
          <p:nvPr>
            <p:ph type="subTitle" idx="1"/>
          </p:nvPr>
        </p:nvSpPr>
        <p:spPr>
          <a:xfrm>
            <a:off x="251520" y="1484784"/>
            <a:ext cx="8496944" cy="5247292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hu-HU" sz="2000" dirty="0">
                <a:solidFill>
                  <a:srgbClr val="4F81BD"/>
                </a:solidFill>
                <a:latin typeface="Cambria" panose="02040503050406030204" pitchFamily="18" charset="0"/>
              </a:rPr>
              <a:t>= požadavky na partnery přesně definovány v </a:t>
            </a:r>
            <a:r>
              <a:rPr lang="hu-HU" sz="2000" b="1" dirty="0" smtClean="0">
                <a:solidFill>
                  <a:srgbClr val="4F81BD"/>
                </a:solidFill>
                <a:latin typeface="Cambria" panose="02040503050406030204" pitchFamily="18" charset="0"/>
              </a:rPr>
              <a:t>AM část 2: </a:t>
            </a:r>
            <a:r>
              <a:rPr lang="hu-HU" sz="2600" b="1" dirty="0" smtClean="0">
                <a:solidFill>
                  <a:srgbClr val="4F81BD"/>
                </a:solidFill>
                <a:latin typeface="Cambria" panose="02040503050406030204" pitchFamily="18" charset="0"/>
              </a:rPr>
              <a:t>II.Partnership</a:t>
            </a:r>
            <a:endParaRPr lang="hu-HU" sz="2600" b="1" dirty="0">
              <a:solidFill>
                <a:srgbClr val="4F81BD"/>
              </a:solidFill>
              <a:latin typeface="Cambria" panose="02040503050406030204" pitchFamily="18" charset="0"/>
            </a:endParaRPr>
          </a:p>
          <a:p>
            <a:pPr algn="l"/>
            <a:endParaRPr lang="hu-HU" sz="1100" dirty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k-SK" sz="2400" b="1" dirty="0" err="1">
                <a:solidFill>
                  <a:srgbClr val="1F497D"/>
                </a:solidFill>
                <a:latin typeface="Cambria" panose="02040503050406030204" pitchFamily="18" charset="0"/>
              </a:rPr>
              <a:t>Partneři</a:t>
            </a:r>
            <a:r>
              <a:rPr lang="sk-SK" sz="2400" b="1" dirty="0">
                <a:solidFill>
                  <a:srgbClr val="1F497D"/>
                </a:solidFill>
                <a:latin typeface="Cambria" panose="02040503050406030204" pitchFamily="18" charset="0"/>
              </a:rPr>
              <a:t> typu:</a:t>
            </a:r>
          </a:p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lphaUcPeriod"/>
            </a:pPr>
            <a:r>
              <a:rPr lang="sk-SK" sz="2200" dirty="0">
                <a:solidFill>
                  <a:srgbClr val="1F497D"/>
                </a:solidFill>
                <a:latin typeface="Cambria" panose="02040503050406030204" pitchFamily="18" charset="0"/>
              </a:rPr>
              <a:t> Národní, </a:t>
            </a:r>
            <a:r>
              <a:rPr lang="sk-SK" sz="2200" dirty="0" err="1">
                <a:solidFill>
                  <a:srgbClr val="1F497D"/>
                </a:solidFill>
                <a:latin typeface="Cambria" panose="02040503050406030204" pitchFamily="18" charset="0"/>
              </a:rPr>
              <a:t>regionální</a:t>
            </a:r>
            <a:r>
              <a:rPr lang="sk-SK" sz="2200" dirty="0">
                <a:solidFill>
                  <a:srgbClr val="1F497D"/>
                </a:solidFill>
                <a:latin typeface="Cambria" panose="02040503050406030204" pitchFamily="18" charset="0"/>
              </a:rPr>
              <a:t> a </a:t>
            </a:r>
            <a:r>
              <a:rPr lang="sk-SK" sz="2200" dirty="0" err="1">
                <a:solidFill>
                  <a:srgbClr val="1F497D"/>
                </a:solidFill>
                <a:latin typeface="Cambria" panose="02040503050406030204" pitchFamily="18" charset="0"/>
              </a:rPr>
              <a:t>lokální</a:t>
            </a:r>
            <a:r>
              <a:rPr lang="sk-SK" sz="2200" dirty="0">
                <a:solidFill>
                  <a:srgbClr val="1F497D"/>
                </a:solidFill>
                <a:latin typeface="Cambria" panose="02040503050406030204" pitchFamily="18" charset="0"/>
              </a:rPr>
              <a:t> </a:t>
            </a:r>
            <a:r>
              <a:rPr lang="sk-SK" sz="2200" dirty="0" err="1">
                <a:solidFill>
                  <a:srgbClr val="1F497D"/>
                </a:solidFill>
                <a:latin typeface="Cambria" panose="02040503050406030204" pitchFamily="18" charset="0"/>
              </a:rPr>
              <a:t>instituce</a:t>
            </a:r>
            <a:r>
              <a:rPr lang="sk-SK" sz="2200" dirty="0">
                <a:solidFill>
                  <a:srgbClr val="1F497D"/>
                </a:solidFill>
                <a:latin typeface="Cambria" panose="02040503050406030204" pitchFamily="18" charset="0"/>
              </a:rPr>
              <a:t> (</a:t>
            </a:r>
            <a:r>
              <a:rPr lang="sk-SK" sz="2200" dirty="0" err="1">
                <a:solidFill>
                  <a:srgbClr val="1F497D"/>
                </a:solidFill>
                <a:latin typeface="Cambria" panose="02040503050406030204" pitchFamily="18" charset="0"/>
              </a:rPr>
              <a:t>včetně</a:t>
            </a:r>
            <a:r>
              <a:rPr lang="sk-SK" sz="2200" dirty="0">
                <a:solidFill>
                  <a:srgbClr val="1F497D"/>
                </a:solidFill>
                <a:latin typeface="Cambria" panose="02040503050406030204" pitchFamily="18" charset="0"/>
              </a:rPr>
              <a:t> EGTC – </a:t>
            </a:r>
            <a:r>
              <a:rPr lang="sk-SK" sz="2200" dirty="0" err="1">
                <a:solidFill>
                  <a:srgbClr val="1F497D"/>
                </a:solidFill>
                <a:latin typeface="Cambria" panose="02040503050406030204" pitchFamily="18" charset="0"/>
              </a:rPr>
              <a:t>evropské</a:t>
            </a:r>
            <a:r>
              <a:rPr lang="sk-SK" sz="2200" dirty="0">
                <a:solidFill>
                  <a:srgbClr val="1F497D"/>
                </a:solidFill>
                <a:latin typeface="Cambria" panose="02040503050406030204" pitchFamily="18" charset="0"/>
              </a:rPr>
              <a:t> </a:t>
            </a:r>
            <a:r>
              <a:rPr lang="sk-SK" sz="2200" dirty="0" err="1">
                <a:solidFill>
                  <a:srgbClr val="1F497D"/>
                </a:solidFill>
                <a:latin typeface="Cambria" panose="02040503050406030204" pitchFamily="18" charset="0"/>
              </a:rPr>
              <a:t>seskupení</a:t>
            </a:r>
            <a:r>
              <a:rPr lang="sk-SK" sz="2200" dirty="0">
                <a:solidFill>
                  <a:srgbClr val="1F497D"/>
                </a:solidFill>
                <a:latin typeface="Cambria" panose="02040503050406030204" pitchFamily="18" charset="0"/>
              </a:rPr>
              <a:t> </a:t>
            </a:r>
            <a:r>
              <a:rPr lang="sk-SK" sz="22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územní </a:t>
            </a:r>
            <a:r>
              <a:rPr lang="sk-SK" sz="2200" dirty="0">
                <a:solidFill>
                  <a:srgbClr val="1F497D"/>
                </a:solidFill>
                <a:latin typeface="Cambria" panose="02040503050406030204" pitchFamily="18" charset="0"/>
              </a:rPr>
              <a:t>spolupráce);</a:t>
            </a:r>
          </a:p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k-SK" sz="2200" dirty="0">
                <a:solidFill>
                  <a:srgbClr val="1F497D"/>
                </a:solidFill>
                <a:latin typeface="Cambria" panose="02040503050406030204" pitchFamily="18" charset="0"/>
              </a:rPr>
              <a:t>       *</a:t>
            </a:r>
            <a:r>
              <a:rPr lang="sk-SK" sz="2200" dirty="0" err="1">
                <a:solidFill>
                  <a:srgbClr val="1F497D"/>
                </a:solidFill>
                <a:latin typeface="Cambria" panose="02040503050406030204" pitchFamily="18" charset="0"/>
              </a:rPr>
              <a:t>Spadají</a:t>
            </a:r>
            <a:r>
              <a:rPr lang="sk-SK" sz="2200" dirty="0">
                <a:solidFill>
                  <a:srgbClr val="1F497D"/>
                </a:solidFill>
                <a:latin typeface="Cambria" panose="02040503050406030204" pitchFamily="18" charset="0"/>
              </a:rPr>
              <a:t> sem i „</a:t>
            </a:r>
            <a:r>
              <a:rPr lang="sk-SK" sz="2200" dirty="0" err="1">
                <a:solidFill>
                  <a:srgbClr val="1F497D"/>
                </a:solidFill>
                <a:latin typeface="Cambria" panose="02040503050406030204" pitchFamily="18" charset="0"/>
              </a:rPr>
              <a:t>bodies</a:t>
            </a:r>
            <a:r>
              <a:rPr lang="sk-SK" sz="2200" dirty="0">
                <a:solidFill>
                  <a:srgbClr val="1F497D"/>
                </a:solidFill>
                <a:latin typeface="Cambria" panose="02040503050406030204" pitchFamily="18" charset="0"/>
              </a:rPr>
              <a:t> </a:t>
            </a:r>
            <a:r>
              <a:rPr lang="sk-SK" sz="2200" dirty="0" err="1">
                <a:solidFill>
                  <a:srgbClr val="1F497D"/>
                </a:solidFill>
                <a:latin typeface="Cambria" panose="02040503050406030204" pitchFamily="18" charset="0"/>
              </a:rPr>
              <a:t>governed</a:t>
            </a:r>
            <a:r>
              <a:rPr lang="sk-SK" sz="2200" dirty="0">
                <a:solidFill>
                  <a:srgbClr val="1F497D"/>
                </a:solidFill>
                <a:latin typeface="Cambria" panose="02040503050406030204" pitchFamily="18" charset="0"/>
              </a:rPr>
              <a:t> by </a:t>
            </a:r>
            <a:r>
              <a:rPr lang="sk-SK" sz="2200" dirty="0" err="1">
                <a:solidFill>
                  <a:srgbClr val="1F497D"/>
                </a:solidFill>
                <a:latin typeface="Cambria" panose="02040503050406030204" pitchFamily="18" charset="0"/>
              </a:rPr>
              <a:t>public</a:t>
            </a:r>
            <a:r>
              <a:rPr lang="sk-SK" sz="2200" dirty="0">
                <a:solidFill>
                  <a:srgbClr val="1F497D"/>
                </a:solidFill>
                <a:latin typeface="Cambria" panose="02040503050406030204" pitchFamily="18" charset="0"/>
              </a:rPr>
              <a:t> </a:t>
            </a:r>
            <a:r>
              <a:rPr lang="sk-SK" sz="2200" dirty="0" err="1">
                <a:solidFill>
                  <a:srgbClr val="1F497D"/>
                </a:solidFill>
                <a:latin typeface="Cambria" panose="02040503050406030204" pitchFamily="18" charset="0"/>
              </a:rPr>
              <a:t>law</a:t>
            </a:r>
            <a:r>
              <a:rPr lang="sk-SK" sz="22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“ </a:t>
            </a:r>
            <a:endParaRPr lang="sk-SK" sz="2200" dirty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</a:pPr>
            <a:endParaRPr lang="sk-SK" sz="2200" dirty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lphaUcPeriod" startAt="2"/>
            </a:pPr>
            <a:r>
              <a:rPr lang="sk-SK" sz="2200" dirty="0">
                <a:solidFill>
                  <a:srgbClr val="1F497D"/>
                </a:solidFill>
                <a:latin typeface="Cambria" panose="02040503050406030204" pitchFamily="18" charset="0"/>
              </a:rPr>
              <a:t> </a:t>
            </a:r>
            <a:r>
              <a:rPr lang="sk-SK" sz="2200" dirty="0" err="1">
                <a:solidFill>
                  <a:srgbClr val="1F497D"/>
                </a:solidFill>
                <a:latin typeface="Cambria" panose="02040503050406030204" pitchFamily="18" charset="0"/>
              </a:rPr>
              <a:t>Mezinárodní</a:t>
            </a:r>
            <a:r>
              <a:rPr lang="sk-SK" sz="2200" dirty="0">
                <a:solidFill>
                  <a:srgbClr val="1F497D"/>
                </a:solidFill>
                <a:latin typeface="Cambria" panose="02040503050406030204" pitchFamily="18" charset="0"/>
              </a:rPr>
              <a:t> </a:t>
            </a:r>
            <a:r>
              <a:rPr lang="sk-SK" sz="2200" dirty="0" err="1">
                <a:solidFill>
                  <a:srgbClr val="1F497D"/>
                </a:solidFill>
                <a:latin typeface="Cambria" panose="02040503050406030204" pitchFamily="18" charset="0"/>
              </a:rPr>
              <a:t>organizace</a:t>
            </a:r>
            <a:r>
              <a:rPr lang="sk-SK" sz="2200" dirty="0">
                <a:solidFill>
                  <a:srgbClr val="1F497D"/>
                </a:solidFill>
                <a:latin typeface="Cambria" panose="02040503050406030204" pitchFamily="18" charset="0"/>
              </a:rPr>
              <a:t>  </a:t>
            </a:r>
            <a:endParaRPr lang="sk-SK" sz="2200" dirty="0" smtClean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lphaUcPeriod" startAt="2"/>
            </a:pPr>
            <a:endParaRPr lang="sk-SK" sz="2200" dirty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lphaUcPeriod" startAt="2"/>
            </a:pPr>
            <a:r>
              <a:rPr lang="sk-SK" sz="2200" dirty="0">
                <a:solidFill>
                  <a:srgbClr val="1F497D"/>
                </a:solidFill>
                <a:latin typeface="Cambria" panose="02040503050406030204" pitchFamily="18" charset="0"/>
              </a:rPr>
              <a:t> </a:t>
            </a:r>
            <a:r>
              <a:rPr lang="sk-SK" sz="2200" dirty="0" err="1">
                <a:solidFill>
                  <a:srgbClr val="1F497D"/>
                </a:solidFill>
                <a:latin typeface="Cambria" panose="02040503050406030204" pitchFamily="18" charset="0"/>
              </a:rPr>
              <a:t>Soukromé</a:t>
            </a:r>
            <a:r>
              <a:rPr lang="sk-SK" sz="2200" dirty="0">
                <a:solidFill>
                  <a:srgbClr val="1F497D"/>
                </a:solidFill>
                <a:latin typeface="Cambria" panose="02040503050406030204" pitchFamily="18" charset="0"/>
              </a:rPr>
              <a:t> </a:t>
            </a:r>
            <a:r>
              <a:rPr lang="sk-SK" sz="2200" dirty="0" err="1">
                <a:solidFill>
                  <a:srgbClr val="1F497D"/>
                </a:solidFill>
                <a:latin typeface="Cambria" panose="02040503050406030204" pitchFamily="18" charset="0"/>
              </a:rPr>
              <a:t>instituce</a:t>
            </a:r>
            <a:r>
              <a:rPr lang="sk-SK" sz="2200" dirty="0">
                <a:solidFill>
                  <a:srgbClr val="1F497D"/>
                </a:solidFill>
                <a:latin typeface="Cambria" panose="02040503050406030204" pitchFamily="18" charset="0"/>
              </a:rPr>
              <a:t>, s </a:t>
            </a:r>
            <a:r>
              <a:rPr lang="sk-SK" sz="2200" dirty="0" err="1">
                <a:solidFill>
                  <a:srgbClr val="1F497D"/>
                </a:solidFill>
                <a:latin typeface="Cambria" panose="02040503050406030204" pitchFamily="18" charset="0"/>
              </a:rPr>
              <a:t>právní</a:t>
            </a:r>
            <a:r>
              <a:rPr lang="sk-SK" sz="2200" dirty="0">
                <a:solidFill>
                  <a:srgbClr val="1F497D"/>
                </a:solidFill>
                <a:latin typeface="Cambria" panose="02040503050406030204" pitchFamily="18" charset="0"/>
              </a:rPr>
              <a:t> subjektivitou (</a:t>
            </a:r>
            <a:r>
              <a:rPr lang="sk-SK" sz="2200" u="sng" dirty="0">
                <a:solidFill>
                  <a:srgbClr val="1F497D"/>
                </a:solidFill>
                <a:latin typeface="Cambria" panose="02040503050406030204" pitchFamily="18" charset="0"/>
              </a:rPr>
              <a:t>jen </a:t>
            </a:r>
            <a:r>
              <a:rPr lang="sk-SK" sz="2200" u="sng" dirty="0" err="1">
                <a:solidFill>
                  <a:srgbClr val="1F497D"/>
                </a:solidFill>
                <a:latin typeface="Cambria" panose="02040503050406030204" pitchFamily="18" charset="0"/>
              </a:rPr>
              <a:t>ze</a:t>
            </a:r>
            <a:r>
              <a:rPr lang="sk-SK" sz="2200" u="sng" dirty="0">
                <a:solidFill>
                  <a:srgbClr val="1F497D"/>
                </a:solidFill>
                <a:latin typeface="Cambria" panose="02040503050406030204" pitchFamily="18" charset="0"/>
              </a:rPr>
              <a:t> zemí </a:t>
            </a:r>
            <a:r>
              <a:rPr lang="sk-SK" sz="2200" u="sng" dirty="0" smtClean="0">
                <a:solidFill>
                  <a:srgbClr val="1F497D"/>
                </a:solidFill>
                <a:latin typeface="Cambria" panose="02040503050406030204" pitchFamily="18" charset="0"/>
              </a:rPr>
              <a:t>EU</a:t>
            </a:r>
            <a:r>
              <a:rPr lang="sk-SK" sz="22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)</a:t>
            </a:r>
          </a:p>
          <a:p>
            <a:pPr marL="800100" lvl="1" indent="-342900" algn="l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sk-SK" sz="2200" u="sng" dirty="0" err="1" smtClean="0">
                <a:solidFill>
                  <a:srgbClr val="1F497D"/>
                </a:solidFill>
                <a:latin typeface="Cambria" panose="02040503050406030204" pitchFamily="18" charset="0"/>
              </a:rPr>
              <a:t>Non-profit</a:t>
            </a:r>
            <a:r>
              <a:rPr lang="sk-SK" sz="2200" u="sng" dirty="0" smtClean="0">
                <a:solidFill>
                  <a:srgbClr val="1F497D"/>
                </a:solidFill>
                <a:latin typeface="Cambria" panose="02040503050406030204" pitchFamily="18" charset="0"/>
              </a:rPr>
              <a:t> </a:t>
            </a:r>
            <a:r>
              <a:rPr lang="sk-SK" sz="2200" u="sng" dirty="0" err="1" smtClean="0">
                <a:solidFill>
                  <a:srgbClr val="1F497D"/>
                </a:solidFill>
                <a:latin typeface="Cambria" panose="02040503050406030204" pitchFamily="18" charset="0"/>
              </a:rPr>
              <a:t>making</a:t>
            </a:r>
            <a:r>
              <a:rPr lang="sk-SK" sz="2200" u="sng" dirty="0" smtClean="0">
                <a:solidFill>
                  <a:srgbClr val="1F497D"/>
                </a:solidFill>
                <a:latin typeface="Cambria" panose="02040503050406030204" pitchFamily="18" charset="0"/>
              </a:rPr>
              <a:t>:</a:t>
            </a:r>
            <a:r>
              <a:rPr lang="sk-SK" sz="22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 </a:t>
            </a:r>
            <a:r>
              <a:rPr lang="sk-SK" sz="2200" b="1" dirty="0" smtClean="0">
                <a:solidFill>
                  <a:srgbClr val="1F497D"/>
                </a:solidFill>
                <a:latin typeface="Cambria" panose="02040503050406030204" pitchFamily="18" charset="0"/>
              </a:rPr>
              <a:t>PP/LP</a:t>
            </a:r>
            <a:r>
              <a:rPr lang="sk-SK" sz="22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 (</a:t>
            </a:r>
            <a:r>
              <a:rPr lang="sk-SK" sz="2200" dirty="0" err="1" smtClean="0">
                <a:solidFill>
                  <a:srgbClr val="1F497D"/>
                </a:solidFill>
                <a:latin typeface="Cambria" panose="02040503050406030204" pitchFamily="18" charset="0"/>
              </a:rPr>
              <a:t>self</a:t>
            </a:r>
            <a:r>
              <a:rPr lang="sk-SK" sz="22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 </a:t>
            </a:r>
            <a:r>
              <a:rPr lang="sk-SK" sz="2200" dirty="0" err="1" smtClean="0">
                <a:solidFill>
                  <a:srgbClr val="1F497D"/>
                </a:solidFill>
                <a:latin typeface="Cambria" panose="02040503050406030204" pitchFamily="18" charset="0"/>
              </a:rPr>
              <a:t>declaration</a:t>
            </a:r>
            <a:r>
              <a:rPr lang="sk-SK" sz="22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)</a:t>
            </a:r>
          </a:p>
          <a:p>
            <a:pPr marL="804863" lvl="0" algn="l"/>
            <a:r>
              <a:rPr lang="cs-CZ" sz="1800" i="1" dirty="0" smtClean="0">
                <a:solidFill>
                  <a:srgbClr val="1F497D"/>
                </a:solidFill>
                <a:latin typeface="Cambria" panose="02040503050406030204" pitchFamily="18" charset="0"/>
              </a:rPr>
              <a:t>1) Doklad </a:t>
            </a:r>
            <a:r>
              <a:rPr lang="cs-CZ" sz="18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(</a:t>
            </a:r>
            <a:r>
              <a:rPr lang="cs-CZ" sz="1800" dirty="0" err="1" smtClean="0">
                <a:solidFill>
                  <a:srgbClr val="1F497D"/>
                </a:solidFill>
                <a:latin typeface="Cambria" panose="02040503050406030204" pitchFamily="18" charset="0"/>
              </a:rPr>
              <a:t>zřiz.listina</a:t>
            </a:r>
            <a:r>
              <a:rPr lang="cs-CZ" sz="18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, statut) – musí být patrné, že hlavní náplní je </a:t>
            </a:r>
            <a:r>
              <a:rPr lang="cs-CZ" sz="1800" dirty="0" err="1" smtClean="0">
                <a:solidFill>
                  <a:srgbClr val="1F497D"/>
                </a:solidFill>
                <a:latin typeface="Cambria" panose="02040503050406030204" pitchFamily="18" charset="0"/>
              </a:rPr>
              <a:t>veřejněprospěšná</a:t>
            </a:r>
            <a:r>
              <a:rPr lang="cs-CZ" sz="18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 činnost</a:t>
            </a:r>
          </a:p>
          <a:p>
            <a:pPr marL="804863" lvl="0" algn="l"/>
            <a:r>
              <a:rPr lang="cs-CZ" sz="1800" i="1" dirty="0" smtClean="0">
                <a:solidFill>
                  <a:srgbClr val="1F497D"/>
                </a:solidFill>
                <a:latin typeface="Cambria" panose="02040503050406030204" pitchFamily="18" charset="0"/>
              </a:rPr>
              <a:t>2) Registrace </a:t>
            </a:r>
            <a:r>
              <a:rPr lang="cs-CZ" sz="1800" i="1" dirty="0">
                <a:solidFill>
                  <a:srgbClr val="1F497D"/>
                </a:solidFill>
                <a:latin typeface="Cambria" panose="02040503050406030204" pitchFamily="18" charset="0"/>
              </a:rPr>
              <a:t>do databáze NNO </a:t>
            </a:r>
            <a:r>
              <a:rPr lang="cs-CZ" sz="1800" dirty="0">
                <a:solidFill>
                  <a:srgbClr val="1F497D"/>
                </a:solidFill>
                <a:latin typeface="Cambria" panose="02040503050406030204" pitchFamily="18" charset="0"/>
              </a:rPr>
              <a:t>(prokazuje tím založení za účelem uspokojování potřeb obecného zájmu): </a:t>
            </a:r>
            <a:r>
              <a:rPr lang="cs-CZ" sz="1800" dirty="0">
                <a:solidFill>
                  <a:srgbClr val="1F497D"/>
                </a:solidFill>
                <a:latin typeface="Cambria" panose="02040503050406030204" pitchFamily="18" charset="0"/>
                <a:hlinkClick r:id="rId3"/>
              </a:rPr>
              <a:t>http://www.isnno.cz/evidencennov10001/</a:t>
            </a:r>
            <a:r>
              <a:rPr lang="cs-CZ" sz="1800" dirty="0" err="1">
                <a:solidFill>
                  <a:srgbClr val="1F497D"/>
                </a:solidFill>
                <a:latin typeface="Cambria" panose="02040503050406030204" pitchFamily="18" charset="0"/>
                <a:hlinkClick r:id="rId3"/>
              </a:rPr>
              <a:t>DesignPages</a:t>
            </a:r>
            <a:r>
              <a:rPr lang="cs-CZ" sz="1800" dirty="0">
                <a:solidFill>
                  <a:srgbClr val="1F497D"/>
                </a:solidFill>
                <a:latin typeface="Cambria" panose="02040503050406030204" pitchFamily="18" charset="0"/>
                <a:hlinkClick r:id="rId3"/>
              </a:rPr>
              <a:t>/oevidenci.aspx</a:t>
            </a:r>
            <a:r>
              <a:rPr lang="cs-CZ" sz="1800" dirty="0">
                <a:solidFill>
                  <a:srgbClr val="1F497D"/>
                </a:solidFill>
                <a:latin typeface="Cambria" panose="02040503050406030204" pitchFamily="18" charset="0"/>
              </a:rPr>
              <a:t>; </a:t>
            </a:r>
          </a:p>
          <a:p>
            <a:pPr marL="804863" algn="l"/>
            <a:r>
              <a:rPr lang="cs-CZ" sz="1800" i="1" dirty="0" smtClean="0">
                <a:solidFill>
                  <a:srgbClr val="1F497D"/>
                </a:solidFill>
                <a:latin typeface="Cambria" panose="02040503050406030204" pitchFamily="18" charset="0"/>
              </a:rPr>
              <a:t>3)</a:t>
            </a:r>
            <a:r>
              <a:rPr lang="cs-CZ" sz="1800" i="1" dirty="0">
                <a:solidFill>
                  <a:srgbClr val="1F497D"/>
                </a:solidFill>
                <a:latin typeface="Cambria" panose="02040503050406030204" pitchFamily="18" charset="0"/>
              </a:rPr>
              <a:t> </a:t>
            </a:r>
            <a:r>
              <a:rPr lang="cs-CZ" sz="1800" i="1" dirty="0" smtClean="0">
                <a:solidFill>
                  <a:srgbClr val="1F497D"/>
                </a:solidFill>
                <a:latin typeface="Cambria" panose="02040503050406030204" pitchFamily="18" charset="0"/>
              </a:rPr>
              <a:t>Prohlášení </a:t>
            </a:r>
            <a:r>
              <a:rPr lang="cs-CZ" sz="1800" dirty="0">
                <a:solidFill>
                  <a:srgbClr val="1F497D"/>
                </a:solidFill>
                <a:latin typeface="Cambria" panose="02040503050406030204" pitchFamily="18" charset="0"/>
              </a:rPr>
              <a:t>o tom, že v případě generace zisku ho žadatel investuje zpět do naplňování účelu, za kterým byl </a:t>
            </a:r>
            <a:r>
              <a:rPr lang="cs-CZ" sz="18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zřízen</a:t>
            </a:r>
            <a:endParaRPr lang="cs-CZ" sz="1800" dirty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pPr marL="800100" lvl="1" indent="-342900" algn="l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sk-SK" sz="2200" u="sng" dirty="0" smtClean="0">
                <a:solidFill>
                  <a:srgbClr val="1F497D"/>
                </a:solidFill>
                <a:latin typeface="Cambria" panose="02040503050406030204" pitchFamily="18" charset="0"/>
              </a:rPr>
              <a:t>Profit </a:t>
            </a:r>
            <a:r>
              <a:rPr lang="sk-SK" sz="2200" u="sng" dirty="0" err="1">
                <a:solidFill>
                  <a:srgbClr val="1F497D"/>
                </a:solidFill>
                <a:latin typeface="Cambria" panose="02040503050406030204" pitchFamily="18" charset="0"/>
              </a:rPr>
              <a:t>making</a:t>
            </a:r>
            <a:r>
              <a:rPr lang="sk-SK" sz="2200" u="sng" dirty="0">
                <a:solidFill>
                  <a:srgbClr val="1F497D"/>
                </a:solidFill>
                <a:latin typeface="Cambria" panose="02040503050406030204" pitchFamily="18" charset="0"/>
              </a:rPr>
              <a:t>:</a:t>
            </a:r>
            <a:r>
              <a:rPr lang="sk-SK" sz="2200" dirty="0">
                <a:solidFill>
                  <a:srgbClr val="1F497D"/>
                </a:solidFill>
                <a:latin typeface="Cambria" panose="02040503050406030204" pitchFamily="18" charset="0"/>
              </a:rPr>
              <a:t> </a:t>
            </a:r>
            <a:r>
              <a:rPr lang="sk-SK" sz="2200" b="1" dirty="0">
                <a:solidFill>
                  <a:srgbClr val="1F497D"/>
                </a:solidFill>
                <a:latin typeface="Cambria" panose="02040503050406030204" pitchFamily="18" charset="0"/>
              </a:rPr>
              <a:t>PP </a:t>
            </a:r>
          </a:p>
        </p:txBody>
      </p:sp>
    </p:spTree>
    <p:extLst>
      <p:ext uri="{BB962C8B-B14F-4D97-AF65-F5344CB8AC3E}">
        <p14:creationId xmlns:p14="http://schemas.microsoft.com/office/powerpoint/2010/main" val="142345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8976</TotalTime>
  <Words>905</Words>
  <Application>Microsoft Office PowerPoint</Application>
  <PresentationFormat>Předvádění na obrazovce (4:3)</PresentationFormat>
  <Paragraphs>225</Paragraphs>
  <Slides>15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15</vt:i4>
      </vt:variant>
    </vt:vector>
  </HeadingPairs>
  <TitlesOfParts>
    <vt:vector size="25" baseType="lpstr">
      <vt:lpstr>Arial</vt:lpstr>
      <vt:lpstr>Arial Unicode MS</vt:lpstr>
      <vt:lpstr>Calibri</vt:lpstr>
      <vt:lpstr>Cambria</vt:lpstr>
      <vt:lpstr>Courier New</vt:lpstr>
      <vt:lpstr>Times New Roman</vt:lpstr>
      <vt:lpstr>Wingdings</vt:lpstr>
      <vt:lpstr>Office-téma</vt:lpstr>
      <vt:lpstr>1_Office-téma</vt:lpstr>
      <vt:lpstr>Office Theme</vt:lpstr>
      <vt:lpstr>Interreg DANUBE  Program nadnárodní spolupráce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the presentation  (Cambria 36-40)</dc:title>
  <dc:creator>Gábor Eszter</dc:creator>
  <cp:lastModifiedBy>Tkadlečková Tereza</cp:lastModifiedBy>
  <cp:revision>396</cp:revision>
  <cp:lastPrinted>2018-11-26T12:24:38Z</cp:lastPrinted>
  <dcterms:created xsi:type="dcterms:W3CDTF">2015-08-11T09:15:14Z</dcterms:created>
  <dcterms:modified xsi:type="dcterms:W3CDTF">2018-11-28T16:42:06Z</dcterms:modified>
</cp:coreProperties>
</file>