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66" r:id="rId6"/>
    <p:sldId id="1002" r:id="rId7"/>
    <p:sldId id="969" r:id="rId8"/>
    <p:sldId id="1008" r:id="rId9"/>
    <p:sldId id="1009" r:id="rId10"/>
    <p:sldId id="1010" r:id="rId11"/>
    <p:sldId id="1011" r:id="rId12"/>
    <p:sldId id="1014" r:id="rId13"/>
    <p:sldId id="296" r:id="rId14"/>
    <p:sldId id="29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5948B"/>
    <a:srgbClr val="797769"/>
    <a:srgbClr val="CECBBD"/>
    <a:srgbClr val="DAD7D0"/>
    <a:srgbClr val="154194"/>
    <a:srgbClr val="EB5C62"/>
    <a:srgbClr val="E31D44"/>
    <a:srgbClr val="009FE4"/>
    <a:srgbClr val="F39200"/>
    <a:srgbClr val="8DC6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7867"/>
  </p:normalViewPr>
  <p:slideViewPr>
    <p:cSldViewPr snapToGrid="0" snapToObjects="1">
      <p:cViewPr varScale="1">
        <p:scale>
          <a:sx n="59" d="100"/>
          <a:sy n="59" d="100"/>
        </p:scale>
        <p:origin x="66" y="165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70" d="100"/>
          <a:sy n="170" d="100"/>
        </p:scale>
        <p:origin x="735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C234C5E-F7D7-2046-B4D3-FEAAD11E33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5943C7-AFFB-0A44-B14A-71AD8E924EF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9BFFEE-02C1-D34F-B368-531E7AF6C298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A366BF-BC85-4647-9A27-F5DBBF483D8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7A96A0-2516-2641-8F36-69962D37D73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05213F-2B90-9B46-AA6B-5C3A9C1784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5213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68AFC2-B9AD-9D45-A312-C31134993081}" type="datetimeFigureOut">
              <a:rPr lang="en-LU" smtClean="0"/>
              <a:t>02/06/2023</a:t>
            </a:fld>
            <a:endParaRPr lang="en-L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E78849-6A58-5242-AAB8-69E086EC2380}" type="slidenum">
              <a:rPr lang="en-LU" smtClean="0"/>
              <a:t>‹#›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518285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E78849-6A58-5242-AAB8-69E086EC2380}" type="slidenum">
              <a:rPr lang="en-LU" smtClean="0"/>
              <a:t>1</a:t>
            </a:fld>
            <a:endParaRPr lang="en-LU"/>
          </a:p>
        </p:txBody>
      </p:sp>
    </p:spTree>
    <p:extLst>
      <p:ext uri="{BB962C8B-B14F-4D97-AF65-F5344CB8AC3E}">
        <p14:creationId xmlns:p14="http://schemas.microsoft.com/office/powerpoint/2010/main" val="2399395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15268B60-7B75-E347-ABDB-7ACFE21D43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78889" y="345224"/>
            <a:ext cx="5113111" cy="5515265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AAA021AF-F436-2048-A3CE-7E5C6618A4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5867" y="480022"/>
            <a:ext cx="5522701" cy="981386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01913C36-4D36-5840-991B-0A1298573C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634" y="2085827"/>
            <a:ext cx="7004789" cy="1900657"/>
          </a:xfrm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en-US" sz="48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Click to edit Master subtitle style</a:t>
            </a:r>
            <a:endParaRPr lang="en-US" sz="4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30798998-0C7C-EA45-A4F2-93E86B5DC5D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266489" y="5990555"/>
            <a:ext cx="3263900" cy="203200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DC57648-D143-CE4E-B8CA-782A8F96764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1548" y="4100514"/>
            <a:ext cx="5811934" cy="449048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</a:lstStyle>
          <a:p>
            <a:r>
              <a:rPr lang="en-US" sz="1400" b="1" dirty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Name of Presenter </a:t>
            </a:r>
          </a:p>
          <a:p>
            <a:r>
              <a:rPr lang="en-GB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Policy Officer | Interreg Europe Secretariat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2BCEAF90-08AF-E94E-84D8-638E4C25EC76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27697" y="5809482"/>
            <a:ext cx="6316818" cy="47912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</a:lstStyle>
          <a:p>
            <a:r>
              <a:rPr lang="en-US" sz="12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Title of Event</a:t>
            </a:r>
          </a:p>
          <a:p>
            <a:r>
              <a:rPr lang="en-US" sz="12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Location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C03763D-F865-8D47-93BC-9FD4AAC96B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6562" y="4612553"/>
            <a:ext cx="2663825" cy="240550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algn="ctr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07 JULY 2021 | 45 Minutes</a:t>
            </a:r>
          </a:p>
        </p:txBody>
      </p:sp>
    </p:spTree>
    <p:extLst>
      <p:ext uri="{BB962C8B-B14F-4D97-AF65-F5344CB8AC3E}">
        <p14:creationId xmlns:p14="http://schemas.microsoft.com/office/powerpoint/2010/main" val="2101699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H nr">
            <a:extLst>
              <a:ext uri="{FF2B5EF4-FFF2-40B4-BE49-F238E27FC236}">
                <a16:creationId xmlns:a16="http://schemas.microsoft.com/office/drawing/2014/main" id="{39562968-8106-F841-9635-7E9E4D159A2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56" y="1787131"/>
            <a:ext cx="3960000" cy="2880000"/>
          </a:xfrm>
        </p:spPr>
        <p:txBody>
          <a:bodyPr>
            <a:noAutofit/>
          </a:bodyPr>
          <a:lstStyle>
            <a:lvl1pPr marL="0" indent="0" algn="r">
              <a:buNone/>
              <a:defRPr sz="1960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LU" dirty="0"/>
              <a:t>1.</a:t>
            </a:r>
          </a:p>
        </p:txBody>
      </p:sp>
      <p:sp>
        <p:nvSpPr>
          <p:cNvPr id="9" name="PH Title">
            <a:extLst>
              <a:ext uri="{FF2B5EF4-FFF2-40B4-BE49-F238E27FC236}">
                <a16:creationId xmlns:a16="http://schemas.microsoft.com/office/drawing/2014/main" id="{12814867-7861-A94F-A615-7F86553830A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36172" y="1871011"/>
            <a:ext cx="7200000" cy="28800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800" b="0" i="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fr-CH" dirty="0" err="1"/>
              <a:t>Chapter</a:t>
            </a:r>
            <a:r>
              <a:rPr lang="fr-CH" dirty="0"/>
              <a:t> </a:t>
            </a:r>
          </a:p>
          <a:p>
            <a:pPr lvl="0"/>
            <a:r>
              <a:rPr lang="en-L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399555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init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DCCB4-3A24-4D27-AF36-35F02DCD8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PH nr">
            <a:extLst>
              <a:ext uri="{FF2B5EF4-FFF2-40B4-BE49-F238E27FC236}">
                <a16:creationId xmlns:a16="http://schemas.microsoft.com/office/drawing/2014/main" id="{FA2F03EF-F8BE-43DD-903E-17A8823EBD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57" y="1989000"/>
            <a:ext cx="3152779" cy="2814569"/>
          </a:xfrm>
        </p:spPr>
        <p:txBody>
          <a:bodyPr>
            <a:noAutofit/>
          </a:bodyPr>
          <a:lstStyle>
            <a:lvl1pPr marL="0" indent="0" algn="ctr">
              <a:buNone/>
              <a:defRPr sz="23500" b="1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?</a:t>
            </a:r>
            <a:endParaRPr lang="en-LU" dirty="0"/>
          </a:p>
        </p:txBody>
      </p:sp>
      <p:sp>
        <p:nvSpPr>
          <p:cNvPr id="4" name="PH Title">
            <a:extLst>
              <a:ext uri="{FF2B5EF4-FFF2-40B4-BE49-F238E27FC236}">
                <a16:creationId xmlns:a16="http://schemas.microsoft.com/office/drawing/2014/main" id="{5C944C32-25DE-451C-90BF-9109CEDEAA7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158836" y="1988999"/>
            <a:ext cx="8194963" cy="428710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0" i="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fr-CH" dirty="0" err="1"/>
              <a:t>Chapter</a:t>
            </a:r>
            <a:r>
              <a:rPr lang="fr-CH" dirty="0"/>
              <a:t> </a:t>
            </a:r>
          </a:p>
          <a:p>
            <a:pPr lvl="0"/>
            <a:r>
              <a:rPr lang="en-LU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217682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C563E3-5589-7A4D-913F-2C0DB99C2C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 i="0" baseline="0">
                <a:latin typeface="Open Sans" panose="020B0606030504020204" pitchFamily="34" charset="0"/>
              </a:defRPr>
            </a:lvl1pPr>
            <a:lvl2pPr>
              <a:defRPr baseline="0">
                <a:latin typeface="Open Sans" panose="020B0606030504020204" pitchFamily="34" charset="0"/>
              </a:defRPr>
            </a:lvl2pPr>
            <a:lvl3pPr>
              <a:defRPr baseline="0">
                <a:latin typeface="Open Sans" panose="020B0606030504020204" pitchFamily="34" charset="0"/>
              </a:defRPr>
            </a:lvl3pPr>
            <a:lvl4pPr>
              <a:defRPr baseline="0">
                <a:latin typeface="Open Sans" panose="020B0606030504020204" pitchFamily="34" charset="0"/>
              </a:defRPr>
            </a:lvl4pPr>
            <a:lvl5pPr>
              <a:defRPr baseline="0">
                <a:latin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6441D523-8FB1-0741-9A90-3EB7DA5E6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969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4919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B240D-F525-4C4B-9C01-A04F319008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CFB876-C58C-724F-AB30-DDB121D8CB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495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000A14-D314-0F4D-87E0-282918077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64264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790542-D4A0-4449-9B95-7C3D8BCFA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04ABBD-A6F1-6647-B544-59258C2B0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CBB389-1FC5-9241-8F0E-5EFE45C6A136}"/>
              </a:ext>
            </a:extLst>
          </p:cNvPr>
          <p:cNvSpPr txBox="1"/>
          <p:nvPr userDrawn="1"/>
        </p:nvSpPr>
        <p:spPr>
          <a:xfrm>
            <a:off x="11043090" y="-5631"/>
            <a:ext cx="1152220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SLIDE </a:t>
            </a:r>
            <a:fld id="{4835AFB5-5EA9-C74E-A07C-DC34F95845EC}" type="slidenum">
              <a:rPr lang="en-US" sz="1200" b="1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‹#›</a:t>
            </a:fld>
            <a:endParaRPr lang="en-US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0A6400B-D0DD-3D48-A048-5617CCCC364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1" y="6653666"/>
            <a:ext cx="12192000" cy="211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41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1" r:id="rId2"/>
    <p:sldLayoutId id="2147483662" r:id="rId3"/>
    <p:sldLayoutId id="2147483650" r:id="rId4"/>
    <p:sldLayoutId id="2147483655" r:id="rId5"/>
    <p:sldLayoutId id="2147483649" r:id="rId6"/>
    <p:sldLayoutId id="2147483654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chemeClr val="tx1"/>
          </a:solidFill>
          <a:latin typeface="Open Sans" panose="020B0606030504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Open Sans" panose="020B06060305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9.pn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hyperlink" Target="http://www.dotaceeu.cz/" TargetMode="External"/><Relationship Id="rId7" Type="http://schemas.openxmlformats.org/officeDocument/2006/relationships/image" Target="../media/image10.png"/><Relationship Id="rId2" Type="http://schemas.openxmlformats.org/officeDocument/2006/relationships/hyperlink" Target="mailto:pavel.lukes@mmr.cz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10" Type="http://schemas.openxmlformats.org/officeDocument/2006/relationships/image" Target="../media/image12.jpg"/><Relationship Id="rId4" Type="http://schemas.openxmlformats.org/officeDocument/2006/relationships/hyperlink" Target="http://www.interreg-europe.eu/" TargetMode="External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sv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985D0A6D-63C1-45FD-9EB7-09BC548238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61455" y="312916"/>
            <a:ext cx="5231818" cy="5612426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7B898AE7-FC76-2F49-9DCB-FF4843021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66489" y="5990555"/>
            <a:ext cx="3263900" cy="203200"/>
          </a:xfrm>
          <a:prstGeom prst="rect">
            <a:avLst/>
          </a:prstGeom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2AE1E5D8-F077-9344-BD47-DC5174EAC5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9953" y="2008821"/>
            <a:ext cx="6852569" cy="1655762"/>
          </a:xfrm>
        </p:spPr>
        <p:txBody>
          <a:bodyPr>
            <a:noAutofit/>
          </a:bodyPr>
          <a:lstStyle/>
          <a:p>
            <a:pPr algn="l"/>
            <a:r>
              <a:rPr lang="cs-CZ" sz="4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Program </a:t>
            </a:r>
          </a:p>
          <a:p>
            <a:pPr algn="l"/>
            <a:r>
              <a:rPr lang="cs-CZ" sz="4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INTERREG EUROPE</a:t>
            </a:r>
            <a:endParaRPr lang="en-US" sz="4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7CAE7C-5563-3C4C-8865-248A2E528BF9}"/>
              </a:ext>
            </a:extLst>
          </p:cNvPr>
          <p:cNvSpPr txBox="1"/>
          <p:nvPr/>
        </p:nvSpPr>
        <p:spPr>
          <a:xfrm>
            <a:off x="957781" y="5097644"/>
            <a:ext cx="2438390" cy="27699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24. února</a:t>
            </a:r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</a:t>
            </a:r>
            <a:r>
              <a:rPr lang="cs-CZ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1977E0-C0FF-5540-9F53-12E6045AE6B7}"/>
              </a:ext>
            </a:extLst>
          </p:cNvPr>
          <p:cNvSpPr txBox="1"/>
          <p:nvPr/>
        </p:nvSpPr>
        <p:spPr>
          <a:xfrm>
            <a:off x="945748" y="5780323"/>
            <a:ext cx="58844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Finanční seminář</a:t>
            </a:r>
            <a:endParaRPr lang="en-US" sz="1200" b="1" dirty="0">
              <a:solidFill>
                <a:srgbClr val="95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8009EA-789C-AD44-898E-F7FF6C92D355}"/>
              </a:ext>
            </a:extLst>
          </p:cNvPr>
          <p:cNvSpPr txBox="1"/>
          <p:nvPr/>
        </p:nvSpPr>
        <p:spPr>
          <a:xfrm>
            <a:off x="900935" y="4548661"/>
            <a:ext cx="44796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Pavel Lukeš</a:t>
            </a:r>
            <a:endParaRPr lang="en-US" sz="1400" b="1" dirty="0">
              <a:latin typeface="Open Sans Semibold" panose="020B0606030504020204" pitchFamily="34" charset="0"/>
              <a:ea typeface="Open Sans Semibold" panose="020B0606030504020204" pitchFamily="34" charset="0"/>
              <a:cs typeface="Open Sans Semibold" panose="020B0606030504020204" pitchFamily="34" charset="0"/>
            </a:endParaRPr>
          </a:p>
          <a:p>
            <a:r>
              <a:rPr lang="cs-CZ" sz="1200" i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Ministerstvo pro místní rozvoj</a:t>
            </a:r>
            <a:endParaRPr lang="en-GB" sz="1200" i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1400" b="1" dirty="0">
              <a:latin typeface="Open Sans Semibold" panose="020B0606030504020204" pitchFamily="34" charset="0"/>
              <a:ea typeface="Open Sans Semibold" panose="020B0606030504020204" pitchFamily="34" charset="0"/>
              <a:cs typeface="Open Sans Semibold" panose="020B0606030504020204" pitchFamily="34" charset="0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5091667D-856F-4048-B00C-14DFCE0A6E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5977" y="649434"/>
            <a:ext cx="5991901" cy="1308576"/>
          </a:xfrm>
          <a:prstGeom prst="rect">
            <a:avLst/>
          </a:prstGeom>
        </p:spPr>
      </p:pic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FB0526B8-37F7-4DF1-B5E0-4B790E86A1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01146" y="4766955"/>
            <a:ext cx="217170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6880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4DFF1E60-09E3-AD4F-8F1A-B8C5F1BDC6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66489" y="5990555"/>
            <a:ext cx="3263900" cy="2032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CC5FAA6-907C-0445-85C3-8E4CDB3D2AB1}"/>
              </a:ext>
            </a:extLst>
          </p:cNvPr>
          <p:cNvSpPr txBox="1"/>
          <p:nvPr/>
        </p:nvSpPr>
        <p:spPr>
          <a:xfrm>
            <a:off x="3782283" y="2346131"/>
            <a:ext cx="46274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Čas na Vaše dotazy</a:t>
            </a:r>
            <a:endParaRPr lang="en-GB" sz="4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11B920-B94F-5744-8313-EEC35A83ADD4}"/>
              </a:ext>
            </a:extLst>
          </p:cNvPr>
          <p:cNvSpPr txBox="1"/>
          <p:nvPr/>
        </p:nvSpPr>
        <p:spPr>
          <a:xfrm>
            <a:off x="6421874" y="776471"/>
            <a:ext cx="264801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CH" sz="30000" b="1" spc="-300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  <a:endParaRPr lang="en-GB" sz="30000" b="1" spc="-300" dirty="0">
              <a:solidFill>
                <a:srgbClr val="95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93902A0-3BAF-2F44-A2DC-6A51C119F3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5125" y="4957645"/>
            <a:ext cx="4204319" cy="918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997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C963A-82BA-F849-A4DE-92829DE2A0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BEF00A4-3153-0A48-85C3-BDB5EDB1B9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771" y="1978901"/>
            <a:ext cx="5383651" cy="1071072"/>
          </a:xfrm>
        </p:spPr>
        <p:txBody>
          <a:bodyPr>
            <a:noAutofit/>
          </a:bodyPr>
          <a:lstStyle/>
          <a:p>
            <a:pPr algn="l"/>
            <a:r>
              <a:rPr lang="cs-CZ" sz="7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Děkuji za pozornost</a:t>
            </a:r>
            <a:r>
              <a:rPr lang="en-US" sz="7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C590E5-0FA5-4A44-97E8-EDBB31D8A151}"/>
              </a:ext>
            </a:extLst>
          </p:cNvPr>
          <p:cNvSpPr txBox="1"/>
          <p:nvPr/>
        </p:nvSpPr>
        <p:spPr>
          <a:xfrm>
            <a:off x="857771" y="4601629"/>
            <a:ext cx="326389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Pavel Lukeš</a:t>
            </a:r>
            <a:br>
              <a:rPr lang="en-US" sz="1600" dirty="0"/>
            </a:br>
            <a:r>
              <a:rPr lang="cs-CZ" sz="1600" dirty="0"/>
              <a:t>Odbor evropské územní spolupráce</a:t>
            </a:r>
            <a:br>
              <a:rPr lang="en-US" sz="1600" dirty="0"/>
            </a:br>
            <a:r>
              <a:rPr lang="cs-CZ" sz="1600" dirty="0"/>
              <a:t>Ministerstvo pro místní rozvoj</a:t>
            </a:r>
            <a:br>
              <a:rPr lang="en-US" sz="1600" dirty="0"/>
            </a:br>
            <a:r>
              <a:rPr lang="en-US" sz="1600" dirty="0"/>
              <a:t>E-mail: </a:t>
            </a:r>
            <a:r>
              <a:rPr lang="en-US" sz="16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pavel.lukes@mmr.cz</a:t>
            </a:r>
            <a:br>
              <a:rPr lang="en-US" sz="1600" dirty="0"/>
            </a:br>
            <a:r>
              <a:rPr lang="en-US" sz="1600" dirty="0"/>
              <a:t>WEB: </a:t>
            </a:r>
            <a:r>
              <a:rPr lang="en-US" sz="16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www.dotaceEU.cz</a:t>
            </a:r>
            <a:br>
              <a:rPr lang="en-US" sz="1600" dirty="0"/>
            </a:br>
            <a:r>
              <a:rPr lang="en-US" sz="16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www.interreg-europe.eu</a:t>
            </a:r>
            <a:br>
              <a:rPr lang="en-US" sz="1600" dirty="0"/>
            </a:br>
            <a:r>
              <a:rPr lang="en-US" sz="1600" dirty="0"/>
              <a:t>tel.:</a:t>
            </a:r>
            <a:r>
              <a:rPr lang="cs-CZ" sz="1600" dirty="0"/>
              <a:t> 731 628 149</a:t>
            </a:r>
            <a:endParaRPr lang="en-US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C2A00B84-23DD-9249-A9FA-CB26CD020F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5152" y="3967461"/>
            <a:ext cx="3263900" cy="20320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A88A5E43-A7A4-814A-9603-074861BEF78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5977" y="649434"/>
            <a:ext cx="5991901" cy="1308576"/>
          </a:xfrm>
          <a:prstGeom prst="rect">
            <a:avLst/>
          </a:prstGeom>
        </p:spPr>
      </p:pic>
      <p:pic>
        <p:nvPicPr>
          <p:cNvPr id="8" name="Picture 7" descr="Map&#10;&#10;Description automatically generated">
            <a:extLst>
              <a:ext uri="{FF2B5EF4-FFF2-40B4-BE49-F238E27FC236}">
                <a16:creationId xmlns:a16="http://schemas.microsoft.com/office/drawing/2014/main" id="{C0E0EF62-1FD5-4FE1-AA9D-8DE483C4F1F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61455" y="312916"/>
            <a:ext cx="5231818" cy="5612426"/>
          </a:xfrm>
          <a:prstGeom prst="rect">
            <a:avLst/>
          </a:prstGeom>
        </p:spPr>
      </p:pic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481C90F1-19E5-47E4-BBEC-51992391990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29739" y="5773367"/>
            <a:ext cx="217170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181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Map&#10;&#10;Description automatically generated">
            <a:extLst>
              <a:ext uri="{FF2B5EF4-FFF2-40B4-BE49-F238E27FC236}">
                <a16:creationId xmlns:a16="http://schemas.microsoft.com/office/drawing/2014/main" id="{D4BF710C-3AA0-44D4-AE66-BB7B2108A0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2907" y="326248"/>
            <a:ext cx="5359093" cy="5010129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E11F9F7C-EB6C-B84C-9531-356B037FEA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4098" y="528898"/>
            <a:ext cx="5895932" cy="1581074"/>
          </a:xfrm>
        </p:spPr>
        <p:txBody>
          <a:bodyPr>
            <a:noAutofit/>
          </a:bodyPr>
          <a:lstStyle/>
          <a:p>
            <a:pPr algn="l"/>
            <a:r>
              <a:rPr lang="cs-CZ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Sdílení řešení </a:t>
            </a:r>
            <a:r>
              <a:rPr lang="cs-CZ" sz="3600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 lepší politiku regionální rozvoje</a:t>
            </a:r>
            <a:br>
              <a:rPr lang="en-GB" sz="36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3600" b="1" dirty="0">
              <a:solidFill>
                <a:srgbClr val="95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B73ABA2-4CB8-DC4D-BA64-F70DFCE73F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15868" y="2434855"/>
            <a:ext cx="2185175" cy="192295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C30C376-DEF3-4C76-9BE9-81F9623ABBF4}"/>
              </a:ext>
            </a:extLst>
          </p:cNvPr>
          <p:cNvGrpSpPr/>
          <p:nvPr/>
        </p:nvGrpSpPr>
        <p:grpSpPr>
          <a:xfrm>
            <a:off x="6358164" y="2685001"/>
            <a:ext cx="2185176" cy="1117369"/>
            <a:chOff x="864097" y="2887041"/>
            <a:chExt cx="2185176" cy="111736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97731FA-B631-B940-8DF8-9A9A26B66B07}"/>
                </a:ext>
              </a:extLst>
            </p:cNvPr>
            <p:cNvSpPr/>
            <p:nvPr/>
          </p:nvSpPr>
          <p:spPr>
            <a:xfrm>
              <a:off x="864097" y="2887041"/>
              <a:ext cx="2185176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5400" b="1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29</a:t>
              </a:r>
              <a:endParaRPr lang="en-US" sz="5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901FD62-9C2F-654A-837A-1702CBEF69C2}"/>
                </a:ext>
              </a:extLst>
            </p:cNvPr>
            <p:cNvSpPr txBox="1"/>
            <p:nvPr/>
          </p:nvSpPr>
          <p:spPr>
            <a:xfrm>
              <a:off x="864099" y="3696633"/>
              <a:ext cx="21851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4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Států </a:t>
              </a:r>
              <a:endParaRPr lang="en-US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58B46F5-C141-432B-987B-E9554BC6201D}"/>
              </a:ext>
            </a:extLst>
          </p:cNvPr>
          <p:cNvGrpSpPr/>
          <p:nvPr/>
        </p:nvGrpSpPr>
        <p:grpSpPr>
          <a:xfrm>
            <a:off x="3584674" y="2420849"/>
            <a:ext cx="2192972" cy="2387520"/>
            <a:chOff x="6308071" y="2638073"/>
            <a:chExt cx="2192972" cy="2387520"/>
          </a:xfrm>
        </p:grpSpPr>
        <p:pic>
          <p:nvPicPr>
            <p:cNvPr id="70" name="Graphic 69">
              <a:extLst>
                <a:ext uri="{FF2B5EF4-FFF2-40B4-BE49-F238E27FC236}">
                  <a16:creationId xmlns:a16="http://schemas.microsoft.com/office/drawing/2014/main" id="{F7D02B8F-8C70-654A-9771-23861445FD0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315868" y="2638073"/>
              <a:ext cx="2185175" cy="1922954"/>
            </a:xfrm>
            <a:prstGeom prst="rect">
              <a:avLst/>
            </a:prstGeom>
          </p:spPr>
        </p:pic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B384FDEB-C20A-A347-8F65-2E91FB6ED5C3}"/>
                </a:ext>
              </a:extLst>
            </p:cNvPr>
            <p:cNvSpPr/>
            <p:nvPr/>
          </p:nvSpPr>
          <p:spPr>
            <a:xfrm>
              <a:off x="6315867" y="2888219"/>
              <a:ext cx="2185176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5400" b="1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6</a:t>
              </a:r>
              <a:endParaRPr lang="en-US" sz="5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A5DE90A4-E824-DE4C-86E2-B69ABACDB223}"/>
                </a:ext>
              </a:extLst>
            </p:cNvPr>
            <p:cNvSpPr txBox="1"/>
            <p:nvPr/>
          </p:nvSpPr>
          <p:spPr>
            <a:xfrm>
              <a:off x="6308071" y="3744608"/>
              <a:ext cx="21851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4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Tematických oblastí</a:t>
              </a:r>
              <a:endParaRPr lang="en-US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87" name="Graphic 86">
              <a:extLst>
                <a:ext uri="{FF2B5EF4-FFF2-40B4-BE49-F238E27FC236}">
                  <a16:creationId xmlns:a16="http://schemas.microsoft.com/office/drawing/2014/main" id="{326AFD34-D52D-1F40-A87A-86CFDF4B828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5400000">
              <a:off x="7170559" y="4685075"/>
              <a:ext cx="475792" cy="205244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6F26FB1-7EEE-4257-B765-8B82729C55E0}"/>
              </a:ext>
            </a:extLst>
          </p:cNvPr>
          <p:cNvGrpSpPr/>
          <p:nvPr/>
        </p:nvGrpSpPr>
        <p:grpSpPr>
          <a:xfrm>
            <a:off x="897420" y="2339439"/>
            <a:ext cx="2185176" cy="2004364"/>
            <a:chOff x="3572373" y="2555485"/>
            <a:chExt cx="2185176" cy="2004364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DF47C24D-196A-264E-A313-DD7329667F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572374" y="2636895"/>
              <a:ext cx="2185175" cy="1922954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573E3DC-917C-7545-A4AA-C429D5514447}"/>
                </a:ext>
              </a:extLst>
            </p:cNvPr>
            <p:cNvSpPr/>
            <p:nvPr/>
          </p:nvSpPr>
          <p:spPr>
            <a:xfrm>
              <a:off x="3572373" y="3047359"/>
              <a:ext cx="218517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r>
                <a:rPr lang="cs-CZ" sz="4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34</a:t>
              </a:r>
              <a:r>
                <a:rPr lang="en-US" sz="40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</a:t>
              </a:r>
              <a:endParaRPr lang="en-US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70436B7-0C86-6849-AF1D-B398FC66633D}"/>
                </a:ext>
              </a:extLst>
            </p:cNvPr>
            <p:cNvSpPr txBox="1"/>
            <p:nvPr/>
          </p:nvSpPr>
          <p:spPr>
            <a:xfrm>
              <a:off x="3572375" y="3714446"/>
              <a:ext cx="21851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4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Rozpočet programu</a:t>
              </a:r>
            </a:p>
            <a:p>
              <a:pPr algn="ctr"/>
              <a:r>
                <a:rPr lang="cs-CZ" sz="14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379 m € </a:t>
              </a:r>
              <a:endParaRPr lang="en-US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DCB15AAA-402D-174B-ACCD-C568B5B2FC8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858781" y="2555485"/>
              <a:ext cx="424025" cy="585558"/>
            </a:xfrm>
            <a:prstGeom prst="rect">
              <a:avLst/>
            </a:prstGeom>
          </p:spPr>
        </p:pic>
      </p:grpSp>
      <p:pic>
        <p:nvPicPr>
          <p:cNvPr id="22" name="Graphic 21">
            <a:extLst>
              <a:ext uri="{FF2B5EF4-FFF2-40B4-BE49-F238E27FC236}">
                <a16:creationId xmlns:a16="http://schemas.microsoft.com/office/drawing/2014/main" id="{AE65AB23-C182-412B-84D2-6AC5BAA0B02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64098" y="5133252"/>
            <a:ext cx="7875515" cy="79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218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Map&#10;&#10;Description automatically generated">
            <a:extLst>
              <a:ext uri="{FF2B5EF4-FFF2-40B4-BE49-F238E27FC236}">
                <a16:creationId xmlns:a16="http://schemas.microsoft.com/office/drawing/2014/main" id="{D4BF710C-3AA0-44D4-AE66-BB7B2108A0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2907" y="326248"/>
            <a:ext cx="5359093" cy="5010129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AE65AB23-C182-412B-84D2-6AC5BAA0B0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4098" y="5133252"/>
            <a:ext cx="7875515" cy="796790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E8AAE969-BC85-4C7A-AEBE-E9FC68267BDE}"/>
              </a:ext>
            </a:extLst>
          </p:cNvPr>
          <p:cNvSpPr txBox="1"/>
          <p:nvPr/>
        </p:nvSpPr>
        <p:spPr>
          <a:xfrm>
            <a:off x="825629" y="1724748"/>
            <a:ext cx="702260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3200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Řídící orgán = poskytovatel dotace</a:t>
            </a:r>
          </a:p>
          <a:p>
            <a:pPr algn="l"/>
            <a:endParaRPr lang="cs-CZ" sz="3200" dirty="0">
              <a:solidFill>
                <a:srgbClr val="95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r>
              <a:rPr lang="cs-CZ" sz="3200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Region </a:t>
            </a:r>
            <a:r>
              <a:rPr lang="cs-CZ" sz="3200" dirty="0" err="1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Hauts</a:t>
            </a:r>
            <a:r>
              <a:rPr lang="cs-CZ" sz="3200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-de-France (Lille)</a:t>
            </a:r>
          </a:p>
          <a:p>
            <a:pPr algn="l"/>
            <a:endParaRPr lang="cs-CZ" sz="3200" dirty="0">
              <a:solidFill>
                <a:srgbClr val="95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r>
              <a:rPr lang="cs-CZ" sz="3200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Jazykem programu = angličtina</a:t>
            </a:r>
          </a:p>
        </p:txBody>
      </p:sp>
      <p:sp>
        <p:nvSpPr>
          <p:cNvPr id="9" name="Šipka: dolů 8">
            <a:extLst>
              <a:ext uri="{FF2B5EF4-FFF2-40B4-BE49-F238E27FC236}">
                <a16:creationId xmlns:a16="http://schemas.microsoft.com/office/drawing/2014/main" id="{CB06FA1A-ECA6-47A9-84C0-46F416C8D81A}"/>
              </a:ext>
            </a:extLst>
          </p:cNvPr>
          <p:cNvSpPr/>
          <p:nvPr/>
        </p:nvSpPr>
        <p:spPr>
          <a:xfrm>
            <a:off x="1518082" y="2238574"/>
            <a:ext cx="355106" cy="545534"/>
          </a:xfrm>
          <a:prstGeom prst="downArrow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Šipka: zahnutá nahoru 12">
            <a:extLst>
              <a:ext uri="{FF2B5EF4-FFF2-40B4-BE49-F238E27FC236}">
                <a16:creationId xmlns:a16="http://schemas.microsoft.com/office/drawing/2014/main" id="{B1D74ABF-F20D-40E4-B57F-8B0DC8DB8379}"/>
              </a:ext>
            </a:extLst>
          </p:cNvPr>
          <p:cNvSpPr/>
          <p:nvPr/>
        </p:nvSpPr>
        <p:spPr>
          <a:xfrm>
            <a:off x="4980373" y="3241137"/>
            <a:ext cx="4927107" cy="61413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38E4B17A-B30B-42DB-BA99-66F4F6C35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5629" y="202619"/>
            <a:ext cx="5895932" cy="1581074"/>
          </a:xfrm>
        </p:spPr>
        <p:txBody>
          <a:bodyPr>
            <a:noAutofit/>
          </a:bodyPr>
          <a:lstStyle/>
          <a:p>
            <a:pPr algn="l"/>
            <a:r>
              <a:rPr lang="cs-CZ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Sdílení řešení </a:t>
            </a:r>
            <a:r>
              <a:rPr lang="cs-CZ" sz="3600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 lepší politiku regionální rozvoje</a:t>
            </a:r>
            <a:br>
              <a:rPr lang="en-GB" sz="36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en-US" sz="3600" b="1" dirty="0">
              <a:solidFill>
                <a:srgbClr val="95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Graphic 9">
            <a:extLst>
              <a:ext uri="{FF2B5EF4-FFF2-40B4-BE49-F238E27FC236}">
                <a16:creationId xmlns:a16="http://schemas.microsoft.com/office/drawing/2014/main" id="{E44022AD-D907-4122-A55A-6E29430357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965105" y="6111454"/>
            <a:ext cx="597587" cy="36524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17E1987F-EB5E-4E4A-B4FE-7279A70341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2381763" y="6111454"/>
            <a:ext cx="597587" cy="365243"/>
          </a:xfrm>
          <a:prstGeom prst="rect">
            <a:avLst/>
          </a:prstGeom>
        </p:spPr>
      </p:pic>
      <p:pic>
        <p:nvPicPr>
          <p:cNvPr id="11" name="Graphic 9">
            <a:extLst>
              <a:ext uri="{FF2B5EF4-FFF2-40B4-BE49-F238E27FC236}">
                <a16:creationId xmlns:a16="http://schemas.microsoft.com/office/drawing/2014/main" id="{2BE98316-082C-4BD5-BE07-583ECD0E18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5196525" y="6128679"/>
            <a:ext cx="597587" cy="365243"/>
          </a:xfrm>
          <a:prstGeom prst="rect">
            <a:avLst/>
          </a:prstGeom>
        </p:spPr>
      </p:pic>
      <p:sp>
        <p:nvSpPr>
          <p:cNvPr id="14" name="TextBox 11">
            <a:extLst>
              <a:ext uri="{FF2B5EF4-FFF2-40B4-BE49-F238E27FC236}">
                <a16:creationId xmlns:a16="http://schemas.microsoft.com/office/drawing/2014/main" id="{343B84DF-472D-4350-BA05-21A2AA6C26B7}"/>
              </a:ext>
            </a:extLst>
          </p:cNvPr>
          <p:cNvSpPr txBox="1"/>
          <p:nvPr/>
        </p:nvSpPr>
        <p:spPr>
          <a:xfrm>
            <a:off x="8605142" y="5320665"/>
            <a:ext cx="37213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>
                <a:solidFill>
                  <a:srgbClr val="95948B"/>
                </a:solidFill>
              </a:rPr>
              <a:t>Princip</a:t>
            </a:r>
            <a:r>
              <a:rPr kumimoji="0" lang="cs-CZ" b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koncentrace </a:t>
            </a:r>
            <a:r>
              <a:rPr kumimoji="0" lang="en-GB" b="0" u="none" strike="noStrike" kern="1200" cap="none" spc="0" normalizeH="0" baseline="0" noProof="0" dirty="0">
                <a:ln>
                  <a:noFill/>
                </a:ln>
                <a:solidFill>
                  <a:srgbClr val="95948B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(80%)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431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85851E6-5769-4C3C-A8B9-BBF415F712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3729" y="952497"/>
            <a:ext cx="9780814" cy="5578932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noProof="0" dirty="0"/>
              <a:t>Projekty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cs-CZ" sz="2400" b="0" dirty="0"/>
              <a:t>Partneři z různých států spolupracují na řešení společných výzev/problémů regionální politiky prostřednictvím výměny zkušeností, dobrých praxí, řešení a případně testováním inovativních řešení a jejich integraci do jednotlivých politik regionálního rozvoje/politického nástroje</a:t>
            </a:r>
            <a:endParaRPr lang="en-GB" sz="2400" b="0" dirty="0"/>
          </a:p>
          <a:p>
            <a:pPr marL="457200" lvl="1" indent="0">
              <a:buNone/>
            </a:pPr>
            <a:endParaRPr lang="en-GB" noProof="0" dirty="0"/>
          </a:p>
          <a:p>
            <a:pPr marL="0" indent="0">
              <a:lnSpc>
                <a:spcPct val="150000"/>
              </a:lnSpc>
              <a:buNone/>
            </a:pPr>
            <a:r>
              <a:rPr lang="en-GB" noProof="0" dirty="0"/>
              <a:t>Policy Learning Platform</a:t>
            </a:r>
            <a:r>
              <a:rPr lang="cs-CZ" noProof="0" dirty="0"/>
              <a:t> / Platforma</a:t>
            </a:r>
            <a:endParaRPr lang="en-GB" noProof="0" dirty="0"/>
          </a:p>
          <a:p>
            <a:pPr marL="0" indent="0" defTabSz="685783">
              <a:lnSpc>
                <a:spcPct val="150000"/>
              </a:lnSpc>
              <a:buNone/>
              <a:defRPr/>
            </a:pPr>
            <a:r>
              <a:rPr lang="cs-CZ" sz="2400" b="0" dirty="0"/>
              <a:t>Umožnit širšímu spektru organizací získat inspiraci a zkušenosti z projektů realizovaných programem. </a:t>
            </a:r>
            <a:r>
              <a:rPr lang="cs-CZ" sz="24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Přispět k posilování kapacit, znalostí a vzájemnému učení na celoevropské úrovni</a:t>
            </a:r>
          </a:p>
          <a:p>
            <a:pPr marL="0" indent="0" defTabSz="685783">
              <a:lnSpc>
                <a:spcPct val="150000"/>
              </a:lnSpc>
              <a:buNone/>
              <a:defRPr/>
            </a:pPr>
            <a:endParaRPr lang="cs-CZ" sz="2400" b="0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22A2B55-238A-4A83-B339-1B0C7E119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00" y="-263656"/>
            <a:ext cx="10515600" cy="1325563"/>
          </a:xfrm>
        </p:spPr>
        <p:txBody>
          <a:bodyPr/>
          <a:lstStyle/>
          <a:p>
            <a:r>
              <a:rPr lang="cs-CZ" b="0" dirty="0">
                <a:solidFill>
                  <a:srgbClr val="95948B"/>
                </a:solidFill>
              </a:rPr>
              <a:t>Dva typy</a:t>
            </a:r>
            <a:r>
              <a:rPr lang="en-US" b="0" dirty="0">
                <a:solidFill>
                  <a:srgbClr val="95948B"/>
                </a:solidFill>
              </a:rPr>
              <a:t> </a:t>
            </a:r>
            <a:r>
              <a:rPr lang="cs-CZ" dirty="0"/>
              <a:t>opatření</a:t>
            </a:r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661F955-A837-45C3-8421-6C1459A904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0697" y="1061907"/>
            <a:ext cx="1190625" cy="97155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DEC4B4A7-6655-4212-887A-66BDDE406F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0465" y="4234183"/>
            <a:ext cx="911087" cy="911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343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11F9F7C-EB6C-B84C-9531-356B037FEA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4097" y="297911"/>
            <a:ext cx="10232528" cy="1581074"/>
          </a:xfrm>
        </p:spPr>
        <p:txBody>
          <a:bodyPr>
            <a:noAutofit/>
          </a:bodyPr>
          <a:lstStyle/>
          <a:p>
            <a:pPr marL="742950" indent="-742950" algn="l">
              <a:buAutoNum type="arabicPeriod"/>
            </a:pPr>
            <a:r>
              <a:rPr lang="cs-CZ" sz="3600" b="1" dirty="0">
                <a:ea typeface="Open Sans" panose="020B0606030504020204" pitchFamily="34" charset="0"/>
                <a:cs typeface="Open Sans" panose="020B0606030504020204" pitchFamily="34" charset="0"/>
              </a:rPr>
              <a:t>v</a:t>
            </a:r>
            <a:r>
              <a:rPr lang="cs-CZ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ýzva </a:t>
            </a:r>
            <a:r>
              <a:rPr lang="cs-CZ" sz="3600" b="1" dirty="0">
                <a:solidFill>
                  <a:srgbClr val="95948B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						</a:t>
            </a:r>
            <a:r>
              <a:rPr lang="cs-CZ" sz="2800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5.4. - 31.5. </a:t>
            </a:r>
            <a:r>
              <a:rPr lang="cs-CZ" sz="2800" dirty="0">
                <a:solidFill>
                  <a:srgbClr val="95948B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2022</a:t>
            </a:r>
            <a:r>
              <a:rPr lang="cs-CZ" sz="2800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US" sz="3600" dirty="0">
              <a:solidFill>
                <a:srgbClr val="95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B73ABA2-4CB8-DC4D-BA64-F70DFCE73F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49443" y="2304685"/>
            <a:ext cx="2185175" cy="192295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901FD62-9C2F-654A-837A-1702CBEF69C2}"/>
              </a:ext>
            </a:extLst>
          </p:cNvPr>
          <p:cNvSpPr txBox="1"/>
          <p:nvPr/>
        </p:nvSpPr>
        <p:spPr>
          <a:xfrm>
            <a:off x="8345612" y="3494593"/>
            <a:ext cx="2185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Států </a:t>
            </a:r>
            <a:endParaRPr lang="en-US" sz="1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58B46F5-C141-432B-987B-E9554BC6201D}"/>
              </a:ext>
            </a:extLst>
          </p:cNvPr>
          <p:cNvGrpSpPr/>
          <p:nvPr/>
        </p:nvGrpSpPr>
        <p:grpSpPr>
          <a:xfrm>
            <a:off x="4532187" y="2304685"/>
            <a:ext cx="2192972" cy="1922954"/>
            <a:chOff x="6308071" y="2638073"/>
            <a:chExt cx="2192972" cy="1922954"/>
          </a:xfrm>
        </p:grpSpPr>
        <p:pic>
          <p:nvPicPr>
            <p:cNvPr id="70" name="Graphic 69">
              <a:extLst>
                <a:ext uri="{FF2B5EF4-FFF2-40B4-BE49-F238E27FC236}">
                  <a16:creationId xmlns:a16="http://schemas.microsoft.com/office/drawing/2014/main" id="{F7D02B8F-8C70-654A-9771-23861445FD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315868" y="2638073"/>
              <a:ext cx="2185175" cy="1922954"/>
            </a:xfrm>
            <a:prstGeom prst="rect">
              <a:avLst/>
            </a:prstGeom>
          </p:spPr>
        </p:pic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B384FDEB-C20A-A347-8F65-2E91FB6ED5C3}"/>
                </a:ext>
              </a:extLst>
            </p:cNvPr>
            <p:cNvSpPr/>
            <p:nvPr/>
          </p:nvSpPr>
          <p:spPr>
            <a:xfrm>
              <a:off x="6315867" y="2888219"/>
              <a:ext cx="2185176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54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6</a:t>
              </a:r>
              <a:endParaRPr lang="en-US" sz="5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A5DE90A4-E824-DE4C-86E2-B69ABACDB223}"/>
                </a:ext>
              </a:extLst>
            </p:cNvPr>
            <p:cNvSpPr txBox="1"/>
            <p:nvPr/>
          </p:nvSpPr>
          <p:spPr>
            <a:xfrm>
              <a:off x="6308071" y="3744608"/>
              <a:ext cx="21851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4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Tematických oblastí</a:t>
              </a:r>
              <a:endParaRPr lang="en-US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6F26FB1-7EEE-4257-B765-8B82729C55E0}"/>
              </a:ext>
            </a:extLst>
          </p:cNvPr>
          <p:cNvGrpSpPr/>
          <p:nvPr/>
        </p:nvGrpSpPr>
        <p:grpSpPr>
          <a:xfrm>
            <a:off x="897420" y="2303188"/>
            <a:ext cx="2185176" cy="1922954"/>
            <a:chOff x="3572373" y="2636895"/>
            <a:chExt cx="2185176" cy="1922954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DF47C24D-196A-264E-A313-DD7329667F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2374" y="2636895"/>
              <a:ext cx="2185175" cy="1922954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573E3DC-917C-7545-A4AA-C429D5514447}"/>
                </a:ext>
              </a:extLst>
            </p:cNvPr>
            <p:cNvSpPr/>
            <p:nvPr/>
          </p:nvSpPr>
          <p:spPr>
            <a:xfrm>
              <a:off x="3572373" y="3165653"/>
              <a:ext cx="218517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s-CZ" sz="4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134</a:t>
              </a:r>
              <a:endParaRPr lang="en-US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2" name="TextovéPole 1">
            <a:extLst>
              <a:ext uri="{FF2B5EF4-FFF2-40B4-BE49-F238E27FC236}">
                <a16:creationId xmlns:a16="http://schemas.microsoft.com/office/drawing/2014/main" id="{7B7F0B5A-133E-4637-9F9F-B1A1E3913549}"/>
              </a:ext>
            </a:extLst>
          </p:cNvPr>
          <p:cNvSpPr txBox="1"/>
          <p:nvPr/>
        </p:nvSpPr>
        <p:spPr>
          <a:xfrm>
            <a:off x="1325403" y="1770112"/>
            <a:ext cx="13292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cs-CZ" sz="16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Předloženo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5B1664B6-7CBA-49C6-ADA4-6A80F3C26883}"/>
              </a:ext>
            </a:extLst>
          </p:cNvPr>
          <p:cNvSpPr txBox="1"/>
          <p:nvPr/>
        </p:nvSpPr>
        <p:spPr>
          <a:xfrm>
            <a:off x="5045710" y="1810903"/>
            <a:ext cx="11737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cs-CZ" sz="16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Způsobilé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2538D966-A4D6-44A2-BFA5-C782CB8D5905}"/>
              </a:ext>
            </a:extLst>
          </p:cNvPr>
          <p:cNvSpPr txBox="1"/>
          <p:nvPr/>
        </p:nvSpPr>
        <p:spPr>
          <a:xfrm>
            <a:off x="8110714" y="1814087"/>
            <a:ext cx="27558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cs-CZ" sz="16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Doporučeno ke schválení</a:t>
            </a:r>
          </a:p>
        </p:txBody>
      </p:sp>
      <p:sp>
        <p:nvSpPr>
          <p:cNvPr id="24" name="Rectangle 18">
            <a:extLst>
              <a:ext uri="{FF2B5EF4-FFF2-40B4-BE49-F238E27FC236}">
                <a16:creationId xmlns:a16="http://schemas.microsoft.com/office/drawing/2014/main" id="{6B657061-EBB8-4277-9C0E-0C73F5E5F4BC}"/>
              </a:ext>
            </a:extLst>
          </p:cNvPr>
          <p:cNvSpPr/>
          <p:nvPr/>
        </p:nvSpPr>
        <p:spPr>
          <a:xfrm>
            <a:off x="4539983" y="2786707"/>
            <a:ext cx="21851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99</a:t>
            </a:r>
          </a:p>
          <a:p>
            <a:pPr algn="ctr"/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74%</a:t>
            </a:r>
            <a:endParaRPr lang="en-US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Rectangle 18">
            <a:extLst>
              <a:ext uri="{FF2B5EF4-FFF2-40B4-BE49-F238E27FC236}">
                <a16:creationId xmlns:a16="http://schemas.microsoft.com/office/drawing/2014/main" id="{721AE71C-EBF9-4633-8FD1-26541A8512B5}"/>
              </a:ext>
            </a:extLst>
          </p:cNvPr>
          <p:cNvSpPr/>
          <p:nvPr/>
        </p:nvSpPr>
        <p:spPr>
          <a:xfrm>
            <a:off x="8297526" y="2764890"/>
            <a:ext cx="21851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72</a:t>
            </a:r>
          </a:p>
          <a:p>
            <a:pPr algn="ctr"/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74%</a:t>
            </a:r>
            <a:endParaRPr lang="en-US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26" name="Group 4">
            <a:extLst>
              <a:ext uri="{FF2B5EF4-FFF2-40B4-BE49-F238E27FC236}">
                <a16:creationId xmlns:a16="http://schemas.microsoft.com/office/drawing/2014/main" id="{0885B5BF-25F8-4C5F-8CDB-7C2CF2A54858}"/>
              </a:ext>
            </a:extLst>
          </p:cNvPr>
          <p:cNvGrpSpPr/>
          <p:nvPr/>
        </p:nvGrpSpPr>
        <p:grpSpPr>
          <a:xfrm>
            <a:off x="1101647" y="4423511"/>
            <a:ext cx="1755853" cy="1414856"/>
            <a:chOff x="3572373" y="2636895"/>
            <a:chExt cx="2185176" cy="1922954"/>
          </a:xfrm>
        </p:grpSpPr>
        <p:pic>
          <p:nvPicPr>
            <p:cNvPr id="27" name="Graphic 17">
              <a:extLst>
                <a:ext uri="{FF2B5EF4-FFF2-40B4-BE49-F238E27FC236}">
                  <a16:creationId xmlns:a16="http://schemas.microsoft.com/office/drawing/2014/main" id="{CFAB752C-C629-4BFC-8C58-D1C79505E1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2374" y="2636895"/>
              <a:ext cx="2185175" cy="1922954"/>
            </a:xfrm>
            <a:prstGeom prst="rect">
              <a:avLst/>
            </a:prstGeom>
          </p:spPr>
        </p:pic>
        <p:sp>
          <p:nvSpPr>
            <p:cNvPr id="28" name="Rectangle 18">
              <a:extLst>
                <a:ext uri="{FF2B5EF4-FFF2-40B4-BE49-F238E27FC236}">
                  <a16:creationId xmlns:a16="http://schemas.microsoft.com/office/drawing/2014/main" id="{D342E901-0A69-4D0C-9794-4AD7C18F56BB}"/>
                </a:ext>
              </a:extLst>
            </p:cNvPr>
            <p:cNvSpPr/>
            <p:nvPr/>
          </p:nvSpPr>
          <p:spPr>
            <a:xfrm>
              <a:off x="3572373" y="3165652"/>
              <a:ext cx="2185176" cy="9620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s-CZ" sz="4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8</a:t>
              </a:r>
              <a:endParaRPr lang="en-US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29" name="Group 4">
            <a:extLst>
              <a:ext uri="{FF2B5EF4-FFF2-40B4-BE49-F238E27FC236}">
                <a16:creationId xmlns:a16="http://schemas.microsoft.com/office/drawing/2014/main" id="{E05F7C70-8797-40C3-AF0F-5DBCDA675125}"/>
              </a:ext>
            </a:extLst>
          </p:cNvPr>
          <p:cNvGrpSpPr/>
          <p:nvPr/>
        </p:nvGrpSpPr>
        <p:grpSpPr>
          <a:xfrm>
            <a:off x="4754644" y="4430029"/>
            <a:ext cx="1755853" cy="1414856"/>
            <a:chOff x="3572373" y="2636895"/>
            <a:chExt cx="2185176" cy="1922954"/>
          </a:xfrm>
        </p:grpSpPr>
        <p:pic>
          <p:nvPicPr>
            <p:cNvPr id="30" name="Graphic 17">
              <a:extLst>
                <a:ext uri="{FF2B5EF4-FFF2-40B4-BE49-F238E27FC236}">
                  <a16:creationId xmlns:a16="http://schemas.microsoft.com/office/drawing/2014/main" id="{E4451482-34DF-46EB-88D8-A0FFD057D1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2374" y="2636895"/>
              <a:ext cx="2185175" cy="1922954"/>
            </a:xfrm>
            <a:prstGeom prst="rect">
              <a:avLst/>
            </a:prstGeom>
          </p:spPr>
        </p:pic>
        <p:sp>
          <p:nvSpPr>
            <p:cNvPr id="31" name="Rectangle 18">
              <a:extLst>
                <a:ext uri="{FF2B5EF4-FFF2-40B4-BE49-F238E27FC236}">
                  <a16:creationId xmlns:a16="http://schemas.microsoft.com/office/drawing/2014/main" id="{C6E1C897-1128-417A-81DB-6CBC195279E8}"/>
                </a:ext>
              </a:extLst>
            </p:cNvPr>
            <p:cNvSpPr/>
            <p:nvPr/>
          </p:nvSpPr>
          <p:spPr>
            <a:xfrm>
              <a:off x="3572373" y="3165652"/>
              <a:ext cx="2185176" cy="9620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s-CZ" sz="4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</a:t>
              </a:r>
              <a:endParaRPr lang="en-US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32" name="Group 4">
            <a:extLst>
              <a:ext uri="{FF2B5EF4-FFF2-40B4-BE49-F238E27FC236}">
                <a16:creationId xmlns:a16="http://schemas.microsoft.com/office/drawing/2014/main" id="{16A9493D-1954-41B7-AF2C-E07AA971E169}"/>
              </a:ext>
            </a:extLst>
          </p:cNvPr>
          <p:cNvGrpSpPr/>
          <p:nvPr/>
        </p:nvGrpSpPr>
        <p:grpSpPr>
          <a:xfrm>
            <a:off x="8512187" y="4430029"/>
            <a:ext cx="1755853" cy="1414856"/>
            <a:chOff x="3572373" y="2636895"/>
            <a:chExt cx="2185176" cy="1922954"/>
          </a:xfrm>
        </p:grpSpPr>
        <p:pic>
          <p:nvPicPr>
            <p:cNvPr id="33" name="Graphic 17">
              <a:extLst>
                <a:ext uri="{FF2B5EF4-FFF2-40B4-BE49-F238E27FC236}">
                  <a16:creationId xmlns:a16="http://schemas.microsoft.com/office/drawing/2014/main" id="{716777CE-0B52-4A00-96CE-5CF61C4F7D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2374" y="2636895"/>
              <a:ext cx="2185175" cy="1922954"/>
            </a:xfrm>
            <a:prstGeom prst="rect">
              <a:avLst/>
            </a:prstGeom>
          </p:spPr>
        </p:pic>
        <p:sp>
          <p:nvSpPr>
            <p:cNvPr id="34" name="Rectangle 18">
              <a:extLst>
                <a:ext uri="{FF2B5EF4-FFF2-40B4-BE49-F238E27FC236}">
                  <a16:creationId xmlns:a16="http://schemas.microsoft.com/office/drawing/2014/main" id="{83665186-BC62-4C58-8730-6C326FC7A2C7}"/>
                </a:ext>
              </a:extLst>
            </p:cNvPr>
            <p:cNvSpPr/>
            <p:nvPr/>
          </p:nvSpPr>
          <p:spPr>
            <a:xfrm>
              <a:off x="3572373" y="3165652"/>
              <a:ext cx="2185176" cy="9620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s-CZ" sz="4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</a:t>
              </a:r>
              <a:endParaRPr lang="en-US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F3BB425-D47B-4741-9459-5CB2B406F49A}"/>
              </a:ext>
            </a:extLst>
          </p:cNvPr>
          <p:cNvSpPr txBox="1"/>
          <p:nvPr/>
        </p:nvSpPr>
        <p:spPr>
          <a:xfrm>
            <a:off x="10991850" y="2853373"/>
            <a:ext cx="866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53CDC432-CE79-495C-A7F3-C753345241D2}"/>
              </a:ext>
            </a:extLst>
          </p:cNvPr>
          <p:cNvSpPr txBox="1"/>
          <p:nvPr/>
        </p:nvSpPr>
        <p:spPr>
          <a:xfrm>
            <a:off x="10991849" y="4719034"/>
            <a:ext cx="866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</a:t>
            </a:r>
          </a:p>
        </p:txBody>
      </p:sp>
    </p:spTree>
    <p:extLst>
      <p:ext uri="{BB962C8B-B14F-4D97-AF65-F5344CB8AC3E}">
        <p14:creationId xmlns:p14="http://schemas.microsoft.com/office/powerpoint/2010/main" val="3755031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11F9F7C-EB6C-B84C-9531-356B037FEA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4097" y="297911"/>
            <a:ext cx="10232528" cy="1581074"/>
          </a:xfrm>
        </p:spPr>
        <p:txBody>
          <a:bodyPr>
            <a:noAutofit/>
          </a:bodyPr>
          <a:lstStyle/>
          <a:p>
            <a:pPr marL="742950" indent="-742950" algn="l">
              <a:buAutoNum type="arabicPeriod"/>
            </a:pPr>
            <a:r>
              <a:rPr lang="cs-CZ" sz="3600" b="1" dirty="0">
                <a:ea typeface="Open Sans" panose="020B0606030504020204" pitchFamily="34" charset="0"/>
                <a:cs typeface="Open Sans" panose="020B0606030504020204" pitchFamily="34" charset="0"/>
              </a:rPr>
              <a:t>v</a:t>
            </a:r>
            <a:r>
              <a:rPr lang="cs-CZ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ýzva </a:t>
            </a:r>
            <a:r>
              <a:rPr lang="cs-CZ" sz="3600" b="1" dirty="0">
                <a:solidFill>
                  <a:srgbClr val="95948B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			</a:t>
            </a:r>
            <a:r>
              <a:rPr lang="cs-CZ" sz="2800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FINANCE (ERDF)</a:t>
            </a:r>
            <a:endParaRPr lang="en-US" sz="3600" dirty="0">
              <a:solidFill>
                <a:srgbClr val="95948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5B73ABA2-4CB8-DC4D-BA64-F70DFCE73F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49443" y="2304685"/>
            <a:ext cx="2185175" cy="192295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901FD62-9C2F-654A-837A-1702CBEF69C2}"/>
              </a:ext>
            </a:extLst>
          </p:cNvPr>
          <p:cNvSpPr txBox="1"/>
          <p:nvPr/>
        </p:nvSpPr>
        <p:spPr>
          <a:xfrm>
            <a:off x="8345612" y="3494593"/>
            <a:ext cx="2185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Států </a:t>
            </a:r>
            <a:endParaRPr lang="en-US" sz="14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58B46F5-C141-432B-987B-E9554BC6201D}"/>
              </a:ext>
            </a:extLst>
          </p:cNvPr>
          <p:cNvGrpSpPr/>
          <p:nvPr/>
        </p:nvGrpSpPr>
        <p:grpSpPr>
          <a:xfrm>
            <a:off x="4532187" y="2304685"/>
            <a:ext cx="2192972" cy="1922954"/>
            <a:chOff x="6308071" y="2638073"/>
            <a:chExt cx="2192972" cy="1922954"/>
          </a:xfrm>
        </p:grpSpPr>
        <p:pic>
          <p:nvPicPr>
            <p:cNvPr id="70" name="Graphic 69">
              <a:extLst>
                <a:ext uri="{FF2B5EF4-FFF2-40B4-BE49-F238E27FC236}">
                  <a16:creationId xmlns:a16="http://schemas.microsoft.com/office/drawing/2014/main" id="{F7D02B8F-8C70-654A-9771-23861445FD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315868" y="2638073"/>
              <a:ext cx="2185175" cy="1922954"/>
            </a:xfrm>
            <a:prstGeom prst="rect">
              <a:avLst/>
            </a:prstGeom>
          </p:spPr>
        </p:pic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B384FDEB-C20A-A347-8F65-2E91FB6ED5C3}"/>
                </a:ext>
              </a:extLst>
            </p:cNvPr>
            <p:cNvSpPr/>
            <p:nvPr/>
          </p:nvSpPr>
          <p:spPr>
            <a:xfrm>
              <a:off x="6315867" y="2888219"/>
              <a:ext cx="2185176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54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6</a:t>
              </a:r>
              <a:endParaRPr lang="en-US" sz="5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A5DE90A4-E824-DE4C-86E2-B69ABACDB223}"/>
                </a:ext>
              </a:extLst>
            </p:cNvPr>
            <p:cNvSpPr txBox="1"/>
            <p:nvPr/>
          </p:nvSpPr>
          <p:spPr>
            <a:xfrm>
              <a:off x="6308071" y="3744608"/>
              <a:ext cx="21851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4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Tematických oblastí</a:t>
              </a:r>
              <a:endParaRPr lang="en-US" sz="1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6F26FB1-7EEE-4257-B765-8B82729C55E0}"/>
              </a:ext>
            </a:extLst>
          </p:cNvPr>
          <p:cNvGrpSpPr/>
          <p:nvPr/>
        </p:nvGrpSpPr>
        <p:grpSpPr>
          <a:xfrm>
            <a:off x="897421" y="2272568"/>
            <a:ext cx="2185176" cy="1922954"/>
            <a:chOff x="3572374" y="2606275"/>
            <a:chExt cx="2185176" cy="1922954"/>
          </a:xfrm>
        </p:grpSpPr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DF47C24D-196A-264E-A313-DD7329667F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2374" y="2606275"/>
              <a:ext cx="2185175" cy="1922954"/>
            </a:xfrm>
            <a:prstGeom prst="rect">
              <a:avLst/>
            </a:prstGeom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573E3DC-917C-7545-A4AA-C429D5514447}"/>
                </a:ext>
              </a:extLst>
            </p:cNvPr>
            <p:cNvSpPr/>
            <p:nvPr/>
          </p:nvSpPr>
          <p:spPr>
            <a:xfrm>
              <a:off x="3572374" y="2842272"/>
              <a:ext cx="2185176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s-CZ" sz="4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379 </a:t>
              </a:r>
            </a:p>
            <a:p>
              <a:pPr algn="ctr"/>
              <a:r>
                <a:rPr lang="cs-CZ" sz="4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mil. €</a:t>
              </a:r>
              <a:endParaRPr lang="en-US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2" name="TextovéPole 1">
            <a:extLst>
              <a:ext uri="{FF2B5EF4-FFF2-40B4-BE49-F238E27FC236}">
                <a16:creationId xmlns:a16="http://schemas.microsoft.com/office/drawing/2014/main" id="{7B7F0B5A-133E-4637-9F9F-B1A1E3913549}"/>
              </a:ext>
            </a:extLst>
          </p:cNvPr>
          <p:cNvSpPr txBox="1"/>
          <p:nvPr/>
        </p:nvSpPr>
        <p:spPr>
          <a:xfrm>
            <a:off x="1019211" y="1714185"/>
            <a:ext cx="20633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cs-CZ" sz="16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Alokace programu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5B1664B6-7CBA-49C6-ADA4-6A80F3C26883}"/>
              </a:ext>
            </a:extLst>
          </p:cNvPr>
          <p:cNvSpPr txBox="1"/>
          <p:nvPr/>
        </p:nvSpPr>
        <p:spPr>
          <a:xfrm>
            <a:off x="4754645" y="1707214"/>
            <a:ext cx="18485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cs-CZ" sz="16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Alokace 1. výzva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2538D966-A4D6-44A2-BFA5-C782CB8D5905}"/>
              </a:ext>
            </a:extLst>
          </p:cNvPr>
          <p:cNvSpPr txBox="1"/>
          <p:nvPr/>
        </p:nvSpPr>
        <p:spPr>
          <a:xfrm>
            <a:off x="7785764" y="1687793"/>
            <a:ext cx="31125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>
                <a:solidFill>
                  <a:srgbClr val="95948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Doporučeno ke schválení rozpočty projektů/partnerů</a:t>
            </a:r>
          </a:p>
        </p:txBody>
      </p:sp>
      <p:sp>
        <p:nvSpPr>
          <p:cNvPr id="24" name="Rectangle 18">
            <a:extLst>
              <a:ext uri="{FF2B5EF4-FFF2-40B4-BE49-F238E27FC236}">
                <a16:creationId xmlns:a16="http://schemas.microsoft.com/office/drawing/2014/main" id="{6B657061-EBB8-4277-9C0E-0C73F5E5F4BC}"/>
              </a:ext>
            </a:extLst>
          </p:cNvPr>
          <p:cNvSpPr/>
          <p:nvPr/>
        </p:nvSpPr>
        <p:spPr>
          <a:xfrm>
            <a:off x="4532185" y="2553609"/>
            <a:ext cx="21851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130 </a:t>
            </a:r>
          </a:p>
          <a:p>
            <a:pPr algn="ctr"/>
            <a:r>
              <a:rPr lang="cs-CZ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mil. €  </a:t>
            </a:r>
            <a:endParaRPr lang="en-US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Rectangle 18">
            <a:extLst>
              <a:ext uri="{FF2B5EF4-FFF2-40B4-BE49-F238E27FC236}">
                <a16:creationId xmlns:a16="http://schemas.microsoft.com/office/drawing/2014/main" id="{721AE71C-EBF9-4633-8FD1-26541A8512B5}"/>
              </a:ext>
            </a:extLst>
          </p:cNvPr>
          <p:cNvSpPr/>
          <p:nvPr/>
        </p:nvSpPr>
        <p:spPr>
          <a:xfrm>
            <a:off x="8249443" y="2511205"/>
            <a:ext cx="21851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104 </a:t>
            </a:r>
          </a:p>
          <a:p>
            <a:pPr algn="ctr"/>
            <a:r>
              <a:rPr lang="cs-CZ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mil. €  </a:t>
            </a:r>
            <a:endParaRPr lang="en-US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en-US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2" name="Group 4">
            <a:extLst>
              <a:ext uri="{FF2B5EF4-FFF2-40B4-BE49-F238E27FC236}">
                <a16:creationId xmlns:a16="http://schemas.microsoft.com/office/drawing/2014/main" id="{16A9493D-1954-41B7-AF2C-E07AA971E169}"/>
              </a:ext>
            </a:extLst>
          </p:cNvPr>
          <p:cNvGrpSpPr/>
          <p:nvPr/>
        </p:nvGrpSpPr>
        <p:grpSpPr>
          <a:xfrm>
            <a:off x="8512187" y="4430029"/>
            <a:ext cx="1755853" cy="1414856"/>
            <a:chOff x="3572373" y="2636895"/>
            <a:chExt cx="2185176" cy="1922954"/>
          </a:xfrm>
        </p:grpSpPr>
        <p:pic>
          <p:nvPicPr>
            <p:cNvPr id="33" name="Graphic 17">
              <a:extLst>
                <a:ext uri="{FF2B5EF4-FFF2-40B4-BE49-F238E27FC236}">
                  <a16:creationId xmlns:a16="http://schemas.microsoft.com/office/drawing/2014/main" id="{716777CE-0B52-4A00-96CE-5CF61C4F7D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72374" y="2636895"/>
              <a:ext cx="2185175" cy="1922954"/>
            </a:xfrm>
            <a:prstGeom prst="rect">
              <a:avLst/>
            </a:prstGeom>
          </p:spPr>
        </p:pic>
        <p:sp>
          <p:nvSpPr>
            <p:cNvPr id="34" name="Rectangle 18">
              <a:extLst>
                <a:ext uri="{FF2B5EF4-FFF2-40B4-BE49-F238E27FC236}">
                  <a16:creationId xmlns:a16="http://schemas.microsoft.com/office/drawing/2014/main" id="{83665186-BC62-4C58-8730-6C326FC7A2C7}"/>
                </a:ext>
              </a:extLst>
            </p:cNvPr>
            <p:cNvSpPr/>
            <p:nvPr/>
          </p:nvSpPr>
          <p:spPr>
            <a:xfrm>
              <a:off x="3572373" y="2761141"/>
              <a:ext cx="2185176" cy="14640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cs-CZ" sz="32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0,92 </a:t>
              </a:r>
            </a:p>
            <a:p>
              <a:pPr algn="ctr"/>
              <a:r>
                <a:rPr lang="cs-CZ" sz="32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mil. €</a:t>
              </a:r>
              <a:endParaRPr lang="en-US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F3BB425-D47B-4741-9459-5CB2B406F49A}"/>
              </a:ext>
            </a:extLst>
          </p:cNvPr>
          <p:cNvSpPr txBox="1"/>
          <p:nvPr/>
        </p:nvSpPr>
        <p:spPr>
          <a:xfrm>
            <a:off x="10991850" y="2853373"/>
            <a:ext cx="866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</a:t>
            </a:r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53CDC432-CE79-495C-A7F3-C753345241D2}"/>
              </a:ext>
            </a:extLst>
          </p:cNvPr>
          <p:cNvSpPr txBox="1"/>
          <p:nvPr/>
        </p:nvSpPr>
        <p:spPr>
          <a:xfrm>
            <a:off x="10991849" y="4719034"/>
            <a:ext cx="866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</a:t>
            </a:r>
          </a:p>
        </p:txBody>
      </p:sp>
    </p:spTree>
    <p:extLst>
      <p:ext uri="{BB962C8B-B14F-4D97-AF65-F5344CB8AC3E}">
        <p14:creationId xmlns:p14="http://schemas.microsoft.com/office/powerpoint/2010/main" val="1262182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F3CA429-67AD-4B19-A119-C073296C4DE4}"/>
              </a:ext>
            </a:extLst>
          </p:cNvPr>
          <p:cNvSpPr txBox="1"/>
          <p:nvPr/>
        </p:nvSpPr>
        <p:spPr>
          <a:xfrm>
            <a:off x="1486894" y="2649135"/>
            <a:ext cx="9780104" cy="216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1000"/>
              </a:spcBef>
            </a:pPr>
            <a:r>
              <a:rPr lang="cs-CZ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Stav implementace </a:t>
            </a:r>
            <a:r>
              <a:rPr lang="cs-CZ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(výsledky hodnocení 1. výzvy)</a:t>
            </a:r>
          </a:p>
          <a:p>
            <a:pPr>
              <a:lnSpc>
                <a:spcPct val="120000"/>
              </a:lnSpc>
              <a:spcBef>
                <a:spcPts val="1000"/>
              </a:spcBef>
            </a:pPr>
            <a:endParaRPr lang="cs-CZ" sz="4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ts val="1000"/>
              </a:spcBef>
              <a:buFontTx/>
              <a:buChar char="-"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Grafický objekt 2">
            <a:extLst>
              <a:ext uri="{FF2B5EF4-FFF2-40B4-BE49-F238E27FC236}">
                <a16:creationId xmlns:a16="http://schemas.microsoft.com/office/drawing/2014/main" id="{9A35E15F-76CF-4EF0-927A-C8707C020E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1883" y="1200151"/>
            <a:ext cx="11688233" cy="3771900"/>
          </a:xfrm>
          <a:prstGeom prst="rect">
            <a:avLst/>
          </a:prstGeom>
        </p:spPr>
      </p:pic>
      <p:sp>
        <p:nvSpPr>
          <p:cNvPr id="5" name="Šipka: nahoru 4">
            <a:extLst>
              <a:ext uri="{FF2B5EF4-FFF2-40B4-BE49-F238E27FC236}">
                <a16:creationId xmlns:a16="http://schemas.microsoft.com/office/drawing/2014/main" id="{D9340269-D219-4856-A663-CD7783FE6616}"/>
              </a:ext>
            </a:extLst>
          </p:cNvPr>
          <p:cNvSpPr/>
          <p:nvPr/>
        </p:nvSpPr>
        <p:spPr>
          <a:xfrm>
            <a:off x="2619375" y="5048250"/>
            <a:ext cx="285750" cy="92392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4000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F3CA429-67AD-4B19-A119-C073296C4DE4}"/>
              </a:ext>
            </a:extLst>
          </p:cNvPr>
          <p:cNvSpPr txBox="1"/>
          <p:nvPr/>
        </p:nvSpPr>
        <p:spPr>
          <a:xfrm>
            <a:off x="162919" y="277410"/>
            <a:ext cx="9780104" cy="216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1000"/>
              </a:spcBef>
            </a:pPr>
            <a:r>
              <a:rPr lang="cs-CZ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1.výzva</a:t>
            </a:r>
            <a:r>
              <a:rPr lang="cs-CZ" sz="4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</a:t>
            </a:r>
            <a:r>
              <a:rPr lang="cs-CZ" sz="3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projekty s CZ účastí ke schválení</a:t>
            </a:r>
            <a:endParaRPr lang="cs-CZ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20000"/>
              </a:lnSpc>
              <a:spcBef>
                <a:spcPts val="1000"/>
              </a:spcBef>
            </a:pPr>
            <a:endParaRPr lang="cs-CZ" sz="4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ts val="1000"/>
              </a:spcBef>
              <a:buFontTx/>
              <a:buChar char="-"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5" name="Tabulka 5">
            <a:extLst>
              <a:ext uri="{FF2B5EF4-FFF2-40B4-BE49-F238E27FC236}">
                <a16:creationId xmlns:a16="http://schemas.microsoft.com/office/drawing/2014/main" id="{ABBBFF90-2187-4149-B8A1-35BBE94985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4216170"/>
              </p:ext>
            </p:extLst>
          </p:nvPr>
        </p:nvGraphicFramePr>
        <p:xfrm>
          <a:off x="543943" y="1168400"/>
          <a:ext cx="10415076" cy="494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8386">
                  <a:extLst>
                    <a:ext uri="{9D8B030D-6E8A-4147-A177-3AD203B41FA5}">
                      <a16:colId xmlns:a16="http://schemas.microsoft.com/office/drawing/2014/main" val="3101602376"/>
                    </a:ext>
                  </a:extLst>
                </a:gridCol>
                <a:gridCol w="3449152">
                  <a:extLst>
                    <a:ext uri="{9D8B030D-6E8A-4147-A177-3AD203B41FA5}">
                      <a16:colId xmlns:a16="http://schemas.microsoft.com/office/drawing/2014/main" val="1048659140"/>
                    </a:ext>
                  </a:extLst>
                </a:gridCol>
                <a:gridCol w="3163919">
                  <a:extLst>
                    <a:ext uri="{9D8B030D-6E8A-4147-A177-3AD203B41FA5}">
                      <a16:colId xmlns:a16="http://schemas.microsoft.com/office/drawing/2014/main" val="292623791"/>
                    </a:ext>
                  </a:extLst>
                </a:gridCol>
                <a:gridCol w="2043619">
                  <a:extLst>
                    <a:ext uri="{9D8B030D-6E8A-4147-A177-3AD203B41FA5}">
                      <a16:colId xmlns:a16="http://schemas.microsoft.com/office/drawing/2014/main" val="3188431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Název Projektu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Zaměření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CZ Partner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Rozpočet ERDF Eur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2730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b="1" dirty="0" err="1"/>
                        <a:t>WEEEWaste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Zlepšení nakládaní s elektroodpadem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ČVÚT (LP)</a:t>
                      </a:r>
                    </a:p>
                    <a:p>
                      <a:pPr algn="l"/>
                      <a:r>
                        <a:rPr lang="cs-CZ" dirty="0"/>
                        <a:t>Státní fond životního prostředí (AP)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261 120,-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56278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b="1" dirty="0" err="1"/>
                        <a:t>AccelerateGDT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Reorganizace klastrových politik s cílem urychlení digitální a zelené transformace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err="1"/>
                        <a:t>Czechinvest</a:t>
                      </a:r>
                      <a:r>
                        <a:rPr lang="cs-CZ" dirty="0"/>
                        <a:t> (PP)</a:t>
                      </a:r>
                    </a:p>
                    <a:p>
                      <a:pPr algn="l"/>
                      <a:r>
                        <a:rPr lang="cs-CZ" dirty="0"/>
                        <a:t>MPO (AP)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140 168,-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967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PROMOTER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Podpora územních strategií pro udržitelnou mobilitu prostřednictvím zelených energetických 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 err="1"/>
                        <a:t>Dex</a:t>
                      </a:r>
                      <a:r>
                        <a:rPr lang="cs-CZ" dirty="0"/>
                        <a:t> Innovation Center (PP)</a:t>
                      </a:r>
                    </a:p>
                    <a:p>
                      <a:pPr algn="l"/>
                      <a:r>
                        <a:rPr lang="cs-CZ" dirty="0"/>
                        <a:t>Město Bystřice (AP)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197 004,8,-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6238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MAE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Transformace leteckého průmyslu a zapojení MSP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Pražský inovační institut (PP)</a:t>
                      </a:r>
                    </a:p>
                    <a:p>
                      <a:pPr algn="l"/>
                      <a:r>
                        <a:rPr lang="cs-CZ" dirty="0"/>
                        <a:t>Hlavní město Praha (AP)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191 604,8,-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5216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b="1" dirty="0"/>
                        <a:t>NEAR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Nové sociální služby: inovativní nástroje a dovednosti komunitních sociálních služeb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dirty="0"/>
                        <a:t>Asociace poskytovatelů sociálních služeb ČR (PP)</a:t>
                      </a:r>
                    </a:p>
                    <a:p>
                      <a:pPr algn="l"/>
                      <a:r>
                        <a:rPr lang="cs-CZ" dirty="0"/>
                        <a:t>Kraj Vysočina (AP)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132 650,-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1187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5968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F3CA429-67AD-4B19-A119-C073296C4DE4}"/>
              </a:ext>
            </a:extLst>
          </p:cNvPr>
          <p:cNvSpPr txBox="1"/>
          <p:nvPr/>
        </p:nvSpPr>
        <p:spPr>
          <a:xfrm>
            <a:off x="162919" y="277410"/>
            <a:ext cx="10776858" cy="216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1000"/>
              </a:spcBef>
            </a:pPr>
            <a:r>
              <a:rPr lang="cs-CZ" sz="3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Harmonogram</a:t>
            </a:r>
            <a:endParaRPr lang="cs-CZ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20000"/>
              </a:lnSpc>
              <a:spcBef>
                <a:spcPts val="1000"/>
              </a:spcBef>
            </a:pPr>
            <a:endParaRPr lang="cs-CZ" sz="4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lnSpc>
                <a:spcPct val="120000"/>
              </a:lnSpc>
              <a:spcBef>
                <a:spcPts val="1000"/>
              </a:spcBef>
              <a:buFontTx/>
              <a:buChar char="-"/>
            </a:pPr>
            <a:endParaRPr lang="en-US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F967C4A9-2719-4FF1-9C01-57EF1F15FE15}"/>
              </a:ext>
            </a:extLst>
          </p:cNvPr>
          <p:cNvSpPr txBox="1"/>
          <p:nvPr/>
        </p:nvSpPr>
        <p:spPr>
          <a:xfrm>
            <a:off x="162919" y="1123347"/>
            <a:ext cx="11479352" cy="181588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3. 3. 2023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				národní </a:t>
            </a:r>
            <a:r>
              <a:rPr lang="cs-CZ" sz="16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den k podmínkám 2. výzvy</a:t>
            </a:r>
          </a:p>
          <a:p>
            <a:pPr algn="l"/>
            <a:endParaRPr lang="cs-CZ" sz="16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14. 3. 2023 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				seminář pro vedoucí partnery (Stockholm)</a:t>
            </a:r>
          </a:p>
          <a:p>
            <a:pPr algn="l"/>
            <a:endParaRPr lang="cs-CZ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15. 3. 2023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				vyhlášení 2. výzvy a výroční akce programu (Stockholm)</a:t>
            </a:r>
          </a:p>
          <a:p>
            <a:pPr algn="l"/>
            <a:endParaRPr lang="cs-CZ" sz="16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r>
              <a:rPr lang="cs-CZ" sz="16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9. 6. 2023	</a:t>
            </a:r>
            <a:r>
              <a:rPr lang="cs-CZ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			uzavření 2. výzvy</a:t>
            </a:r>
          </a:p>
        </p:txBody>
      </p:sp>
      <p:sp>
        <p:nvSpPr>
          <p:cNvPr id="5" name="Zástupný symbol pro obsah 1">
            <a:extLst>
              <a:ext uri="{FF2B5EF4-FFF2-40B4-BE49-F238E27FC236}">
                <a16:creationId xmlns:a16="http://schemas.microsoft.com/office/drawing/2014/main" id="{A345C21D-2AD2-4D07-937D-2EE062794553}"/>
              </a:ext>
            </a:extLst>
          </p:cNvPr>
          <p:cNvSpPr txBox="1">
            <a:spLocks/>
          </p:cNvSpPr>
          <p:nvPr/>
        </p:nvSpPr>
        <p:spPr>
          <a:xfrm>
            <a:off x="215515" y="3429000"/>
            <a:ext cx="11479351" cy="2448272"/>
          </a:xfrm>
          <a:prstGeom prst="rect">
            <a:avLst/>
          </a:prstGeom>
          <a:ln w="31750">
            <a:solidFill>
              <a:schemeClr val="tx1"/>
            </a:solidFill>
          </a:ln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Open Sans" panose="020B0606030504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0"/>
              </a:lnSpc>
              <a:buNone/>
            </a:pPr>
            <a:endParaRPr lang="cs-CZ" altLang="cs-CZ" sz="16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0"/>
              </a:lnSpc>
              <a:buNone/>
            </a:pPr>
            <a:endParaRPr lang="cs-CZ" altLang="cs-CZ" sz="1600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0"/>
              </a:lnSpc>
              <a:buNone/>
            </a:pPr>
            <a:r>
              <a:rPr lang="cs-CZ" altLang="cs-CZ" sz="1600" dirty="0">
                <a:ea typeface="Open Sans" panose="020B0606030504020204" pitchFamily="34" charset="0"/>
                <a:cs typeface="Open Sans" panose="020B0606030504020204" pitchFamily="34" charset="0"/>
              </a:rPr>
              <a:t>Začátek většiny projektů z 1. výzvy: 					</a:t>
            </a:r>
            <a:r>
              <a:rPr lang="cs-CZ" altLang="cs-CZ" sz="1600" b="1" dirty="0">
                <a:ea typeface="Open Sans" panose="020B0606030504020204" pitchFamily="34" charset="0"/>
                <a:cs typeface="Open Sans" panose="020B0606030504020204" pitchFamily="34" charset="0"/>
              </a:rPr>
              <a:t>1.3. 2023</a:t>
            </a:r>
          </a:p>
          <a:p>
            <a:pPr marL="0" indent="0">
              <a:lnSpc>
                <a:spcPct val="0"/>
              </a:lnSpc>
              <a:buNone/>
            </a:pPr>
            <a:endParaRPr lang="cs-CZ" altLang="cs-CZ" sz="16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0"/>
              </a:lnSpc>
              <a:buNone/>
            </a:pPr>
            <a:endParaRPr lang="cs-CZ" altLang="cs-CZ" sz="16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0"/>
              </a:lnSpc>
              <a:buNone/>
            </a:pPr>
            <a:endParaRPr lang="cs-CZ" altLang="cs-CZ" sz="16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0"/>
              </a:lnSpc>
              <a:buFont typeface="Arial" panose="020B0604020202020204" pitchFamily="34" charset="0"/>
              <a:buAutoNum type="arabicPeriod"/>
            </a:pPr>
            <a:r>
              <a:rPr lang="cs-CZ" altLang="cs-CZ" sz="1600" dirty="0">
                <a:ea typeface="Open Sans" panose="020B0606030504020204" pitchFamily="34" charset="0"/>
                <a:cs typeface="Open Sans" panose="020B0606030504020204" pitchFamily="34" charset="0"/>
              </a:rPr>
              <a:t>Reportovací období: 						</a:t>
            </a:r>
            <a:r>
              <a:rPr lang="cs-CZ" altLang="cs-CZ" sz="1600" b="1" dirty="0">
                <a:ea typeface="Open Sans" panose="020B0606030504020204" pitchFamily="34" charset="0"/>
                <a:cs typeface="Open Sans" panose="020B0606030504020204" pitchFamily="34" charset="0"/>
              </a:rPr>
              <a:t>13.12. 2022 – 31.8. 2023</a:t>
            </a:r>
          </a:p>
          <a:p>
            <a:pPr>
              <a:lnSpc>
                <a:spcPct val="0"/>
              </a:lnSpc>
              <a:buFont typeface="Arial" panose="020B0604020202020204" pitchFamily="34" charset="0"/>
              <a:buAutoNum type="arabicPeriod"/>
            </a:pPr>
            <a:endParaRPr lang="cs-CZ" altLang="cs-CZ" sz="16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0"/>
              </a:lnSpc>
              <a:buNone/>
            </a:pPr>
            <a:endParaRPr lang="cs-CZ" altLang="cs-CZ" sz="16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0"/>
              </a:lnSpc>
              <a:buNone/>
            </a:pPr>
            <a:endParaRPr lang="cs-CZ" altLang="cs-CZ" sz="16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0"/>
              </a:lnSpc>
              <a:buNone/>
            </a:pPr>
            <a:r>
              <a:rPr lang="cs-CZ" altLang="cs-CZ" sz="1600" dirty="0">
                <a:ea typeface="Open Sans" panose="020B0606030504020204" pitchFamily="34" charset="0"/>
                <a:cs typeface="Open Sans" panose="020B0606030504020204" pitchFamily="34" charset="0"/>
              </a:rPr>
              <a:t>Termín pro předložení 1. výdajů a dokumentů kontrolorovi (PP):   		</a:t>
            </a:r>
            <a:r>
              <a:rPr lang="cs-CZ" altLang="cs-CZ" sz="1600" b="1" dirty="0">
                <a:ea typeface="Open Sans" panose="020B0606030504020204" pitchFamily="34" charset="0"/>
                <a:cs typeface="Open Sans" panose="020B0606030504020204" pitchFamily="34" charset="0"/>
              </a:rPr>
              <a:t>15.9. 2023 </a:t>
            </a:r>
          </a:p>
          <a:p>
            <a:pPr marL="0" indent="0">
              <a:lnSpc>
                <a:spcPct val="0"/>
              </a:lnSpc>
              <a:buNone/>
            </a:pPr>
            <a:endParaRPr lang="cs-CZ" altLang="cs-CZ" sz="16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0"/>
              </a:lnSpc>
              <a:buNone/>
            </a:pPr>
            <a:endParaRPr lang="cs-CZ" altLang="cs-CZ" sz="16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0"/>
              </a:lnSpc>
              <a:buNone/>
            </a:pPr>
            <a:endParaRPr lang="cs-CZ" altLang="cs-CZ" sz="16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0"/>
              </a:lnSpc>
              <a:buNone/>
            </a:pPr>
            <a:r>
              <a:rPr lang="cs-CZ" altLang="cs-CZ" sz="1600" dirty="0">
                <a:ea typeface="Open Sans" panose="020B0606030504020204" pitchFamily="34" charset="0"/>
                <a:cs typeface="Open Sans" panose="020B0606030504020204" pitchFamily="34" charset="0"/>
              </a:rPr>
              <a:t>Termín pro předložení souhrnné zprávy za projekt (pouze LP)   		</a:t>
            </a:r>
            <a:r>
              <a:rPr lang="cs-CZ" altLang="cs-CZ" sz="1600" b="1" dirty="0">
                <a:ea typeface="Open Sans" panose="020B0606030504020204" pitchFamily="34" charset="0"/>
                <a:cs typeface="Open Sans" panose="020B0606030504020204" pitchFamily="34" charset="0"/>
              </a:rPr>
              <a:t>1. 12. 2023</a:t>
            </a:r>
          </a:p>
        </p:txBody>
      </p:sp>
    </p:spTree>
    <p:extLst>
      <p:ext uri="{BB962C8B-B14F-4D97-AF65-F5344CB8AC3E}">
        <p14:creationId xmlns:p14="http://schemas.microsoft.com/office/powerpoint/2010/main" val="1768324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95948A"/>
      </a:lt2>
      <a:accent1>
        <a:srgbClr val="01A884"/>
      </a:accent1>
      <a:accent2>
        <a:srgbClr val="95C11E"/>
      </a:accent2>
      <a:accent3>
        <a:srgbClr val="F39200"/>
      </a:accent3>
      <a:accent4>
        <a:srgbClr val="E21D44"/>
      </a:accent4>
      <a:accent5>
        <a:srgbClr val="009FE3"/>
      </a:accent5>
      <a:accent6>
        <a:srgbClr val="154193"/>
      </a:accent6>
      <a:hlink>
        <a:srgbClr val="FEFFFE"/>
      </a:hlink>
      <a:folHlink>
        <a:srgbClr val="D9D7C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200" b="1" dirty="0">
            <a:solidFill>
              <a:srgbClr val="95948B"/>
            </a:solidFill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F686C102-76A2-EC43-B51C-3B5532159C73}" vid="{FE46D899-EEC1-8E47-A2F7-B1BF46302C4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11D2DF3EBC7804E8A2B82BBCDA4442D" ma:contentTypeVersion="12" ma:contentTypeDescription="Create a new document." ma:contentTypeScope="" ma:versionID="ef6fd253bde24983384ea7725005ee71">
  <xsd:schema xmlns:xsd="http://www.w3.org/2001/XMLSchema" xmlns:xs="http://www.w3.org/2001/XMLSchema" xmlns:p="http://schemas.microsoft.com/office/2006/metadata/properties" xmlns:ns2="ae1c26e0-bdd1-4ce2-bc5c-b06756f3bce7" xmlns:ns3="75680805-e956-4cde-b5e2-b05f91aa9d1d" targetNamespace="http://schemas.microsoft.com/office/2006/metadata/properties" ma:root="true" ma:fieldsID="29f86bd4431b55457dd06f3804a5fb7b" ns2:_="" ns3:_="">
    <xsd:import namespace="ae1c26e0-bdd1-4ce2-bc5c-b06756f3bce7"/>
    <xsd:import namespace="75680805-e956-4cde-b5e2-b05f91aa9d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1c26e0-bdd1-4ce2-bc5c-b06756f3bc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80805-e956-4cde-b5e2-b05f91aa9d1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5B6E8EB-CEF1-4DB7-95C5-514534A42EC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91BAB6-1CED-487B-B481-2FB954C31BE3}">
  <ds:schemaRefs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dcmitype/"/>
    <ds:schemaRef ds:uri="http://purl.org/dc/elements/1.1/"/>
    <ds:schemaRef ds:uri="http://schemas.microsoft.com/office/2006/documentManagement/types"/>
    <ds:schemaRef ds:uri="ae1c26e0-bdd1-4ce2-bc5c-b06756f3bce7"/>
    <ds:schemaRef ds:uri="http://schemas.openxmlformats.org/package/2006/metadata/core-properties"/>
    <ds:schemaRef ds:uri="75680805-e956-4cde-b5e2-b05f91aa9d1d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EDD5F093-4B66-47B8-8203-E141E37BB6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1c26e0-bdd1-4ce2-bc5c-b06756f3bce7"/>
    <ds:schemaRef ds:uri="75680805-e956-4cde-b5e2-b05f91aa9d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Presentation_template</Template>
  <TotalTime>2529</TotalTime>
  <Words>545</Words>
  <Application>Microsoft Office PowerPoint</Application>
  <PresentationFormat>Širokoúhlá obrazovka</PresentationFormat>
  <Paragraphs>121</Paragraphs>
  <Slides>11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Calibri</vt:lpstr>
      <vt:lpstr>Open Sans</vt:lpstr>
      <vt:lpstr>Open Sans Semibold</vt:lpstr>
      <vt:lpstr>Office Theme</vt:lpstr>
      <vt:lpstr>Prezentace aplikace PowerPoint</vt:lpstr>
      <vt:lpstr>Prezentace aplikace PowerPoint</vt:lpstr>
      <vt:lpstr>Prezentace aplikace PowerPoint</vt:lpstr>
      <vt:lpstr>Dva typy opatření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Petra POLASKOVA</dc:creator>
  <cp:lastModifiedBy>Lukeš Pavel</cp:lastModifiedBy>
  <cp:revision>80</cp:revision>
  <dcterms:created xsi:type="dcterms:W3CDTF">2022-01-27T14:53:45Z</dcterms:created>
  <dcterms:modified xsi:type="dcterms:W3CDTF">2023-02-06T13:00:16Z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0x010100311D2DF3EBC7804E8A2B82BBCDA4442D</vt:lpwstr>
  </property>
</Properties>
</file>