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1002" r:id="rId7"/>
    <p:sldId id="969" r:id="rId8"/>
    <p:sldId id="1008" r:id="rId9"/>
    <p:sldId id="1009" r:id="rId10"/>
    <p:sldId id="1010" r:id="rId11"/>
    <p:sldId id="1011" r:id="rId12"/>
    <p:sldId id="1014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48B"/>
    <a:srgbClr val="797769"/>
    <a:srgbClr val="CECBBD"/>
    <a:srgbClr val="DAD7D0"/>
    <a:srgbClr val="154194"/>
    <a:srgbClr val="EB5C62"/>
    <a:srgbClr val="E31D4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867"/>
  </p:normalViewPr>
  <p:slideViewPr>
    <p:cSldViewPr snapToGrid="0" snapToObjects="1">
      <p:cViewPr varScale="1">
        <p:scale>
          <a:sx n="59" d="100"/>
          <a:sy n="59" d="100"/>
        </p:scale>
        <p:origin x="66" y="16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02/06/2023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?</a:t>
            </a:r>
            <a:endParaRPr lang="en-LU" dirty="0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6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50" r:id="rId4"/>
    <p:sldLayoutId id="2147483655" r:id="rId5"/>
    <p:sldLayoutId id="2147483649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hyperlink" Target="http://www.interreg-europe.eu/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85D0A6D-63C1-45FD-9EB7-09BC54823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53" y="2008821"/>
            <a:ext cx="6852569" cy="1655762"/>
          </a:xfrm>
        </p:spPr>
        <p:txBody>
          <a:bodyPr>
            <a:noAutofit/>
          </a:bodyPr>
          <a:lstStyle/>
          <a:p>
            <a:pPr algn="l"/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</a:p>
          <a:p>
            <a:pPr algn="l"/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5097644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24. února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cs-CZ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945748" y="5780323"/>
            <a:ext cx="5884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Finanční seminář</a:t>
            </a:r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09EA-789C-AD44-898E-F7FF6C92D355}"/>
              </a:ext>
            </a:extLst>
          </p:cNvPr>
          <p:cNvSpPr txBox="1"/>
          <p:nvPr/>
        </p:nvSpPr>
        <p:spPr>
          <a:xfrm>
            <a:off x="900935" y="4548661"/>
            <a:ext cx="447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Pavel Lukeš</a:t>
            </a:r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B0526B8-37F7-4DF1-B5E0-4B790E86A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146" y="4766955"/>
            <a:ext cx="21717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DFF1E60-09E3-AD4F-8F1A-B8C5F1BD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3782283" y="2346131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Čas na Vaše dotazy</a:t>
            </a:r>
            <a:endParaRPr lang="en-GB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902A0-3BAF-2F44-A2DC-6A51C119F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1978901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cs-CZ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za pozornost</a:t>
            </a:r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90E5-0FA5-4A44-97E8-EDBB31D8A151}"/>
              </a:ext>
            </a:extLst>
          </p:cNvPr>
          <p:cNvSpPr txBox="1"/>
          <p:nvPr/>
        </p:nvSpPr>
        <p:spPr>
          <a:xfrm>
            <a:off x="857771" y="4601629"/>
            <a:ext cx="3263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Pavel Lukeš</a:t>
            </a:r>
            <a:br>
              <a:rPr lang="en-US" sz="1600" dirty="0"/>
            </a:br>
            <a:r>
              <a:rPr lang="cs-CZ" sz="1600" dirty="0"/>
              <a:t>Odbor evropské územní spolupráce</a:t>
            </a:r>
            <a:br>
              <a:rPr lang="en-US" sz="1600" dirty="0"/>
            </a:br>
            <a:r>
              <a:rPr lang="cs-CZ" sz="1600" dirty="0"/>
              <a:t>Ministerstvo pro místní rozvoj</a:t>
            </a:r>
            <a:br>
              <a:rPr lang="en-US" sz="1600" dirty="0"/>
            </a:br>
            <a:r>
              <a:rPr lang="en-US" sz="1600" dirty="0"/>
              <a:t>E-mail: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pavel.lukes@mmr.cz</a:t>
            </a:r>
            <a:br>
              <a:rPr lang="en-US" sz="1600" dirty="0"/>
            </a:br>
            <a:r>
              <a:rPr lang="en-US" sz="1600" dirty="0"/>
              <a:t>WEB: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www.dotaceEU.cz</a:t>
            </a:r>
            <a:br>
              <a:rPr lang="en-US" sz="1600" dirty="0"/>
            </a:b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www.interreg-europe.eu</a:t>
            </a:r>
            <a:br>
              <a:rPr lang="en-US" sz="1600" dirty="0"/>
            </a:br>
            <a:r>
              <a:rPr lang="en-US" sz="1600" dirty="0"/>
              <a:t>tel.:</a:t>
            </a:r>
            <a:r>
              <a:rPr lang="cs-CZ" sz="1600" dirty="0"/>
              <a:t> 731 628 149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0E0EF62-1FD5-4FE1-AA9D-8DE483C4F1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81C90F1-19E5-47E4-BBEC-5199239199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739" y="5773367"/>
            <a:ext cx="21717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D4BF710C-3AA0-44D4-AE66-BB7B2108A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07" y="326248"/>
            <a:ext cx="5359093" cy="501012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528898"/>
            <a:ext cx="5895932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řešení </a:t>
            </a:r>
            <a:r>
              <a:rPr lang="cs-CZ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lepší politiku regionální rozvoje</a:t>
            </a:r>
            <a:br>
              <a:rPr lang="en-GB" sz="3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868" y="2434855"/>
            <a:ext cx="2185175" cy="19229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30C376-DEF3-4C76-9BE9-81F9623ABBF4}"/>
              </a:ext>
            </a:extLst>
          </p:cNvPr>
          <p:cNvGrpSpPr/>
          <p:nvPr/>
        </p:nvGrpSpPr>
        <p:grpSpPr>
          <a:xfrm>
            <a:off x="6358164" y="2685001"/>
            <a:ext cx="2185176" cy="1117369"/>
            <a:chOff x="864097" y="2887041"/>
            <a:chExt cx="2185176" cy="11173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7731FA-B631-B940-8DF8-9A9A26B66B07}"/>
                </a:ext>
              </a:extLst>
            </p:cNvPr>
            <p:cNvSpPr/>
            <p:nvPr/>
          </p:nvSpPr>
          <p:spPr>
            <a:xfrm>
              <a:off x="864097" y="2887041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29</a:t>
              </a:r>
              <a:endParaRPr lang="en-US"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01FD62-9C2F-654A-837A-1702CBEF69C2}"/>
                </a:ext>
              </a:extLst>
            </p:cNvPr>
            <p:cNvSpPr txBox="1"/>
            <p:nvPr/>
          </p:nvSpPr>
          <p:spPr>
            <a:xfrm>
              <a:off x="864099" y="3696633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Států 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3584674" y="2420849"/>
            <a:ext cx="2192972" cy="2387520"/>
            <a:chOff x="6308071" y="2638073"/>
            <a:chExt cx="2192972" cy="2387520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326AFD34-D52D-1F40-A87A-86CFDF4B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7170559" y="4685075"/>
              <a:ext cx="475792" cy="205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0" y="2339439"/>
            <a:ext cx="2185176" cy="2004364"/>
            <a:chOff x="3572373" y="2555485"/>
            <a:chExt cx="2185176" cy="200436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3" y="3047359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cs-CZ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34</a:t>
              </a:r>
              <a:r>
                <a:rPr lang="en-US" sz="4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0436B7-0C86-6849-AF1D-B398FC66633D}"/>
                </a:ext>
              </a:extLst>
            </p:cNvPr>
            <p:cNvSpPr txBox="1"/>
            <p:nvPr/>
          </p:nvSpPr>
          <p:spPr>
            <a:xfrm>
              <a:off x="3572375" y="3714446"/>
              <a:ext cx="2185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Rozpočet programu</a:t>
              </a:r>
            </a:p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379 m € 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CB15AAA-402D-174B-ACCD-C568B5B2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58781" y="2555485"/>
              <a:ext cx="424025" cy="585558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4098" y="5133252"/>
            <a:ext cx="7875515" cy="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D4BF710C-3AA0-44D4-AE66-BB7B2108A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07" y="326248"/>
            <a:ext cx="5359093" cy="50101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098" y="5133252"/>
            <a:ext cx="7875515" cy="7967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8AAE969-BC85-4C7A-AEBE-E9FC68267BDE}"/>
              </a:ext>
            </a:extLst>
          </p:cNvPr>
          <p:cNvSpPr txBox="1"/>
          <p:nvPr/>
        </p:nvSpPr>
        <p:spPr>
          <a:xfrm>
            <a:off x="825629" y="1724748"/>
            <a:ext cx="7022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Řídící orgán = poskytovatel dotace</a:t>
            </a:r>
          </a:p>
          <a:p>
            <a:pPr algn="l"/>
            <a:endParaRPr lang="cs-CZ" sz="32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 </a:t>
            </a:r>
            <a:r>
              <a:rPr lang="cs-CZ" sz="3200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Hauts</a:t>
            </a:r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-de-France (Lille)</a:t>
            </a:r>
          </a:p>
          <a:p>
            <a:pPr algn="l"/>
            <a:endParaRPr lang="cs-CZ" sz="32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32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Jazykem programu = angličtina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B06FA1A-ECA6-47A9-84C0-46F416C8D81A}"/>
              </a:ext>
            </a:extLst>
          </p:cNvPr>
          <p:cNvSpPr/>
          <p:nvPr/>
        </p:nvSpPr>
        <p:spPr>
          <a:xfrm>
            <a:off x="1518082" y="2238574"/>
            <a:ext cx="355106" cy="545534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zahnutá nahoru 12">
            <a:extLst>
              <a:ext uri="{FF2B5EF4-FFF2-40B4-BE49-F238E27FC236}">
                <a16:creationId xmlns:a16="http://schemas.microsoft.com/office/drawing/2014/main" id="{B1D74ABF-F20D-40E4-B57F-8B0DC8DB8379}"/>
              </a:ext>
            </a:extLst>
          </p:cNvPr>
          <p:cNvSpPr/>
          <p:nvPr/>
        </p:nvSpPr>
        <p:spPr>
          <a:xfrm>
            <a:off x="4980373" y="3241137"/>
            <a:ext cx="4927107" cy="6141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8E4B17A-B30B-42DB-BA99-66F4F6C3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9" y="202619"/>
            <a:ext cx="5895932" cy="1581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 řešení </a:t>
            </a:r>
            <a:r>
              <a:rPr lang="cs-CZ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lepší politiku regionální rozvoje</a:t>
            </a:r>
            <a:br>
              <a:rPr lang="en-GB" sz="3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E44022AD-D907-4122-A55A-6E2943035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65105" y="6111454"/>
            <a:ext cx="597587" cy="3652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E1987F-EB5E-4E4A-B4FE-7279A7034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381763" y="6111454"/>
            <a:ext cx="597587" cy="365243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id="{2BE98316-082C-4BD5-BE07-583ECD0E1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196525" y="6128679"/>
            <a:ext cx="597587" cy="365243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343B84DF-472D-4350-BA05-21A2AA6C26B7}"/>
              </a:ext>
            </a:extLst>
          </p:cNvPr>
          <p:cNvSpPr txBox="1"/>
          <p:nvPr/>
        </p:nvSpPr>
        <p:spPr>
          <a:xfrm>
            <a:off x="8605142" y="5320665"/>
            <a:ext cx="3721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95948B"/>
                </a:solidFill>
              </a:rPr>
              <a:t>Princip</a:t>
            </a:r>
            <a:r>
              <a:rPr kumimoji="0" lang="cs-CZ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koncentrace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(80%)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3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5851E6-5769-4C3C-A8B9-BBF415F7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729" y="952497"/>
            <a:ext cx="9780814" cy="557893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noProof="0" dirty="0"/>
              <a:t>Projekty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0" dirty="0"/>
              <a:t>Partneři z různých států spolupracují na řešení společných výzev/problémů regionální politiky prostřednictvím výměny zkušeností, dobrých praxí, řešení a případně testováním inovativních řešení a jejich integraci do jednotlivých politik regionálního rozvoje/politického nástroje</a:t>
            </a:r>
            <a:endParaRPr lang="en-GB" sz="2400" b="0" dirty="0"/>
          </a:p>
          <a:p>
            <a:pPr marL="457200" lvl="1" indent="0">
              <a:buNone/>
            </a:pPr>
            <a:endParaRPr lang="en-GB" noProof="0" dirty="0"/>
          </a:p>
          <a:p>
            <a:pPr marL="0" indent="0">
              <a:lnSpc>
                <a:spcPct val="150000"/>
              </a:lnSpc>
              <a:buNone/>
            </a:pPr>
            <a:r>
              <a:rPr lang="en-GB" noProof="0" dirty="0"/>
              <a:t>Policy Learning Platform</a:t>
            </a:r>
            <a:r>
              <a:rPr lang="cs-CZ" noProof="0" dirty="0"/>
              <a:t> / Platforma</a:t>
            </a:r>
            <a:endParaRPr lang="en-GB" noProof="0" dirty="0"/>
          </a:p>
          <a:p>
            <a:pPr marL="0" indent="0" defTabSz="685783">
              <a:lnSpc>
                <a:spcPct val="150000"/>
              </a:lnSpc>
              <a:buNone/>
              <a:defRPr/>
            </a:pPr>
            <a:r>
              <a:rPr lang="cs-CZ" sz="2400" b="0" dirty="0"/>
              <a:t>Umožnit širšímu spektru organizací získat inspiraci a zkušenosti z projektů realizovaných programem. </a:t>
            </a:r>
            <a:r>
              <a:rPr lang="cs-CZ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Přispět k posilování kapacit, znalostí a vzájemnému učení na celoevropské úrovni</a:t>
            </a:r>
          </a:p>
          <a:p>
            <a:pPr marL="0" indent="0" defTabSz="685783">
              <a:lnSpc>
                <a:spcPct val="150000"/>
              </a:lnSpc>
              <a:buNone/>
              <a:defRPr/>
            </a:pPr>
            <a:endParaRPr lang="cs-CZ" sz="2400" b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2A2B55-238A-4A83-B339-1B0C7E11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63656"/>
            <a:ext cx="10515600" cy="1325563"/>
          </a:xfrm>
        </p:spPr>
        <p:txBody>
          <a:bodyPr/>
          <a:lstStyle/>
          <a:p>
            <a:r>
              <a:rPr lang="cs-CZ" b="0" dirty="0">
                <a:solidFill>
                  <a:srgbClr val="95948B"/>
                </a:solidFill>
              </a:rPr>
              <a:t>Dva typy</a:t>
            </a:r>
            <a:r>
              <a:rPr lang="en-US" b="0" dirty="0">
                <a:solidFill>
                  <a:srgbClr val="95948B"/>
                </a:solidFill>
              </a:rPr>
              <a:t> </a:t>
            </a:r>
            <a:r>
              <a:rPr lang="cs-CZ" dirty="0"/>
              <a:t>opatření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61F955-A837-45C3-8421-6C1459A9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97" y="1061907"/>
            <a:ext cx="1190625" cy="9715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C4B4A7-6655-4212-887A-66BDDE406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465" y="4234183"/>
            <a:ext cx="911087" cy="9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297911"/>
            <a:ext cx="10232528" cy="1581074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ýzva </a:t>
            </a:r>
            <a:r>
              <a:rPr lang="cs-CZ" sz="3600" b="1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			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5.4. - 31.5. </a:t>
            </a:r>
            <a:r>
              <a:rPr lang="cs-CZ" sz="2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6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43" y="2304685"/>
            <a:ext cx="2185175" cy="1922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1FD62-9C2F-654A-837A-1702CBEF69C2}"/>
              </a:ext>
            </a:extLst>
          </p:cNvPr>
          <p:cNvSpPr txBox="1"/>
          <p:nvPr/>
        </p:nvSpPr>
        <p:spPr>
          <a:xfrm>
            <a:off x="8345612" y="3494593"/>
            <a:ext cx="218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Států 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4532187" y="2304685"/>
            <a:ext cx="2192972" cy="1922954"/>
            <a:chOff x="6308071" y="2638073"/>
            <a:chExt cx="2192972" cy="1922954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0" y="2303188"/>
            <a:ext cx="2185176" cy="1922954"/>
            <a:chOff x="3572373" y="263689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3" y="3165653"/>
              <a:ext cx="218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134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7F0B5A-133E-4637-9F9F-B1A1E3913549}"/>
              </a:ext>
            </a:extLst>
          </p:cNvPr>
          <p:cNvSpPr txBox="1"/>
          <p:nvPr/>
        </p:nvSpPr>
        <p:spPr>
          <a:xfrm>
            <a:off x="1325403" y="1770112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Předloženo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B1664B6-7CBA-49C6-ADA4-6A80F3C26883}"/>
              </a:ext>
            </a:extLst>
          </p:cNvPr>
          <p:cNvSpPr txBox="1"/>
          <p:nvPr/>
        </p:nvSpPr>
        <p:spPr>
          <a:xfrm>
            <a:off x="5045710" y="181090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Způsobilé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38D966-A4D6-44A2-BFA5-C782CB8D5905}"/>
              </a:ext>
            </a:extLst>
          </p:cNvPr>
          <p:cNvSpPr txBox="1"/>
          <p:nvPr/>
        </p:nvSpPr>
        <p:spPr>
          <a:xfrm>
            <a:off x="8110714" y="1814087"/>
            <a:ext cx="275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Doporučeno ke schválení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657061-EBB8-4277-9C0E-0C73F5E5F4BC}"/>
              </a:ext>
            </a:extLst>
          </p:cNvPr>
          <p:cNvSpPr/>
          <p:nvPr/>
        </p:nvSpPr>
        <p:spPr>
          <a:xfrm>
            <a:off x="4539983" y="2786707"/>
            <a:ext cx="2185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  <a:p>
            <a:pPr algn="ctr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74%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21AE71C-EBF9-4633-8FD1-26541A8512B5}"/>
              </a:ext>
            </a:extLst>
          </p:cNvPr>
          <p:cNvSpPr/>
          <p:nvPr/>
        </p:nvSpPr>
        <p:spPr>
          <a:xfrm>
            <a:off x="8297526" y="2764890"/>
            <a:ext cx="2185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</a:t>
            </a:r>
          </a:p>
          <a:p>
            <a:pPr algn="ctr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74%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0885B5BF-25F8-4C5F-8CDB-7C2CF2A54858}"/>
              </a:ext>
            </a:extLst>
          </p:cNvPr>
          <p:cNvGrpSpPr/>
          <p:nvPr/>
        </p:nvGrpSpPr>
        <p:grpSpPr>
          <a:xfrm>
            <a:off x="1101647" y="4423511"/>
            <a:ext cx="1755853" cy="1414856"/>
            <a:chOff x="3572373" y="2636895"/>
            <a:chExt cx="2185176" cy="1922954"/>
          </a:xfrm>
        </p:grpSpPr>
        <p:pic>
          <p:nvPicPr>
            <p:cNvPr id="27" name="Graphic 17">
              <a:extLst>
                <a:ext uri="{FF2B5EF4-FFF2-40B4-BE49-F238E27FC236}">
                  <a16:creationId xmlns:a16="http://schemas.microsoft.com/office/drawing/2014/main" id="{CFAB752C-C629-4BFC-8C58-D1C79505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D342E901-0A69-4D0C-9794-4AD7C18F56BB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E05F7C70-8797-40C3-AF0F-5DBCDA675125}"/>
              </a:ext>
            </a:extLst>
          </p:cNvPr>
          <p:cNvGrpSpPr/>
          <p:nvPr/>
        </p:nvGrpSpPr>
        <p:grpSpPr>
          <a:xfrm>
            <a:off x="4754644" y="4430029"/>
            <a:ext cx="1755853" cy="1414856"/>
            <a:chOff x="3572373" y="2636895"/>
            <a:chExt cx="2185176" cy="1922954"/>
          </a:xfrm>
        </p:grpSpPr>
        <p:pic>
          <p:nvPicPr>
            <p:cNvPr id="30" name="Graphic 17">
              <a:extLst>
                <a:ext uri="{FF2B5EF4-FFF2-40B4-BE49-F238E27FC236}">
                  <a16:creationId xmlns:a16="http://schemas.microsoft.com/office/drawing/2014/main" id="{E4451482-34DF-46EB-88D8-A0FFD057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6E1C897-1128-417A-81DB-6CBC195279E8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A9493D-1954-41B7-AF2C-E07AA971E169}"/>
              </a:ext>
            </a:extLst>
          </p:cNvPr>
          <p:cNvGrpSpPr/>
          <p:nvPr/>
        </p:nvGrpSpPr>
        <p:grpSpPr>
          <a:xfrm>
            <a:off x="8512187" y="4430029"/>
            <a:ext cx="1755853" cy="1414856"/>
            <a:chOff x="3572373" y="2636895"/>
            <a:chExt cx="2185176" cy="1922954"/>
          </a:xfrm>
        </p:grpSpPr>
        <p:pic>
          <p:nvPicPr>
            <p:cNvPr id="33" name="Graphic 17">
              <a:extLst>
                <a:ext uri="{FF2B5EF4-FFF2-40B4-BE49-F238E27FC236}">
                  <a16:creationId xmlns:a16="http://schemas.microsoft.com/office/drawing/2014/main" id="{716777CE-0B52-4A00-96CE-5CF61C4F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3665186-BC62-4C58-8730-6C326FC7A2C7}"/>
                </a:ext>
              </a:extLst>
            </p:cNvPr>
            <p:cNvSpPr/>
            <p:nvPr/>
          </p:nvSpPr>
          <p:spPr>
            <a:xfrm>
              <a:off x="3572373" y="3165652"/>
              <a:ext cx="2185176" cy="96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3BB425-D47B-4741-9459-5CB2B406F49A}"/>
              </a:ext>
            </a:extLst>
          </p:cNvPr>
          <p:cNvSpPr txBox="1"/>
          <p:nvPr/>
        </p:nvSpPr>
        <p:spPr>
          <a:xfrm>
            <a:off x="10991850" y="2853373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3CDC432-CE79-495C-A7F3-C753345241D2}"/>
              </a:ext>
            </a:extLst>
          </p:cNvPr>
          <p:cNvSpPr txBox="1"/>
          <p:nvPr/>
        </p:nvSpPr>
        <p:spPr>
          <a:xfrm>
            <a:off x="10991849" y="4719034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375503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297911"/>
            <a:ext cx="10232528" cy="1581074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ýzva </a:t>
            </a:r>
            <a:r>
              <a:rPr lang="cs-CZ" sz="3600" b="1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cs-CZ" sz="2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(ERDF)</a:t>
            </a:r>
            <a:endParaRPr lang="en-US" sz="36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73ABA2-4CB8-DC4D-BA64-F70DFCE7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443" y="2304685"/>
            <a:ext cx="2185175" cy="1922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1FD62-9C2F-654A-837A-1702CBEF69C2}"/>
              </a:ext>
            </a:extLst>
          </p:cNvPr>
          <p:cNvSpPr txBox="1"/>
          <p:nvPr/>
        </p:nvSpPr>
        <p:spPr>
          <a:xfrm>
            <a:off x="8345612" y="3494593"/>
            <a:ext cx="218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Států 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B46F5-C141-432B-987B-E9554BC6201D}"/>
              </a:ext>
            </a:extLst>
          </p:cNvPr>
          <p:cNvGrpSpPr/>
          <p:nvPr/>
        </p:nvGrpSpPr>
        <p:grpSpPr>
          <a:xfrm>
            <a:off x="4532187" y="2304685"/>
            <a:ext cx="2192972" cy="1922954"/>
            <a:chOff x="6308071" y="2638073"/>
            <a:chExt cx="2192972" cy="1922954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F7D02B8F-8C70-654A-9771-23861445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5868" y="2638073"/>
              <a:ext cx="2185175" cy="192295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84FDEB-C20A-A347-8F65-2E91FB6ED5C3}"/>
                </a:ext>
              </a:extLst>
            </p:cNvPr>
            <p:cNvSpPr/>
            <p:nvPr/>
          </p:nvSpPr>
          <p:spPr>
            <a:xfrm>
              <a:off x="6315867" y="2888219"/>
              <a:ext cx="218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5DE90A4-E824-DE4C-86E2-B69ABACDB223}"/>
                </a:ext>
              </a:extLst>
            </p:cNvPr>
            <p:cNvSpPr txBox="1"/>
            <p:nvPr/>
          </p:nvSpPr>
          <p:spPr>
            <a:xfrm>
              <a:off x="6308071" y="3744608"/>
              <a:ext cx="218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Tematických oblastí</a:t>
              </a:r>
              <a:endPara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26FB1-7EEE-4257-B765-8B82729C55E0}"/>
              </a:ext>
            </a:extLst>
          </p:cNvPr>
          <p:cNvGrpSpPr/>
          <p:nvPr/>
        </p:nvGrpSpPr>
        <p:grpSpPr>
          <a:xfrm>
            <a:off x="897421" y="2272568"/>
            <a:ext cx="2185176" cy="1922954"/>
            <a:chOff x="3572374" y="2606275"/>
            <a:chExt cx="2185176" cy="19229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47C24D-196A-264E-A313-DD7329667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06275"/>
              <a:ext cx="2185175" cy="19229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3E3DC-917C-7545-A4AA-C429D5514447}"/>
                </a:ext>
              </a:extLst>
            </p:cNvPr>
            <p:cNvSpPr/>
            <p:nvPr/>
          </p:nvSpPr>
          <p:spPr>
            <a:xfrm>
              <a:off x="3572374" y="2842272"/>
              <a:ext cx="21851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379 </a:t>
              </a:r>
            </a:p>
            <a:p>
              <a:pPr algn="ctr"/>
              <a:r>
                <a:rPr lang="cs-CZ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mil. €</a:t>
              </a:r>
              <a:endPara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7F0B5A-133E-4637-9F9F-B1A1E3913549}"/>
              </a:ext>
            </a:extLst>
          </p:cNvPr>
          <p:cNvSpPr txBox="1"/>
          <p:nvPr/>
        </p:nvSpPr>
        <p:spPr>
          <a:xfrm>
            <a:off x="1019211" y="1714185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Alokace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B1664B6-7CBA-49C6-ADA4-6A80F3C26883}"/>
              </a:ext>
            </a:extLst>
          </p:cNvPr>
          <p:cNvSpPr txBox="1"/>
          <p:nvPr/>
        </p:nvSpPr>
        <p:spPr>
          <a:xfrm>
            <a:off x="4754645" y="1707214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Alokace 1. výzva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38D966-A4D6-44A2-BFA5-C782CB8D5905}"/>
              </a:ext>
            </a:extLst>
          </p:cNvPr>
          <p:cNvSpPr txBox="1"/>
          <p:nvPr/>
        </p:nvSpPr>
        <p:spPr>
          <a:xfrm>
            <a:off x="7785764" y="1687793"/>
            <a:ext cx="311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Doporučeno ke schválení rozpočty projektů/partnerů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657061-EBB8-4277-9C0E-0C73F5E5F4BC}"/>
              </a:ext>
            </a:extLst>
          </p:cNvPr>
          <p:cNvSpPr/>
          <p:nvPr/>
        </p:nvSpPr>
        <p:spPr>
          <a:xfrm>
            <a:off x="4532185" y="2553609"/>
            <a:ext cx="2185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</a:t>
            </a:r>
          </a:p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mil. €  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21AE71C-EBF9-4633-8FD1-26541A8512B5}"/>
              </a:ext>
            </a:extLst>
          </p:cNvPr>
          <p:cNvSpPr/>
          <p:nvPr/>
        </p:nvSpPr>
        <p:spPr>
          <a:xfrm>
            <a:off x="8249443" y="2511205"/>
            <a:ext cx="218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</a:t>
            </a:r>
          </a:p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mil. €  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A9493D-1954-41B7-AF2C-E07AA971E169}"/>
              </a:ext>
            </a:extLst>
          </p:cNvPr>
          <p:cNvGrpSpPr/>
          <p:nvPr/>
        </p:nvGrpSpPr>
        <p:grpSpPr>
          <a:xfrm>
            <a:off x="8512187" y="4430029"/>
            <a:ext cx="1755853" cy="1414856"/>
            <a:chOff x="3572373" y="2636895"/>
            <a:chExt cx="2185176" cy="1922954"/>
          </a:xfrm>
        </p:grpSpPr>
        <p:pic>
          <p:nvPicPr>
            <p:cNvPr id="33" name="Graphic 17">
              <a:extLst>
                <a:ext uri="{FF2B5EF4-FFF2-40B4-BE49-F238E27FC236}">
                  <a16:creationId xmlns:a16="http://schemas.microsoft.com/office/drawing/2014/main" id="{716777CE-0B52-4A00-96CE-5CF61C4F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2374" y="2636895"/>
              <a:ext cx="2185175" cy="1922954"/>
            </a:xfrm>
            <a:prstGeom prst="rect">
              <a:avLst/>
            </a:prstGeom>
          </p:spPr>
        </p:pic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3665186-BC62-4C58-8730-6C326FC7A2C7}"/>
                </a:ext>
              </a:extLst>
            </p:cNvPr>
            <p:cNvSpPr/>
            <p:nvPr/>
          </p:nvSpPr>
          <p:spPr>
            <a:xfrm>
              <a:off x="3572373" y="2761141"/>
              <a:ext cx="2185176" cy="1464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0,92 </a:t>
              </a:r>
            </a:p>
            <a:p>
              <a:pPr algn="ctr"/>
              <a:r>
                <a:rPr lang="cs-CZ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mil. €</a:t>
              </a:r>
              <a:endPara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3BB425-D47B-4741-9459-5CB2B406F49A}"/>
              </a:ext>
            </a:extLst>
          </p:cNvPr>
          <p:cNvSpPr txBox="1"/>
          <p:nvPr/>
        </p:nvSpPr>
        <p:spPr>
          <a:xfrm>
            <a:off x="10991850" y="2853373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3CDC432-CE79-495C-A7F3-C753345241D2}"/>
              </a:ext>
            </a:extLst>
          </p:cNvPr>
          <p:cNvSpPr txBox="1"/>
          <p:nvPr/>
        </p:nvSpPr>
        <p:spPr>
          <a:xfrm>
            <a:off x="10991849" y="4719034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126218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1486894" y="2649135"/>
            <a:ext cx="9780104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 implementace 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(výsledky hodnocení 1. výzvy)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A35E15F-76CF-4EF0-927A-C8707C020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883" y="1200151"/>
            <a:ext cx="11688233" cy="3771900"/>
          </a:xfrm>
          <a:prstGeom prst="rect">
            <a:avLst/>
          </a:prstGeom>
        </p:spPr>
      </p:pic>
      <p:sp>
        <p:nvSpPr>
          <p:cNvPr id="5" name="Šipka: nahoru 4">
            <a:extLst>
              <a:ext uri="{FF2B5EF4-FFF2-40B4-BE49-F238E27FC236}">
                <a16:creationId xmlns:a16="http://schemas.microsoft.com/office/drawing/2014/main" id="{D9340269-D219-4856-A663-CD7783FE6616}"/>
              </a:ext>
            </a:extLst>
          </p:cNvPr>
          <p:cNvSpPr/>
          <p:nvPr/>
        </p:nvSpPr>
        <p:spPr>
          <a:xfrm>
            <a:off x="2619375" y="5048250"/>
            <a:ext cx="285750" cy="923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0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162919" y="277410"/>
            <a:ext cx="9780104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1.výzva</a:t>
            </a:r>
            <a:r>
              <a:rPr lang="cs-CZ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s CZ účastí ke schválení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BBBFF90-2187-4149-B8A1-35BBE9498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6170"/>
              </p:ext>
            </p:extLst>
          </p:nvPr>
        </p:nvGraphicFramePr>
        <p:xfrm>
          <a:off x="543943" y="1168400"/>
          <a:ext cx="1041507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86">
                  <a:extLst>
                    <a:ext uri="{9D8B030D-6E8A-4147-A177-3AD203B41FA5}">
                      <a16:colId xmlns:a16="http://schemas.microsoft.com/office/drawing/2014/main" val="3101602376"/>
                    </a:ext>
                  </a:extLst>
                </a:gridCol>
                <a:gridCol w="3449152">
                  <a:extLst>
                    <a:ext uri="{9D8B030D-6E8A-4147-A177-3AD203B41FA5}">
                      <a16:colId xmlns:a16="http://schemas.microsoft.com/office/drawing/2014/main" val="1048659140"/>
                    </a:ext>
                  </a:extLst>
                </a:gridCol>
                <a:gridCol w="3163919">
                  <a:extLst>
                    <a:ext uri="{9D8B030D-6E8A-4147-A177-3AD203B41FA5}">
                      <a16:colId xmlns:a16="http://schemas.microsoft.com/office/drawing/2014/main" val="292623791"/>
                    </a:ext>
                  </a:extLst>
                </a:gridCol>
                <a:gridCol w="2043619">
                  <a:extLst>
                    <a:ext uri="{9D8B030D-6E8A-4147-A177-3AD203B41FA5}">
                      <a16:colId xmlns:a16="http://schemas.microsoft.com/office/drawing/2014/main" val="31884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Zaměření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Rozpočet ERDF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WEEEWaste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Zlepšení nakládaní s elektroodpadem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ČVÚT (LP)</a:t>
                      </a:r>
                    </a:p>
                    <a:p>
                      <a:pPr algn="l"/>
                      <a:r>
                        <a:rPr lang="cs-CZ" dirty="0"/>
                        <a:t>Státní fond životního prostředí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261 120,-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2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AccelerateGDT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Reorganizace klastrových politik s cílem urychlení digitální a zelené transformace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Czechinvest</a:t>
                      </a:r>
                      <a:r>
                        <a:rPr lang="cs-CZ" dirty="0"/>
                        <a:t> (PP)</a:t>
                      </a:r>
                    </a:p>
                    <a:p>
                      <a:pPr algn="l"/>
                      <a:r>
                        <a:rPr lang="cs-CZ" dirty="0"/>
                        <a:t>MPO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140 168,-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6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PROMOTER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Podpora územních strategií pro udržitelnou mobilitu prostřednictvím zelených energetických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Dex</a:t>
                      </a:r>
                      <a:r>
                        <a:rPr lang="cs-CZ" dirty="0"/>
                        <a:t> Innovation Center (PP)</a:t>
                      </a:r>
                    </a:p>
                    <a:p>
                      <a:pPr algn="l"/>
                      <a:r>
                        <a:rPr lang="cs-CZ" dirty="0"/>
                        <a:t>Město Bystřice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197 004,8,-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23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Transformace leteckého průmyslu a zapojení 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Pražský inovační institut (PP)</a:t>
                      </a:r>
                    </a:p>
                    <a:p>
                      <a:pPr algn="l"/>
                      <a:r>
                        <a:rPr lang="cs-CZ" dirty="0"/>
                        <a:t>Hlavní město Praha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191 604,8,-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1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Nové sociální služby: inovativní nástroje a dovednosti komunitních sociálních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Asociace poskytovatelů sociálních služeb ČR (PP)</a:t>
                      </a:r>
                    </a:p>
                    <a:p>
                      <a:pPr algn="l"/>
                      <a:r>
                        <a:rPr lang="cs-CZ" dirty="0"/>
                        <a:t>Kraj Vysočina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132 650,-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96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162919" y="277410"/>
            <a:ext cx="10776858" cy="216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Harmonogram</a:t>
            </a: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967C4A9-2719-4FF1-9C01-57EF1F15FE15}"/>
              </a:ext>
            </a:extLst>
          </p:cNvPr>
          <p:cNvSpPr txBox="1"/>
          <p:nvPr/>
        </p:nvSpPr>
        <p:spPr>
          <a:xfrm>
            <a:off x="162919" y="1123347"/>
            <a:ext cx="11479352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3. 3. 2023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národní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k podmínkám 2. výzvy</a:t>
            </a:r>
          </a:p>
          <a:p>
            <a:pPr algn="l"/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14. 3. 2023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seminář pro vedoucí partnery (Stockholm)</a:t>
            </a:r>
          </a:p>
          <a:p>
            <a:pPr algn="l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15. 3. 2023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vyhlášení 2. výzvy a výroční akce programu (Stockholm)</a:t>
            </a:r>
          </a:p>
          <a:p>
            <a:pPr algn="l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9. 6. 2023	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uzavření 2. výzvy</a:t>
            </a:r>
          </a:p>
        </p:txBody>
      </p:sp>
      <p:sp>
        <p:nvSpPr>
          <p:cNvPr id="5" name="Zástupný symbol pro obsah 1">
            <a:extLst>
              <a:ext uri="{FF2B5EF4-FFF2-40B4-BE49-F238E27FC236}">
                <a16:creationId xmlns:a16="http://schemas.microsoft.com/office/drawing/2014/main" id="{A345C21D-2AD2-4D07-937D-2EE062794553}"/>
              </a:ext>
            </a:extLst>
          </p:cNvPr>
          <p:cNvSpPr txBox="1">
            <a:spLocks/>
          </p:cNvSpPr>
          <p:nvPr/>
        </p:nvSpPr>
        <p:spPr>
          <a:xfrm>
            <a:off x="215515" y="3429000"/>
            <a:ext cx="11479351" cy="24482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0"/>
              </a:lnSpc>
              <a:buNone/>
            </a:pPr>
            <a:endParaRPr lang="cs-CZ" altLang="cs-CZ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r>
              <a:rPr lang="cs-CZ" altLang="cs-CZ" sz="1600" dirty="0">
                <a:ea typeface="Open Sans" panose="020B0606030504020204" pitchFamily="34" charset="0"/>
                <a:cs typeface="Open Sans" panose="020B0606030504020204" pitchFamily="34" charset="0"/>
              </a:rPr>
              <a:t>Začátek většiny projektů z 1. výzvy: 					</a:t>
            </a:r>
            <a:r>
              <a:rPr lang="cs-CZ" altLang="cs-CZ" sz="1600" b="1" dirty="0">
                <a:ea typeface="Open Sans" panose="020B0606030504020204" pitchFamily="34" charset="0"/>
                <a:cs typeface="Open Sans" panose="020B0606030504020204" pitchFamily="34" charset="0"/>
              </a:rPr>
              <a:t>1.3. 2023</a:t>
            </a: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0"/>
              </a:lnSpc>
              <a:buFont typeface="Arial" panose="020B0604020202020204" pitchFamily="34" charset="0"/>
              <a:buAutoNum type="arabicPeriod"/>
            </a:pPr>
            <a:r>
              <a:rPr lang="cs-CZ" altLang="cs-CZ" sz="1600" dirty="0">
                <a:ea typeface="Open Sans" panose="020B0606030504020204" pitchFamily="34" charset="0"/>
                <a:cs typeface="Open Sans" panose="020B0606030504020204" pitchFamily="34" charset="0"/>
              </a:rPr>
              <a:t>Reportovací období: 						</a:t>
            </a:r>
            <a:r>
              <a:rPr lang="cs-CZ" altLang="cs-CZ" sz="1600" b="1" dirty="0">
                <a:ea typeface="Open Sans" panose="020B0606030504020204" pitchFamily="34" charset="0"/>
                <a:cs typeface="Open Sans" panose="020B0606030504020204" pitchFamily="34" charset="0"/>
              </a:rPr>
              <a:t>13.12. 2022 – 31.8. 2023</a:t>
            </a:r>
          </a:p>
          <a:p>
            <a:pPr>
              <a:lnSpc>
                <a:spcPct val="0"/>
              </a:lnSpc>
              <a:buFont typeface="Arial" panose="020B0604020202020204" pitchFamily="34" charset="0"/>
              <a:buAutoNum type="arabicPeriod"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r>
              <a:rPr lang="cs-CZ" altLang="cs-CZ" sz="1600" dirty="0">
                <a:ea typeface="Open Sans" panose="020B0606030504020204" pitchFamily="34" charset="0"/>
                <a:cs typeface="Open Sans" panose="020B0606030504020204" pitchFamily="34" charset="0"/>
              </a:rPr>
              <a:t>Termín pro předložení 1. výdajů a dokumentů kontrolorovi (PP):   		</a:t>
            </a:r>
            <a:r>
              <a:rPr lang="cs-CZ" altLang="cs-CZ" sz="1600" b="1" dirty="0">
                <a:ea typeface="Open Sans" panose="020B0606030504020204" pitchFamily="34" charset="0"/>
                <a:cs typeface="Open Sans" panose="020B0606030504020204" pitchFamily="34" charset="0"/>
              </a:rPr>
              <a:t>15.9. 2023 </a:t>
            </a: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cs-CZ" altLang="cs-CZ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r>
              <a:rPr lang="cs-CZ" altLang="cs-CZ" sz="1600" dirty="0">
                <a:ea typeface="Open Sans" panose="020B0606030504020204" pitchFamily="34" charset="0"/>
                <a:cs typeface="Open Sans" panose="020B0606030504020204" pitchFamily="34" charset="0"/>
              </a:rPr>
              <a:t>Termín pro předložení souhrnné zprávy za projekt (pouze LP)   		</a:t>
            </a:r>
            <a:r>
              <a:rPr lang="cs-CZ" altLang="cs-CZ" sz="1600" b="1" dirty="0">
                <a:ea typeface="Open Sans" panose="020B0606030504020204" pitchFamily="34" charset="0"/>
                <a:cs typeface="Open Sans" panose="020B0606030504020204" pitchFamily="34" charset="0"/>
              </a:rPr>
              <a:t>1. 12. 2023</a:t>
            </a:r>
          </a:p>
        </p:txBody>
      </p:sp>
    </p:spTree>
    <p:extLst>
      <p:ext uri="{BB962C8B-B14F-4D97-AF65-F5344CB8AC3E}">
        <p14:creationId xmlns:p14="http://schemas.microsoft.com/office/powerpoint/2010/main" val="176832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2" ma:contentTypeDescription="Create a new document." ma:contentTypeScope="" ma:versionID="ef6fd253bde24983384ea7725005ee71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29f86bd4431b55457dd06f3804a5fb7b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1BAB6-1CED-487B-B481-2FB954C31BE3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ae1c26e0-bdd1-4ce2-bc5c-b06756f3bce7"/>
    <ds:schemaRef ds:uri="http://schemas.openxmlformats.org/package/2006/metadata/core-properties"/>
    <ds:schemaRef ds:uri="75680805-e956-4cde-b5e2-b05f91aa9d1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D5F093-4B66-47B8-8203-E141E37B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2529</TotalTime>
  <Words>545</Words>
  <Application>Microsoft Office PowerPoint</Application>
  <PresentationFormat>Širokoúhlá obrazovka</PresentationFormat>
  <Paragraphs>121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Office Theme</vt:lpstr>
      <vt:lpstr>Prezentace aplikace PowerPoint</vt:lpstr>
      <vt:lpstr>Prezentace aplikace PowerPoint</vt:lpstr>
      <vt:lpstr>Prezentace aplikace PowerPoint</vt:lpstr>
      <vt:lpstr>Dva typy opatření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Lukeš Pavel</cp:lastModifiedBy>
  <cp:revision>80</cp:revision>
  <dcterms:created xsi:type="dcterms:W3CDTF">2022-01-27T14:53:45Z</dcterms:created>
  <dcterms:modified xsi:type="dcterms:W3CDTF">2023-02-06T13:00:16Z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</Properties>
</file>