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7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8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charts/chart17.xml" ContentType="application/vnd.openxmlformats-officedocument.drawingml.chart+xml"/>
  <Override PartName="/ppt/drawings/drawing17.xml" ContentType="application/vnd.openxmlformats-officedocument.drawingml.chartshapes+xml"/>
  <Override PartName="/ppt/charts/chart18.xml" ContentType="application/vnd.openxmlformats-officedocument.drawingml.chart+xml"/>
  <Override PartName="/ppt/drawings/drawing18.xml" ContentType="application/vnd.openxmlformats-officedocument.drawingml.chartshapes+xml"/>
  <Override PartName="/ppt/charts/chart19.xml" ContentType="application/vnd.openxmlformats-officedocument.drawingml.chart+xml"/>
  <Override PartName="/ppt/drawings/drawing19.xml" ContentType="application/vnd.openxmlformats-officedocument.drawingml.chartshapes+xml"/>
  <Override PartName="/ppt/charts/chart20.xml" ContentType="application/vnd.openxmlformats-officedocument.drawingml.chart+xml"/>
  <Override PartName="/ppt/drawings/drawing20.xml" ContentType="application/vnd.openxmlformats-officedocument.drawingml.chartshapes+xml"/>
  <Override PartName="/ppt/charts/chart21.xml" ContentType="application/vnd.openxmlformats-officedocument.drawingml.chart+xml"/>
  <Override PartName="/ppt/drawings/drawing21.xml" ContentType="application/vnd.openxmlformats-officedocument.drawingml.chartshapes+xml"/>
  <Override PartName="/ppt/charts/chart22.xml" ContentType="application/vnd.openxmlformats-officedocument.drawingml.chart+xml"/>
  <Override PartName="/ppt/drawings/drawing22.xml" ContentType="application/vnd.openxmlformats-officedocument.drawingml.chartshapes+xml"/>
  <Override PartName="/ppt/charts/chart23.xml" ContentType="application/vnd.openxmlformats-officedocument.drawingml.chart+xml"/>
  <Override PartName="/ppt/drawings/drawing23.xml" ContentType="application/vnd.openxmlformats-officedocument.drawingml.chartshapes+xml"/>
  <Override PartName="/ppt/charts/chart24.xml" ContentType="application/vnd.openxmlformats-officedocument.drawingml.chart+xml"/>
  <Override PartName="/ppt/drawings/drawing24.xml" ContentType="application/vnd.openxmlformats-officedocument.drawingml.chartshapes+xml"/>
  <Override PartName="/ppt/charts/chart25.xml" ContentType="application/vnd.openxmlformats-officedocument.drawingml.chart+xml"/>
  <Override PartName="/ppt/drawings/drawing25.xml" ContentType="application/vnd.openxmlformats-officedocument.drawingml.chartshapes+xml"/>
  <Override PartName="/ppt/charts/chart26.xml" ContentType="application/vnd.openxmlformats-officedocument.drawingml.chart+xml"/>
  <Override PartName="/ppt/drawings/drawing26.xml" ContentType="application/vnd.openxmlformats-officedocument.drawingml.chartshapes+xml"/>
  <Override PartName="/ppt/charts/chart27.xml" ContentType="application/vnd.openxmlformats-officedocument.drawingml.chart+xml"/>
  <Override PartName="/ppt/drawings/drawing27.xml" ContentType="application/vnd.openxmlformats-officedocument.drawingml.chartshapes+xml"/>
  <Override PartName="/ppt/charts/chart28.xml" ContentType="application/vnd.openxmlformats-officedocument.drawingml.chart+xml"/>
  <Override PartName="/ppt/drawings/drawing28.xml" ContentType="application/vnd.openxmlformats-officedocument.drawingml.chartshapes+xml"/>
  <Override PartName="/ppt/charts/chart29.xml" ContentType="application/vnd.openxmlformats-officedocument.drawingml.chart+xml"/>
  <Override PartName="/ppt/drawings/drawing29.xml" ContentType="application/vnd.openxmlformats-officedocument.drawingml.chartshapes+xml"/>
  <Override PartName="/ppt/charts/chart30.xml" ContentType="application/vnd.openxmlformats-officedocument.drawingml.chart+xml"/>
  <Override PartName="/ppt/drawings/drawing30.xml" ContentType="application/vnd.openxmlformats-officedocument.drawingml.chartshapes+xml"/>
  <Override PartName="/ppt/charts/chart31.xml" ContentType="application/vnd.openxmlformats-officedocument.drawingml.chart+xml"/>
  <Override PartName="/ppt/drawings/drawing31.xml" ContentType="application/vnd.openxmlformats-officedocument.drawingml.chartshapes+xml"/>
  <Override PartName="/ppt/charts/chart32.xml" ContentType="application/vnd.openxmlformats-officedocument.drawingml.chart+xml"/>
  <Override PartName="/ppt/drawings/drawing32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817" r:id="rId2"/>
    <p:sldMasterId id="2147483932" r:id="rId3"/>
    <p:sldMasterId id="2147483949" r:id="rId4"/>
    <p:sldMasterId id="2147484019" r:id="rId5"/>
    <p:sldMasterId id="2147484054" r:id="rId6"/>
    <p:sldMasterId id="2147484072" r:id="rId7"/>
    <p:sldMasterId id="2147484090" r:id="rId8"/>
    <p:sldMasterId id="2147484109" r:id="rId9"/>
  </p:sldMasterIdLst>
  <p:notesMasterIdLst>
    <p:notesMasterId r:id="rId48"/>
  </p:notesMasterIdLst>
  <p:handoutMasterIdLst>
    <p:handoutMasterId r:id="rId49"/>
  </p:handoutMasterIdLst>
  <p:sldIdLst>
    <p:sldId id="431" r:id="rId10"/>
    <p:sldId id="519" r:id="rId11"/>
    <p:sldId id="520" r:id="rId12"/>
    <p:sldId id="549" r:id="rId13"/>
    <p:sldId id="686" r:id="rId14"/>
    <p:sldId id="524" r:id="rId15"/>
    <p:sldId id="660" r:id="rId16"/>
    <p:sldId id="670" r:id="rId17"/>
    <p:sldId id="608" r:id="rId18"/>
    <p:sldId id="642" r:id="rId19"/>
    <p:sldId id="673" r:id="rId20"/>
    <p:sldId id="674" r:id="rId21"/>
    <p:sldId id="675" r:id="rId22"/>
    <p:sldId id="661" r:id="rId23"/>
    <p:sldId id="662" r:id="rId24"/>
    <p:sldId id="663" r:id="rId25"/>
    <p:sldId id="676" r:id="rId26"/>
    <p:sldId id="677" r:id="rId27"/>
    <p:sldId id="678" r:id="rId28"/>
    <p:sldId id="679" r:id="rId29"/>
    <p:sldId id="680" r:id="rId30"/>
    <p:sldId id="681" r:id="rId31"/>
    <p:sldId id="682" r:id="rId32"/>
    <p:sldId id="664" r:id="rId33"/>
    <p:sldId id="665" r:id="rId34"/>
    <p:sldId id="683" r:id="rId35"/>
    <p:sldId id="666" r:id="rId36"/>
    <p:sldId id="631" r:id="rId37"/>
    <p:sldId id="688" r:id="rId38"/>
    <p:sldId id="667" r:id="rId39"/>
    <p:sldId id="687" r:id="rId40"/>
    <p:sldId id="668" r:id="rId41"/>
    <p:sldId id="684" r:id="rId42"/>
    <p:sldId id="671" r:id="rId43"/>
    <p:sldId id="685" r:id="rId44"/>
    <p:sldId id="672" r:id="rId45"/>
    <p:sldId id="669" r:id="rId46"/>
    <p:sldId id="475" r:id="rId47"/>
  </p:sldIdLst>
  <p:sldSz cx="12192000" cy="6858000"/>
  <p:notesSz cx="9874250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529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4004">
          <p15:clr>
            <a:srgbClr val="A4A3A4"/>
          </p15:clr>
        </p15:guide>
        <p15:guide id="5" orient="horz" pos="6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  <p15:guide id="5" orient="horz" pos="2855">
          <p15:clr>
            <a:srgbClr val="A4A3A4"/>
          </p15:clr>
        </p15:guide>
        <p15:guide id="6" orient="horz" pos="2141">
          <p15:clr>
            <a:srgbClr val="A4A3A4"/>
          </p15:clr>
        </p15:guide>
        <p15:guide id="7" pos="2332">
          <p15:clr>
            <a:srgbClr val="A4A3A4"/>
          </p15:clr>
        </p15:guide>
        <p15:guide id="8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9FAC"/>
    <a:srgbClr val="0B486D"/>
    <a:srgbClr val="CD7471"/>
    <a:srgbClr val="97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2" autoAdjust="0"/>
    <p:restoredTop sz="88434" autoAdjust="0"/>
  </p:normalViewPr>
  <p:slideViewPr>
    <p:cSldViewPr snapToGrid="0" showGuides="1">
      <p:cViewPr varScale="1">
        <p:scale>
          <a:sx n="117" d="100"/>
          <a:sy n="117" d="100"/>
        </p:scale>
        <p:origin x="-486" y="-102"/>
      </p:cViewPr>
      <p:guideLst>
        <p:guide orient="horz" pos="2160"/>
        <p:guide orient="horz" pos="4004"/>
        <p:guide orient="horz" pos="642"/>
        <p:guide pos="52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orient="horz" pos="2160"/>
        <p:guide orient="horz" pos="2855"/>
        <p:guide orient="horz" pos="2141"/>
        <p:guide pos="2160"/>
        <p:guide pos="2880"/>
        <p:guide pos="233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heme" Target="theme/theme1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8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9.xml"/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0.xml"/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1.xml"/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2.xml"/><Relationship Id="rId1" Type="http://schemas.openxmlformats.org/officeDocument/2006/relationships/package" Target="../embeddings/Microsoft_Excel_Worksheet3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8261962749324225"/>
          <c:y val="4.1043054181196408E-2"/>
          <c:w val="0.4658473285244939"/>
          <c:h val="0.886252472177215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71C5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848382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848382"/>
              </a:soli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848382"/>
              </a:solidFill>
              <a:ln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rgbClr val="848382"/>
              </a:solidFill>
              <a:ln>
                <a:noFill/>
              </a:ln>
            </c:spPr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</c:spPr>
          </c:dPt>
          <c:dPt>
            <c:idx val="12"/>
            <c:invertIfNegative val="0"/>
            <c:bubble3D val="0"/>
            <c:spPr>
              <a:solidFill>
                <a:srgbClr val="848382"/>
              </a:solidFill>
              <a:ln>
                <a:noFill/>
              </a:ln>
            </c:spPr>
          </c:dPt>
          <c:dPt>
            <c:idx val="13"/>
            <c:invertIfNegative val="0"/>
            <c:bubble3D val="0"/>
            <c:spPr>
              <a:solidFill>
                <a:srgbClr val="848382"/>
              </a:solidFill>
              <a:ln>
                <a:noFill/>
              </a:ln>
            </c:spPr>
          </c:dPt>
          <c:dPt>
            <c:idx val="14"/>
            <c:invertIfNegative val="0"/>
            <c:bubble3D val="0"/>
            <c:spPr>
              <a:solidFill>
                <a:srgbClr val="848382"/>
              </a:solidFill>
              <a:ln>
                <a:noFill/>
              </a:ln>
            </c:spPr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</c:spPr>
          </c:dPt>
          <c:dPt>
            <c:idx val="21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</c:spPr>
          </c:dPt>
          <c:dPt>
            <c:idx val="22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</c:spPr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Sheet1!$A$2:$B$21</c:f>
              <c:multiLvlStrCache>
                <c:ptCount val="20"/>
                <c:lvl>
                  <c:pt idx="0">
                    <c:v>Muž</c:v>
                  </c:pt>
                  <c:pt idx="1">
                    <c:v>Žena</c:v>
                  </c:pt>
                  <c:pt idx="3">
                    <c:v>15-29 let</c:v>
                  </c:pt>
                  <c:pt idx="4">
                    <c:v>30-44 let</c:v>
                  </c:pt>
                  <c:pt idx="5">
                    <c:v>45-59 let</c:v>
                  </c:pt>
                  <c:pt idx="6">
                    <c:v>60 a více let</c:v>
                  </c:pt>
                  <c:pt idx="8">
                    <c:v>Bez maturity</c:v>
                  </c:pt>
                  <c:pt idx="9">
                    <c:v>SŠ s maturitou</c:v>
                  </c:pt>
                  <c:pt idx="10">
                    <c:v>Vysokoškolské</c:v>
                  </c:pt>
                  <c:pt idx="12">
                    <c:v>Praha</c:v>
                  </c:pt>
                  <c:pt idx="13">
                    <c:v>Čechy</c:v>
                  </c:pt>
                  <c:pt idx="14">
                    <c:v>Morava</c:v>
                  </c:pt>
                  <c:pt idx="16">
                    <c:v>Do 4 999 obyv.</c:v>
                  </c:pt>
                  <c:pt idx="17">
                    <c:v>5 000 - 19 999 obyv.</c:v>
                  </c:pt>
                  <c:pt idx="18">
                    <c:v>20 000 - 99 999 obyv.</c:v>
                  </c:pt>
                  <c:pt idx="19">
                    <c:v>100 000 a více obyv.</c:v>
                  </c:pt>
                </c:lvl>
                <c:lvl>
                  <c:pt idx="0">
                    <c:v>Pohlaví</c:v>
                  </c:pt>
                  <c:pt idx="3">
                    <c:v>Věk</c:v>
                  </c:pt>
                  <c:pt idx="8">
                    <c:v>Vzdělání</c:v>
                  </c:pt>
                  <c:pt idx="12">
                    <c:v>Bydliště</c:v>
                  </c:pt>
                  <c:pt idx="16">
                    <c:v>Velikost obce</c:v>
                  </c:pt>
                </c:lvl>
              </c:multiLvlStrCache>
            </c:multiLvlStrRef>
          </c:cat>
          <c:val>
            <c:numRef>
              <c:f>Sheet1!$C$2:$C$21</c:f>
              <c:numCache>
                <c:formatCode>###0.0</c:formatCode>
                <c:ptCount val="20"/>
                <c:pt idx="0">
                  <c:v>50.606253988513082</c:v>
                </c:pt>
                <c:pt idx="1">
                  <c:v>49.393746011486918</c:v>
                </c:pt>
                <c:pt idx="3">
                  <c:v>22.016592214422463</c:v>
                </c:pt>
                <c:pt idx="4">
                  <c:v>36.439055520102102</c:v>
                </c:pt>
                <c:pt idx="5">
                  <c:v>25.717932354818124</c:v>
                </c:pt>
                <c:pt idx="6">
                  <c:v>15.826419910657307</c:v>
                </c:pt>
                <c:pt idx="8">
                  <c:v>36.630504148053603</c:v>
                </c:pt>
                <c:pt idx="9">
                  <c:v>40.268028079132101</c:v>
                </c:pt>
                <c:pt idx="10">
                  <c:v>23.101467772814292</c:v>
                </c:pt>
                <c:pt idx="12">
                  <c:v>11.933631142310148</c:v>
                </c:pt>
                <c:pt idx="13">
                  <c:v>54.690491384811743</c:v>
                </c:pt>
                <c:pt idx="14">
                  <c:v>33.375877472878116</c:v>
                </c:pt>
                <c:pt idx="16">
                  <c:v>37.332482450542436</c:v>
                </c:pt>
                <c:pt idx="17">
                  <c:v>17.549457562220805</c:v>
                </c:pt>
                <c:pt idx="18">
                  <c:v>22.016592214422463</c:v>
                </c:pt>
                <c:pt idx="19">
                  <c:v>23.101467772814292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02-4930-9BDE-E71A20021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5628416"/>
        <c:axId val="125629952"/>
      </c:barChart>
      <c:catAx>
        <c:axId val="1256284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/>
            </a:pPr>
            <a:endParaRPr lang="cs-CZ"/>
          </a:p>
        </c:txPr>
        <c:crossAx val="125629952"/>
        <c:crosses val="autoZero"/>
        <c:auto val="1"/>
        <c:lblAlgn val="ctr"/>
        <c:lblOffset val="300"/>
        <c:noMultiLvlLbl val="0"/>
      </c:catAx>
      <c:valAx>
        <c:axId val="125629952"/>
        <c:scaling>
          <c:orientation val="minMax"/>
          <c:max val="100"/>
          <c:min val="0"/>
        </c:scaling>
        <c:delete val="0"/>
        <c:axPos val="b"/>
        <c:numFmt formatCode="###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25628416"/>
        <c:crosses val="max"/>
        <c:crossBetween val="between"/>
        <c:majorUnit val="20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cs-CZ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4275656192833965"/>
          <c:y val="9.9350502574385269E-2"/>
          <c:w val="0.42148415013720258"/>
          <c:h val="0.7890511682529461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B486D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List1!$A$1:$A$10</c:f>
              <c:strCache>
                <c:ptCount val="10"/>
                <c:pt idx="0">
                  <c:v>Životní prostředí - kotlíková dotace, zeleň, parky</c:v>
                </c:pt>
                <c:pt idx="1">
                  <c:v>Místní rozvoj</c:v>
                </c:pt>
                <c:pt idx="2">
                  <c:v>Školství, vzdělávací kurzy</c:v>
                </c:pt>
                <c:pt idx="3">
                  <c:v>Dálnice, silnice - opravy, výstavba</c:v>
                </c:pt>
                <c:pt idx="4">
                  <c:v>Průmysl - stavebnictví, výroba</c:v>
                </c:pt>
                <c:pt idx="5">
                  <c:v>Čapí hnízdo, Babiš, Agrofert</c:v>
                </c:pt>
                <c:pt idx="6">
                  <c:v>Cyklostezky</c:v>
                </c:pt>
                <c:pt idx="7">
                  <c:v>MHD ve městech</c:v>
                </c:pt>
                <c:pt idx="8">
                  <c:v>Kulturní památky - rekonstrukce</c:v>
                </c:pt>
                <c:pt idx="9">
                  <c:v>Chodníky, kanalizace a čističky</c:v>
                </c:pt>
              </c:strCache>
            </c:strRef>
          </c:cat>
          <c:val>
            <c:numRef>
              <c:f>List1!$B$1:$B$10</c:f>
              <c:numCache>
                <c:formatCode>0.0</c:formatCode>
                <c:ptCount val="10"/>
                <c:pt idx="0">
                  <c:v>20.758928571428573</c:v>
                </c:pt>
                <c:pt idx="1">
                  <c:v>20.3125</c:v>
                </c:pt>
                <c:pt idx="2">
                  <c:v>19.977678571428573</c:v>
                </c:pt>
                <c:pt idx="3">
                  <c:v>16.852678571428573</c:v>
                </c:pt>
                <c:pt idx="4">
                  <c:v>15.066964285714285</c:v>
                </c:pt>
                <c:pt idx="5">
                  <c:v>13.727678571428573</c:v>
                </c:pt>
                <c:pt idx="6">
                  <c:v>9.9330357142857135</c:v>
                </c:pt>
                <c:pt idx="7">
                  <c:v>9.375</c:v>
                </c:pt>
                <c:pt idx="8">
                  <c:v>9.375</c:v>
                </c:pt>
                <c:pt idx="9">
                  <c:v>9.1517857142857135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1918848"/>
        <c:axId val="132621440"/>
      </c:barChart>
      <c:catAx>
        <c:axId val="1319188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cs-CZ"/>
          </a:p>
        </c:txPr>
        <c:crossAx val="132621440"/>
        <c:crosses val="autoZero"/>
        <c:auto val="1"/>
        <c:lblAlgn val="ctr"/>
        <c:lblOffset val="100"/>
        <c:tickLblSkip val="1"/>
        <c:noMultiLvlLbl val="0"/>
      </c:catAx>
      <c:valAx>
        <c:axId val="132621440"/>
        <c:scaling>
          <c:orientation val="minMax"/>
          <c:max val="4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31918848"/>
        <c:crosses val="max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69652560209691"/>
          <c:y val="0.23068566786062839"/>
          <c:w val="0.35736905084173898"/>
          <c:h val="0.46543782286785856"/>
        </c:manualLayout>
      </c:layout>
      <c:doughnutChart>
        <c:varyColors val="1"/>
        <c:ser>
          <c:idx val="0"/>
          <c:order val="0"/>
          <c:spPr>
            <a:solidFill>
              <a:schemeClr val="accent1"/>
            </a:solidFill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B486D"/>
              </a:solidFill>
              <a:ln w="28575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3"/>
              </a:solidFill>
              <a:ln w="28575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2"/>
              </a:solidFill>
              <a:ln w="28575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3">
                  <a:lumMod val="50000"/>
                </a:schemeClr>
              </a:solidFill>
              <a:ln w="28575"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9.536379795888153E-2"/>
                  <c:y val="5.312226951514253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1216264415646172E-2"/>
                  <c:y val="-0.147410363451486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564767408558236E-2"/>
                  <c:y val="0.179752793717138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154333847282543"/>
                  <c:y val="-0.1184182476865927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1853512705530643E-2"/>
                  <c:y val="-3.37445262560869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7762830094668658E-2"/>
                  <c:y val="-0.1038286826735885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0.0</c:formatCode>
                <c:ptCount val="2"/>
                <c:pt idx="0">
                  <c:v>57.179323548181237</c:v>
                </c:pt>
                <c:pt idx="1">
                  <c:v>42.820676451818763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840753608335965"/>
          <c:y val="0.19605061419037992"/>
          <c:w val="0.67506019106860393"/>
          <c:h val="0.6822948797038865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Rozhodně přínosné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1"/>
              <c:numFmt formatCode="#,##0" sourceLinked="0"/>
              <c:spPr>
                <a:noFill/>
                <a:ln w="19050"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n>
                        <a:noFill/>
                      </a:ln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ln w="19050"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ln w="28575"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Pro život obyvatel ČR</c:v>
                </c:pt>
                <c:pt idx="1">
                  <c:v>Pro váš kraj/region</c:v>
                </c:pt>
                <c:pt idx="2">
                  <c:v>Pro Vás osobně</c:v>
                </c:pt>
              </c:strCache>
            </c:strRef>
          </c:cat>
          <c:val>
            <c:numRef>
              <c:f>List1!$B$2:$B$4</c:f>
              <c:numCache>
                <c:formatCode>0.0</c:formatCode>
                <c:ptCount val="3"/>
                <c:pt idx="0">
                  <c:v>28.398213146139117</c:v>
                </c:pt>
                <c:pt idx="1">
                  <c:v>25.654116145500954</c:v>
                </c:pt>
                <c:pt idx="2">
                  <c:v>11.933631142310148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přínosné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dLbl>
              <c:idx val="1"/>
              <c:numFmt formatCode="#,##0" sourceLinked="0"/>
              <c:spPr>
                <a:noFill/>
                <a:ln w="19050"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Pro život obyvatel ČR</c:v>
                </c:pt>
                <c:pt idx="1">
                  <c:v>Pro váš kraj/region</c:v>
                </c:pt>
                <c:pt idx="2">
                  <c:v>Pro Vás osobně</c:v>
                </c:pt>
              </c:strCache>
            </c:strRef>
          </c:cat>
          <c:val>
            <c:numRef>
              <c:f>List1!$C$2:$C$4</c:f>
              <c:numCache>
                <c:formatCode>0.0</c:formatCode>
                <c:ptCount val="3"/>
                <c:pt idx="0">
                  <c:v>47.543075941289089</c:v>
                </c:pt>
                <c:pt idx="1">
                  <c:v>45.628589661774086</c:v>
                </c:pt>
                <c:pt idx="2">
                  <c:v>34.779834077855774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Spíše nepřínosné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Pro život obyvatel ČR</c:v>
                </c:pt>
                <c:pt idx="1">
                  <c:v>Pro váš kraj/region</c:v>
                </c:pt>
                <c:pt idx="2">
                  <c:v>Pro Vás osobně</c:v>
                </c:pt>
              </c:strCache>
            </c:strRef>
          </c:cat>
          <c:val>
            <c:numRef>
              <c:f>List1!$D$2:$D$4</c:f>
              <c:numCache>
                <c:formatCode>0.0</c:formatCode>
                <c:ptCount val="3"/>
                <c:pt idx="0">
                  <c:v>8.2961072112316536</c:v>
                </c:pt>
                <c:pt idx="1">
                  <c:v>10.146777281429484</c:v>
                </c:pt>
                <c:pt idx="2">
                  <c:v>17.932354818123802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Rozhodně nepřínosné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numFmt formatCode="#,##0" sourceLinked="0"/>
              <c:spPr>
                <a:ln w="19050"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Pro život obyvatel ČR</c:v>
                </c:pt>
                <c:pt idx="1">
                  <c:v>Pro váš kraj/region</c:v>
                </c:pt>
                <c:pt idx="2">
                  <c:v>Pro Vás osobně</c:v>
                </c:pt>
              </c:strCache>
            </c:strRef>
          </c:cat>
          <c:val>
            <c:numRef>
              <c:f>List1!$E$2:$E$4</c:f>
              <c:numCache>
                <c:formatCode>0.0</c:formatCode>
                <c:ptCount val="3"/>
                <c:pt idx="0">
                  <c:v>3.318442884492661</c:v>
                </c:pt>
                <c:pt idx="1">
                  <c:v>3.4460753031269942</c:v>
                </c:pt>
                <c:pt idx="2">
                  <c:v>12.188895979578813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Pro život obyvatel ČR</c:v>
                </c:pt>
                <c:pt idx="1">
                  <c:v>Pro váš kraj/region</c:v>
                </c:pt>
                <c:pt idx="2">
                  <c:v>Pro Vás osobně</c:v>
                </c:pt>
              </c:strCache>
            </c:strRef>
          </c:cat>
          <c:val>
            <c:numRef>
              <c:f>List1!$F$2:$F$4</c:f>
              <c:numCache>
                <c:formatCode>0.0</c:formatCode>
                <c:ptCount val="3"/>
                <c:pt idx="0">
                  <c:v>12.44416081684748</c:v>
                </c:pt>
                <c:pt idx="1">
                  <c:v>15.124441608168473</c:v>
                </c:pt>
                <c:pt idx="2">
                  <c:v>23.165283982131463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6731648"/>
        <c:axId val="136733440"/>
      </c:barChart>
      <c:catAx>
        <c:axId val="1367316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36733440"/>
        <c:crosses val="autoZero"/>
        <c:auto val="1"/>
        <c:lblAlgn val="ctr"/>
        <c:lblOffset val="100"/>
        <c:tickLblSkip val="1"/>
        <c:noMultiLvlLbl val="0"/>
      </c:catAx>
      <c:valAx>
        <c:axId val="136733440"/>
        <c:scaling>
          <c:orientation val="minMax"/>
          <c:max val="10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36731648"/>
        <c:crosses val="max"/>
        <c:crossBetween val="between"/>
        <c:majorUnit val="20"/>
      </c:valAx>
    </c:plotArea>
    <c:legend>
      <c:legendPos val="l"/>
      <c:layout>
        <c:manualLayout>
          <c:xMode val="edge"/>
          <c:yMode val="edge"/>
          <c:x val="0.23262100199679217"/>
          <c:y val="7.9650807578399596E-2"/>
          <c:w val="0.74935920724063509"/>
          <c:h val="0.13015651656696414"/>
        </c:manualLayout>
      </c:layout>
      <c:overlay val="1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946076302204359"/>
          <c:y val="3.8619091315498462E-2"/>
          <c:w val="0.43113947764375754"/>
          <c:h val="0.85412951067818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9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(List1!$A$1:$A$19;List1!$A$25)</c:f>
              <c:strCache>
                <c:ptCount val="20"/>
                <c:pt idx="0">
                  <c:v>Doprava - celkové zlepšení, opravy, budování </c:v>
                </c:pt>
                <c:pt idx="1">
                  <c:v>Zlepšení a podpora životního prostředí</c:v>
                </c:pt>
                <c:pt idx="2">
                  <c:v>Lepší životní úroveň, kvalita života</c:v>
                </c:pt>
                <c:pt idx="3">
                  <c:v>Rozvoj cestovního ruchu, modernizace veřejných prostranství</c:v>
                </c:pt>
                <c:pt idx="4">
                  <c:v>Zlepšení školství, vzdělanost</c:v>
                </c:pt>
                <c:pt idx="5">
                  <c:v>Zlepšení sociální péče, zdravotnictví</c:v>
                </c:pt>
                <c:pt idx="6">
                  <c:v>Podpora a příspěvky na různé projekty, programy</c:v>
                </c:pt>
                <c:pt idx="7">
                  <c:v>Celkově lepší</c:v>
                </c:pt>
                <c:pt idx="8">
                  <c:v>Infrastruktura celkově</c:v>
                </c:pt>
                <c:pt idx="9">
                  <c:v>Průmysl - stavebnictví, byty, výroba</c:v>
                </c:pt>
                <c:pt idx="10">
                  <c:v>Podpora a zlepšení kultury</c:v>
                </c:pt>
                <c:pt idx="11">
                  <c:v>Podpora pro obce, města, kraje a jejich rozvoj</c:v>
                </c:pt>
                <c:pt idx="12">
                  <c:v>Zaměstnání, pracovní příležitosti</c:v>
                </c:pt>
                <c:pt idx="13">
                  <c:v>Peníze, ekonomika</c:v>
                </c:pt>
                <c:pt idx="14">
                  <c:v>Zábava, sport, různé akce, cyklostezky</c:v>
                </c:pt>
                <c:pt idx="15">
                  <c:v>Možnost získání dotace</c:v>
                </c:pt>
                <c:pt idx="16">
                  <c:v>Negativní</c:v>
                </c:pt>
                <c:pt idx="17">
                  <c:v>Chodníky, kanalizace, čističky, voda</c:v>
                </c:pt>
                <c:pt idx="18">
                  <c:v>Podpora, zlepšení zemědělství a rozvoj venkova</c:v>
                </c:pt>
                <c:pt idx="19">
                  <c:v>Jiné</c:v>
                </c:pt>
              </c:strCache>
            </c:strRef>
          </c:cat>
          <c:val>
            <c:numRef>
              <c:f>(List1!$B$1:$B$19;List1!$B$25)</c:f>
              <c:numCache>
                <c:formatCode>0.0</c:formatCode>
                <c:ptCount val="20"/>
                <c:pt idx="0">
                  <c:v>24.153498871331827</c:v>
                </c:pt>
                <c:pt idx="1">
                  <c:v>23.47629796839729</c:v>
                </c:pt>
                <c:pt idx="2">
                  <c:v>23.25056433408578</c:v>
                </c:pt>
                <c:pt idx="3">
                  <c:v>11.738148984198645</c:v>
                </c:pt>
                <c:pt idx="4">
                  <c:v>9.932279909706546</c:v>
                </c:pt>
                <c:pt idx="5">
                  <c:v>8.1264108352144468</c:v>
                </c:pt>
                <c:pt idx="6">
                  <c:v>7.6749435665914216</c:v>
                </c:pt>
                <c:pt idx="7">
                  <c:v>7.4492099322799099</c:v>
                </c:pt>
                <c:pt idx="8">
                  <c:v>6.9977426636568847</c:v>
                </c:pt>
                <c:pt idx="9">
                  <c:v>6.0948081264108351</c:v>
                </c:pt>
                <c:pt idx="10">
                  <c:v>4.7404063205417613</c:v>
                </c:pt>
                <c:pt idx="11">
                  <c:v>4.288939051918736</c:v>
                </c:pt>
                <c:pt idx="12">
                  <c:v>3.6117381489841982</c:v>
                </c:pt>
                <c:pt idx="13">
                  <c:v>3.1602708803611739</c:v>
                </c:pt>
                <c:pt idx="14">
                  <c:v>3.1602708803611739</c:v>
                </c:pt>
                <c:pt idx="15">
                  <c:v>2.9345372460496613</c:v>
                </c:pt>
                <c:pt idx="16">
                  <c:v>2.9345372460496613</c:v>
                </c:pt>
                <c:pt idx="17">
                  <c:v>2.7088036117381491</c:v>
                </c:pt>
                <c:pt idx="18">
                  <c:v>1.8058690744920991</c:v>
                </c:pt>
                <c:pt idx="19">
                  <c:v>8.5778781038374721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6801280"/>
        <c:axId val="136803072"/>
      </c:barChart>
      <c:catAx>
        <c:axId val="1368012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cs-CZ"/>
          </a:p>
        </c:txPr>
        <c:crossAx val="136803072"/>
        <c:crosses val="autoZero"/>
        <c:auto val="1"/>
        <c:lblAlgn val="ctr"/>
        <c:lblOffset val="100"/>
        <c:tickLblSkip val="1"/>
        <c:noMultiLvlLbl val="0"/>
      </c:catAx>
      <c:valAx>
        <c:axId val="136803072"/>
        <c:scaling>
          <c:orientation val="minMax"/>
          <c:max val="6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36801280"/>
        <c:crosses val="max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946076302204359"/>
          <c:y val="3.8619091315498462E-2"/>
          <c:w val="0.43113947764375754"/>
          <c:h val="0.85412951067818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9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(List1!$A$1:$A$19;List1!$A$26)</c:f>
              <c:strCache>
                <c:ptCount val="20"/>
                <c:pt idx="0">
                  <c:v>Doprava - celkové zlepšení, opravy, budování </c:v>
                </c:pt>
                <c:pt idx="1">
                  <c:v>Zlepšení a podpora životního prostředí</c:v>
                </c:pt>
                <c:pt idx="2">
                  <c:v>Rozvoj cestovního ruchu, modernizace veřejných prostranství</c:v>
                </c:pt>
                <c:pt idx="3">
                  <c:v>Zlepšení školství, vzdělanost</c:v>
                </c:pt>
                <c:pt idx="4">
                  <c:v>Lepší životní úroveň, kvalita života</c:v>
                </c:pt>
                <c:pt idx="5">
                  <c:v>Podpora pro obce, města, kraje a jejich rozvoj</c:v>
                </c:pt>
                <c:pt idx="6">
                  <c:v>Infrastruktura celkově</c:v>
                </c:pt>
                <c:pt idx="7">
                  <c:v>Zábava, sport, různé akce, cyklostezky</c:v>
                </c:pt>
                <c:pt idx="8">
                  <c:v>Podpora a zlepšení kultury</c:v>
                </c:pt>
                <c:pt idx="9">
                  <c:v>Zlepšení sociální péče, zdravotnictví</c:v>
                </c:pt>
                <c:pt idx="10">
                  <c:v>Průmysl - stavebnictví, byty, výroba</c:v>
                </c:pt>
                <c:pt idx="11">
                  <c:v>Celkově lepší</c:v>
                </c:pt>
                <c:pt idx="12">
                  <c:v>Chodníky, kanalizace, čističky, voda</c:v>
                </c:pt>
                <c:pt idx="13">
                  <c:v>Podpora a příspěvky na různé projekty</c:v>
                </c:pt>
                <c:pt idx="14">
                  <c:v>Zaměstnání, pracovní příležitosti</c:v>
                </c:pt>
                <c:pt idx="15">
                  <c:v>Možnost získání dotace</c:v>
                </c:pt>
                <c:pt idx="16">
                  <c:v>Peníze, ekonomika</c:v>
                </c:pt>
                <c:pt idx="17">
                  <c:v>Více možností trávení volného času, cestování, turistika</c:v>
                </c:pt>
                <c:pt idx="18">
                  <c:v>Podpora, zlepšení zemědělství a rozvoj venkova</c:v>
                </c:pt>
                <c:pt idx="19">
                  <c:v>Jiné</c:v>
                </c:pt>
              </c:strCache>
            </c:strRef>
          </c:cat>
          <c:val>
            <c:numRef>
              <c:f>(List1!$B$1:$B$19;List1!$B$26)</c:f>
              <c:numCache>
                <c:formatCode>0.0</c:formatCode>
                <c:ptCount val="20"/>
                <c:pt idx="0">
                  <c:v>28.678304239401498</c:v>
                </c:pt>
                <c:pt idx="1">
                  <c:v>19.950124688279303</c:v>
                </c:pt>
                <c:pt idx="2">
                  <c:v>15.46134663341646</c:v>
                </c:pt>
                <c:pt idx="3">
                  <c:v>11.221945137157107</c:v>
                </c:pt>
                <c:pt idx="4">
                  <c:v>9.2269326683291766</c:v>
                </c:pt>
                <c:pt idx="5">
                  <c:v>9.2269326683291766</c:v>
                </c:pt>
                <c:pt idx="6">
                  <c:v>8.4788029925187036</c:v>
                </c:pt>
                <c:pt idx="7">
                  <c:v>6.4837905236907734</c:v>
                </c:pt>
                <c:pt idx="8">
                  <c:v>5.9850374064837908</c:v>
                </c:pt>
                <c:pt idx="9">
                  <c:v>5.7356608478802995</c:v>
                </c:pt>
                <c:pt idx="10">
                  <c:v>5.4862842892768073</c:v>
                </c:pt>
                <c:pt idx="11">
                  <c:v>4.9875311720698257</c:v>
                </c:pt>
                <c:pt idx="12">
                  <c:v>4.9875311720698257</c:v>
                </c:pt>
                <c:pt idx="13">
                  <c:v>4.7381546134663344</c:v>
                </c:pt>
                <c:pt idx="14">
                  <c:v>4.4887780548628431</c:v>
                </c:pt>
                <c:pt idx="15">
                  <c:v>2.2443890274314215</c:v>
                </c:pt>
                <c:pt idx="16">
                  <c:v>2.2443890274314215</c:v>
                </c:pt>
                <c:pt idx="17">
                  <c:v>2.2443890274314215</c:v>
                </c:pt>
                <c:pt idx="18">
                  <c:v>1.99501246882793</c:v>
                </c:pt>
                <c:pt idx="19">
                  <c:v>3.7406483790523692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6837376"/>
        <c:axId val="136851456"/>
      </c:barChart>
      <c:catAx>
        <c:axId val="13683737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cs-CZ"/>
          </a:p>
        </c:txPr>
        <c:crossAx val="136851456"/>
        <c:crosses val="autoZero"/>
        <c:auto val="1"/>
        <c:lblAlgn val="ctr"/>
        <c:lblOffset val="100"/>
        <c:tickLblSkip val="1"/>
        <c:noMultiLvlLbl val="0"/>
      </c:catAx>
      <c:valAx>
        <c:axId val="136851456"/>
        <c:scaling>
          <c:orientation val="minMax"/>
          <c:max val="6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36837376"/>
        <c:crosses val="max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946076302204359"/>
          <c:y val="3.8619091315498462E-2"/>
          <c:w val="0.43113947764375754"/>
          <c:h val="0.85412951067818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9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(List1!$A$1:$A$20;List1!$A$23)</c:f>
              <c:strCache>
                <c:ptCount val="21"/>
                <c:pt idx="0">
                  <c:v>Zlepšení a podpora životního prostředí</c:v>
                </c:pt>
                <c:pt idx="1">
                  <c:v>Lepší životní úroveň, kvalita života</c:v>
                </c:pt>
                <c:pt idx="2">
                  <c:v>Doprava - celkové zlepšení, opravy, budování</c:v>
                </c:pt>
                <c:pt idx="3">
                  <c:v>Zlepšení školství, vzdělanost</c:v>
                </c:pt>
                <c:pt idx="4">
                  <c:v>Zábava, sport, různé akce, cyklostezky</c:v>
                </c:pt>
                <c:pt idx="5">
                  <c:v>Celkově lepší</c:v>
                </c:pt>
                <c:pt idx="6">
                  <c:v>Podpora a příspěvky na různé projekty</c:v>
                </c:pt>
                <c:pt idx="7">
                  <c:v>Podpora pro obce, města, kraje a jejich rozvoj</c:v>
                </c:pt>
                <c:pt idx="8">
                  <c:v>Zaměstnání, pracovní příležitosti</c:v>
                </c:pt>
                <c:pt idx="9">
                  <c:v>Více možností trávení volného času, cestování, turistika</c:v>
                </c:pt>
                <c:pt idx="10">
                  <c:v>Rozvoj cestovního ruchu, modernizace veřejných prostranství</c:v>
                </c:pt>
                <c:pt idx="11">
                  <c:v>Možnost získání dotace</c:v>
                </c:pt>
                <c:pt idx="12">
                  <c:v>Peníze, ekonomika</c:v>
                </c:pt>
                <c:pt idx="13">
                  <c:v>Infrastruktura celkově</c:v>
                </c:pt>
                <c:pt idx="14">
                  <c:v>Chodníky, kanalizace, čističky, voda</c:v>
                </c:pt>
                <c:pt idx="15">
                  <c:v>Podpora a zlepšení kultury</c:v>
                </c:pt>
                <c:pt idx="16">
                  <c:v>Průmysl - stavebnictví, byty, výroba</c:v>
                </c:pt>
                <c:pt idx="17">
                  <c:v>Bydlení</c:v>
                </c:pt>
                <c:pt idx="18">
                  <c:v>Zlepšení sociální péče, zdravotnictví</c:v>
                </c:pt>
                <c:pt idx="19">
                  <c:v>Negativní</c:v>
                </c:pt>
                <c:pt idx="20">
                  <c:v>Jiné</c:v>
                </c:pt>
              </c:strCache>
            </c:strRef>
          </c:cat>
          <c:val>
            <c:numRef>
              <c:f>(List1!$B$1:$B$20;List1!$B$23)</c:f>
              <c:numCache>
                <c:formatCode>0.0</c:formatCode>
                <c:ptCount val="21"/>
                <c:pt idx="0">
                  <c:v>19.786096256684495</c:v>
                </c:pt>
                <c:pt idx="1">
                  <c:v>18.71657754010695</c:v>
                </c:pt>
                <c:pt idx="2">
                  <c:v>18.71657754010695</c:v>
                </c:pt>
                <c:pt idx="3">
                  <c:v>12.299465240641712</c:v>
                </c:pt>
                <c:pt idx="4">
                  <c:v>9.0909090909090917</c:v>
                </c:pt>
                <c:pt idx="5">
                  <c:v>6.4171122994652414</c:v>
                </c:pt>
                <c:pt idx="6">
                  <c:v>6.4171122994652414</c:v>
                </c:pt>
                <c:pt idx="7">
                  <c:v>6.4171122994652414</c:v>
                </c:pt>
                <c:pt idx="8">
                  <c:v>5.3475935828877006</c:v>
                </c:pt>
                <c:pt idx="9">
                  <c:v>4.8128342245989302</c:v>
                </c:pt>
                <c:pt idx="10">
                  <c:v>4.2780748663101598</c:v>
                </c:pt>
                <c:pt idx="11">
                  <c:v>3.7433155080213902</c:v>
                </c:pt>
                <c:pt idx="12">
                  <c:v>3.7433155080213902</c:v>
                </c:pt>
                <c:pt idx="13">
                  <c:v>3.7433155080213902</c:v>
                </c:pt>
                <c:pt idx="14">
                  <c:v>3.7433155080213902</c:v>
                </c:pt>
                <c:pt idx="15">
                  <c:v>2.1390374331550799</c:v>
                </c:pt>
                <c:pt idx="16">
                  <c:v>1.6042780748663104</c:v>
                </c:pt>
                <c:pt idx="17">
                  <c:v>1.0695187165775399</c:v>
                </c:pt>
                <c:pt idx="18">
                  <c:v>1.0695187165775399</c:v>
                </c:pt>
                <c:pt idx="19">
                  <c:v>1.0695187165775399</c:v>
                </c:pt>
                <c:pt idx="20">
                  <c:v>7.4866310160427805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6980352"/>
        <c:axId val="136981888"/>
      </c:barChart>
      <c:catAx>
        <c:axId val="1369803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cs-CZ"/>
          </a:p>
        </c:txPr>
        <c:crossAx val="136981888"/>
        <c:crosses val="autoZero"/>
        <c:auto val="1"/>
        <c:lblAlgn val="ctr"/>
        <c:lblOffset val="100"/>
        <c:tickLblSkip val="1"/>
        <c:noMultiLvlLbl val="0"/>
      </c:catAx>
      <c:valAx>
        <c:axId val="136981888"/>
        <c:scaling>
          <c:orientation val="minMax"/>
          <c:max val="6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36980352"/>
        <c:crosses val="max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946076302204359"/>
          <c:y val="3.8619091315498462E-2"/>
          <c:w val="0.43113947764375754"/>
          <c:h val="0.85412951067818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9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List1!$A$1:$A$14</c:f>
              <c:strCache>
                <c:ptCount val="14"/>
                <c:pt idx="0">
                  <c:v>Nepřínosné, nesmyslné projekty</c:v>
                </c:pt>
                <c:pt idx="1">
                  <c:v>Přicházíme o naše produkty, trh, jméno</c:v>
                </c:pt>
                <c:pt idx="2">
                  <c:v>Lidé, jako jsme my, z toho nic nemají, nic mu nepřinesly</c:v>
                </c:pt>
                <c:pt idx="3">
                  <c:v>Je to pro určitou skupinu obyvatel (podnikatelů)</c:v>
                </c:pt>
                <c:pt idx="4">
                  <c:v>Jsme jim zavázaní a musíme poslouchat, plnit podmínky</c:v>
                </c:pt>
                <c:pt idx="5">
                  <c:v>Zadlužení, rozkrádání</c:v>
                </c:pt>
                <c:pt idx="6">
                  <c:v>Lež, podvod</c:v>
                </c:pt>
                <c:pt idx="7">
                  <c:v>Nemám rád EU</c:v>
                </c:pt>
                <c:pt idx="8">
                  <c:v>Čerpání dotací za nepotřebné</c:v>
                </c:pt>
                <c:pt idx="9">
                  <c:v>Nutnost odvodu peněz do EU a poté zpět formou dotací</c:v>
                </c:pt>
                <c:pt idx="10">
                  <c:v>Nevyznám se v této problematice, nedostatek informací</c:v>
                </c:pt>
                <c:pt idx="11">
                  <c:v>Žádná pozitiva</c:v>
                </c:pt>
                <c:pt idx="12">
                  <c:v>Nutnost čerpat dotace</c:v>
                </c:pt>
                <c:pt idx="13">
                  <c:v>Jiné</c:v>
                </c:pt>
              </c:strCache>
            </c:strRef>
          </c:cat>
          <c:val>
            <c:numRef>
              <c:f>List1!$B$1:$B$14</c:f>
              <c:numCache>
                <c:formatCode>0.0</c:formatCode>
                <c:ptCount val="14"/>
                <c:pt idx="0">
                  <c:v>21.153846153846153</c:v>
                </c:pt>
                <c:pt idx="1">
                  <c:v>19.230769230769234</c:v>
                </c:pt>
                <c:pt idx="2">
                  <c:v>17.307692307692307</c:v>
                </c:pt>
                <c:pt idx="3">
                  <c:v>15.384615384615385</c:v>
                </c:pt>
                <c:pt idx="4">
                  <c:v>13.461538461538462</c:v>
                </c:pt>
                <c:pt idx="5">
                  <c:v>11.538461538461538</c:v>
                </c:pt>
                <c:pt idx="6">
                  <c:v>11.538461538461538</c:v>
                </c:pt>
                <c:pt idx="7">
                  <c:v>7.6923076923076925</c:v>
                </c:pt>
                <c:pt idx="8">
                  <c:v>7.6923076923076925</c:v>
                </c:pt>
                <c:pt idx="9">
                  <c:v>5.7692307692307692</c:v>
                </c:pt>
                <c:pt idx="10">
                  <c:v>3.8461538461538463</c:v>
                </c:pt>
                <c:pt idx="11">
                  <c:v>3.8461538461538463</c:v>
                </c:pt>
                <c:pt idx="12">
                  <c:v>1.9230769230769231</c:v>
                </c:pt>
                <c:pt idx="13">
                  <c:v>9.6153846153846168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7040256"/>
        <c:axId val="137041792"/>
      </c:barChart>
      <c:catAx>
        <c:axId val="1370402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cs-CZ"/>
          </a:p>
        </c:txPr>
        <c:crossAx val="137041792"/>
        <c:crosses val="autoZero"/>
        <c:auto val="1"/>
        <c:lblAlgn val="ctr"/>
        <c:lblOffset val="100"/>
        <c:tickLblSkip val="1"/>
        <c:noMultiLvlLbl val="0"/>
      </c:catAx>
      <c:valAx>
        <c:axId val="137041792"/>
        <c:scaling>
          <c:orientation val="minMax"/>
          <c:max val="6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37040256"/>
        <c:crosses val="max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946076302204359"/>
          <c:y val="3.8619091315498462E-2"/>
          <c:w val="0.43113947764375754"/>
          <c:h val="0.85412951067818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9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List1!$A$1:$A$16</c:f>
              <c:strCache>
                <c:ptCount val="16"/>
                <c:pt idx="0">
                  <c:v>Nepřínosné, nesmyslné projekty</c:v>
                </c:pt>
                <c:pt idx="1">
                  <c:v>Žádná pozitiva</c:v>
                </c:pt>
                <c:pt idx="2">
                  <c:v>Je to pro určitou skupinu obyvatel (podnikatelů)</c:v>
                </c:pt>
                <c:pt idx="3">
                  <c:v>Zadlužení, rozkrádání</c:v>
                </c:pt>
                <c:pt idx="4">
                  <c:v>Jsme jim zavázaní a musíme poslouchat, plnit podmínky</c:v>
                </c:pt>
                <c:pt idx="5">
                  <c:v>Přicházíme o naše produkty, trh, jméno</c:v>
                </c:pt>
                <c:pt idx="6">
                  <c:v>Čerpání dotací za nepotřebné</c:v>
                </c:pt>
                <c:pt idx="7">
                  <c:v>Lidé, jako jsme my, z toho nic nemají, nic mu nepřinesly</c:v>
                </c:pt>
                <c:pt idx="8">
                  <c:v>Nutnost odvodu peněz do EU a poté zpět formou dotací</c:v>
                </c:pt>
                <c:pt idx="9">
                  <c:v>Pouze pro politiky</c:v>
                </c:pt>
                <c:pt idx="10">
                  <c:v>Nic se nezměnilo, nic neudělali</c:v>
                </c:pt>
                <c:pt idx="11">
                  <c:v>Nemám rád EU</c:v>
                </c:pt>
                <c:pt idx="12">
                  <c:v>Lež, podvod</c:v>
                </c:pt>
                <c:pt idx="13">
                  <c:v>Korupce</c:v>
                </c:pt>
                <c:pt idx="14">
                  <c:v>Nevyznám se v této problematice, nedostatek informací</c:v>
                </c:pt>
                <c:pt idx="15">
                  <c:v>Nutnost čerpat dotace</c:v>
                </c:pt>
              </c:strCache>
            </c:strRef>
          </c:cat>
          <c:val>
            <c:numRef>
              <c:f>List1!$B$1:$B$16</c:f>
              <c:numCache>
                <c:formatCode>0.0</c:formatCode>
                <c:ptCount val="16"/>
                <c:pt idx="0">
                  <c:v>18.518518518518519</c:v>
                </c:pt>
                <c:pt idx="1">
                  <c:v>18.518518518518519</c:v>
                </c:pt>
                <c:pt idx="2">
                  <c:v>16.666666666666664</c:v>
                </c:pt>
                <c:pt idx="3">
                  <c:v>12.962962962962962</c:v>
                </c:pt>
                <c:pt idx="4">
                  <c:v>11.111111111111111</c:v>
                </c:pt>
                <c:pt idx="5">
                  <c:v>11.111111111111111</c:v>
                </c:pt>
                <c:pt idx="6">
                  <c:v>9.2592592592592595</c:v>
                </c:pt>
                <c:pt idx="7">
                  <c:v>7.4074074074074066</c:v>
                </c:pt>
                <c:pt idx="8">
                  <c:v>7.4074074074074066</c:v>
                </c:pt>
                <c:pt idx="9">
                  <c:v>7.4074074074074066</c:v>
                </c:pt>
                <c:pt idx="10">
                  <c:v>7.4074074074074066</c:v>
                </c:pt>
                <c:pt idx="11">
                  <c:v>5.5555555555555554</c:v>
                </c:pt>
                <c:pt idx="12">
                  <c:v>5.5555555555555554</c:v>
                </c:pt>
                <c:pt idx="13">
                  <c:v>3.7037037037037033</c:v>
                </c:pt>
                <c:pt idx="14">
                  <c:v>1.8518518518518516</c:v>
                </c:pt>
                <c:pt idx="15">
                  <c:v>1.8518518518518516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7207168"/>
        <c:axId val="137208960"/>
      </c:barChart>
      <c:catAx>
        <c:axId val="1372071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cs-CZ"/>
          </a:p>
        </c:txPr>
        <c:crossAx val="137208960"/>
        <c:crosses val="autoZero"/>
        <c:auto val="1"/>
        <c:lblAlgn val="ctr"/>
        <c:lblOffset val="100"/>
        <c:tickLblSkip val="1"/>
        <c:noMultiLvlLbl val="0"/>
      </c:catAx>
      <c:valAx>
        <c:axId val="137208960"/>
        <c:scaling>
          <c:orientation val="minMax"/>
          <c:max val="6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37207168"/>
        <c:crosses val="max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946076302204359"/>
          <c:y val="3.8619091315498462E-2"/>
          <c:w val="0.43113947764375754"/>
          <c:h val="0.85412951067818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9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List1!$A$1:$A$17</c:f>
              <c:strCache>
                <c:ptCount val="17"/>
                <c:pt idx="0">
                  <c:v>Lidé, jako jsme my, z toho nic nemají, nic mu nepřinesly</c:v>
                </c:pt>
                <c:pt idx="1">
                  <c:v>Žádná pozitiva</c:v>
                </c:pt>
                <c:pt idx="2">
                  <c:v>Nevyužívám je, nezajímá mě to</c:v>
                </c:pt>
                <c:pt idx="3">
                  <c:v>Nepřínosné, nesmyslné projekty</c:v>
                </c:pt>
                <c:pt idx="4">
                  <c:v>Je to pro určitou skupinu obyvatel (podnikatelů)</c:v>
                </c:pt>
                <c:pt idx="5">
                  <c:v>Nic se nezměnilo, nic neudělali</c:v>
                </c:pt>
                <c:pt idx="6">
                  <c:v>Jsme jim zavázaní a musíme poslouchat, plnit podmínky</c:v>
                </c:pt>
                <c:pt idx="7">
                  <c:v>Zadlužení, rozkrádání</c:v>
                </c:pt>
                <c:pt idx="8">
                  <c:v>Pouze pro politiky</c:v>
                </c:pt>
                <c:pt idx="9">
                  <c:v>Přicházíme o naše produkty, trh, jméno atd</c:v>
                </c:pt>
                <c:pt idx="10">
                  <c:v>Korupce</c:v>
                </c:pt>
                <c:pt idx="11">
                  <c:v>Nemám rád EU</c:v>
                </c:pt>
                <c:pt idx="12">
                  <c:v>Lež, podvod</c:v>
                </c:pt>
                <c:pt idx="13">
                  <c:v>Čerpání dotací za nepotřebné</c:v>
                </c:pt>
                <c:pt idx="14">
                  <c:v>Nutnost odvodu peněz do EU a poté zpět formou dotací</c:v>
                </c:pt>
                <c:pt idx="15">
                  <c:v>Nevyznám se v této problematice, nedostatek informací</c:v>
                </c:pt>
                <c:pt idx="16">
                  <c:v>Jiné</c:v>
                </c:pt>
              </c:strCache>
            </c:strRef>
          </c:cat>
          <c:val>
            <c:numRef>
              <c:f>List1!$B$1:$B$17</c:f>
              <c:numCache>
                <c:formatCode>0.0</c:formatCode>
                <c:ptCount val="17"/>
                <c:pt idx="0">
                  <c:v>36.84210526315789</c:v>
                </c:pt>
                <c:pt idx="1">
                  <c:v>11.578947368421053</c:v>
                </c:pt>
                <c:pt idx="2">
                  <c:v>8.9473684210526319</c:v>
                </c:pt>
                <c:pt idx="3">
                  <c:v>7.3684210526315779</c:v>
                </c:pt>
                <c:pt idx="4">
                  <c:v>5.7894736842105265</c:v>
                </c:pt>
                <c:pt idx="5">
                  <c:v>5.7894736842105265</c:v>
                </c:pt>
                <c:pt idx="6">
                  <c:v>3.1578947368421053</c:v>
                </c:pt>
                <c:pt idx="7">
                  <c:v>3.1578947368421053</c:v>
                </c:pt>
                <c:pt idx="8">
                  <c:v>3.1578947368421053</c:v>
                </c:pt>
                <c:pt idx="9">
                  <c:v>2.6315789473684208</c:v>
                </c:pt>
                <c:pt idx="10">
                  <c:v>2.6315789473684208</c:v>
                </c:pt>
                <c:pt idx="11">
                  <c:v>2.1052631578947367</c:v>
                </c:pt>
                <c:pt idx="12">
                  <c:v>2.1052631578947367</c:v>
                </c:pt>
                <c:pt idx="13">
                  <c:v>1.5789473684210527</c:v>
                </c:pt>
                <c:pt idx="14">
                  <c:v>1.5789473684210527</c:v>
                </c:pt>
                <c:pt idx="15">
                  <c:v>0.52631578947368418</c:v>
                </c:pt>
                <c:pt idx="16">
                  <c:v>15.263157894736842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7284224"/>
        <c:axId val="137347456"/>
      </c:barChart>
      <c:catAx>
        <c:axId val="1372842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cs-CZ"/>
          </a:p>
        </c:txPr>
        <c:crossAx val="137347456"/>
        <c:crosses val="autoZero"/>
        <c:auto val="1"/>
        <c:lblAlgn val="ctr"/>
        <c:lblOffset val="100"/>
        <c:tickLblSkip val="1"/>
        <c:noMultiLvlLbl val="0"/>
      </c:catAx>
      <c:valAx>
        <c:axId val="137347456"/>
        <c:scaling>
          <c:orientation val="minMax"/>
          <c:max val="6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37284224"/>
        <c:crosses val="max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946076302204359"/>
          <c:y val="3.8619091315498462E-2"/>
          <c:w val="0.43113947764375754"/>
          <c:h val="0.85412951067818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9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List1!$A$1:$A$16</c:f>
              <c:strCache>
                <c:ptCount val="16"/>
                <c:pt idx="0">
                  <c:v>Internet</c:v>
                </c:pt>
                <c:pt idx="1">
                  <c:v>Televize</c:v>
                </c:pt>
                <c:pt idx="2">
                  <c:v>Email</c:v>
                </c:pt>
                <c:pt idx="3">
                  <c:v>Městský zpravodaj</c:v>
                </c:pt>
                <c:pt idx="4">
                  <c:v>Denní tisk, časopisy</c:v>
                </c:pt>
                <c:pt idx="5">
                  <c:v>Webové stránky</c:v>
                </c:pt>
                <c:pt idx="6">
                  <c:v>Sociální sítě</c:v>
                </c:pt>
                <c:pt idx="7">
                  <c:v>Rozhlas, rádio</c:v>
                </c:pt>
                <c:pt idx="8">
                  <c:v>Letáky, plakáty, billboardy</c:v>
                </c:pt>
                <c:pt idx="9">
                  <c:v>Přímo na místech, kde byly projekty realizovány</c:v>
                </c:pt>
                <c:pt idx="10">
                  <c:v>Média - obecně</c:v>
                </c:pt>
                <c:pt idx="11">
                  <c:v>Na úřadech, radnicích, ministerstvech</c:v>
                </c:pt>
                <c:pt idx="12">
                  <c:v>Nechci vědět tyto informace</c:v>
                </c:pt>
                <c:pt idx="13">
                  <c:v>Nezajímám se o to, je mi to jedno</c:v>
                </c:pt>
                <c:pt idx="14">
                  <c:v>Na mobil - sms</c:v>
                </c:pt>
                <c:pt idx="15">
                  <c:v>Jiné</c:v>
                </c:pt>
              </c:strCache>
            </c:strRef>
          </c:cat>
          <c:val>
            <c:numRef>
              <c:f>List1!$B$1:$B$16</c:f>
              <c:numCache>
                <c:formatCode>0.0</c:formatCode>
                <c:ptCount val="16"/>
                <c:pt idx="0">
                  <c:v>31.269942565411611</c:v>
                </c:pt>
                <c:pt idx="1">
                  <c:v>15.443522654754307</c:v>
                </c:pt>
                <c:pt idx="2">
                  <c:v>11.359285258455648</c:v>
                </c:pt>
                <c:pt idx="3">
                  <c:v>7.1474154435226547</c:v>
                </c:pt>
                <c:pt idx="4">
                  <c:v>6.828334396936822</c:v>
                </c:pt>
                <c:pt idx="5">
                  <c:v>6.828334396936822</c:v>
                </c:pt>
                <c:pt idx="6">
                  <c:v>5.488194001276324</c:v>
                </c:pt>
                <c:pt idx="7">
                  <c:v>3.1908104658583278</c:v>
                </c:pt>
                <c:pt idx="8">
                  <c:v>3.1908104658583278</c:v>
                </c:pt>
                <c:pt idx="9">
                  <c:v>2.8717294192724951</c:v>
                </c:pt>
                <c:pt idx="10">
                  <c:v>2.6164645820038293</c:v>
                </c:pt>
                <c:pt idx="11">
                  <c:v>1.4039566049776642</c:v>
                </c:pt>
                <c:pt idx="12">
                  <c:v>0.89342693044033183</c:v>
                </c:pt>
                <c:pt idx="13">
                  <c:v>0.82961072112316525</c:v>
                </c:pt>
                <c:pt idx="14">
                  <c:v>0.63816209317166561</c:v>
                </c:pt>
                <c:pt idx="15">
                  <c:v>11.805998723675813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7820032"/>
        <c:axId val="137821568"/>
      </c:barChart>
      <c:catAx>
        <c:axId val="1378200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37821568"/>
        <c:crosses val="autoZero"/>
        <c:auto val="1"/>
        <c:lblAlgn val="ctr"/>
        <c:lblOffset val="100"/>
        <c:tickLblSkip val="1"/>
        <c:noMultiLvlLbl val="0"/>
      </c:catAx>
      <c:valAx>
        <c:axId val="137821568"/>
        <c:scaling>
          <c:orientation val="minMax"/>
          <c:max val="6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37820032"/>
        <c:crosses val="max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6683313696188"/>
          <c:y val="0.28931535407522468"/>
          <c:w val="0.35736905084173898"/>
          <c:h val="0.46543782286785856"/>
        </c:manualLayout>
      </c:layout>
      <c:doughnutChart>
        <c:varyColors val="1"/>
        <c:ser>
          <c:idx val="0"/>
          <c:order val="0"/>
          <c:spPr>
            <a:solidFill>
              <a:srgbClr val="971C54"/>
            </a:solidFill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28575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28575">
                <a:solidFill>
                  <a:schemeClr val="bg1"/>
                </a:solidFill>
              </a:ln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0.19204846031017422"/>
                  <c:y val="-2.32406607837226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616750820945588E-2"/>
                  <c:y val="-0.137027495184127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564767408558236E-2"/>
                  <c:y val="0.179752793717138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154333847282543"/>
                  <c:y val="-0.1184182476865927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1853512705530643E-2"/>
                  <c:y val="-3.37445262560869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7762830094668658E-2"/>
                  <c:y val="-0.1038286826735885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0.0</c:formatCode>
                <c:ptCount val="2"/>
                <c:pt idx="0">
                  <c:v>94.447989789406506</c:v>
                </c:pt>
                <c:pt idx="1">
                  <c:v>5.5520102105934912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697794374390277"/>
          <c:y val="0.23181048672278445"/>
          <c:w val="0.63648983213947752"/>
          <c:h val="0.6031825772083424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1"/>
              <c:numFmt formatCode="#,##0" sourceLinked="0"/>
              <c:spPr>
                <a:noFill/>
                <a:ln w="19050"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n>
                        <a:noFill/>
                      </a:ln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ln w="19050"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ln w="28575"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List1!$A$2:$A$3</c:f>
              <c:strCache>
                <c:ptCount val="2"/>
                <c:pt idx="0">
                  <c:v>www.dotaceEU.cz</c:v>
                </c:pt>
                <c:pt idx="1">
                  <c:v>www.kazdydenpomahame.eu</c:v>
                </c:pt>
              </c:strCache>
            </c:strRef>
          </c:cat>
          <c:val>
            <c:numRef>
              <c:f>List1!$B$2:$B$3</c:f>
              <c:numCache>
                <c:formatCode>0.0</c:formatCode>
                <c:ptCount val="2"/>
                <c:pt idx="0">
                  <c:v>15.507338864071475</c:v>
                </c:pt>
                <c:pt idx="1">
                  <c:v>4.4033184428844931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dLbls>
            <c:dLbl>
              <c:idx val="1"/>
              <c:numFmt formatCode="#,##0" sourceLinked="0"/>
              <c:spPr>
                <a:noFill/>
                <a:ln w="19050"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List1!$A$2:$A$3</c:f>
              <c:strCache>
                <c:ptCount val="2"/>
                <c:pt idx="0">
                  <c:v>www.dotaceEU.cz</c:v>
                </c:pt>
                <c:pt idx="1">
                  <c:v>www.kazdydenpomahame.eu</c:v>
                </c:pt>
              </c:strCache>
            </c:strRef>
          </c:cat>
          <c:val>
            <c:numRef>
              <c:f>List1!$C$2:$C$3</c:f>
              <c:numCache>
                <c:formatCode>0.0</c:formatCode>
                <c:ptCount val="2"/>
                <c:pt idx="0">
                  <c:v>84.492661135928529</c:v>
                </c:pt>
                <c:pt idx="1">
                  <c:v>95.596681557115502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8027008"/>
        <c:axId val="138028544"/>
      </c:barChart>
      <c:catAx>
        <c:axId val="1380270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38028544"/>
        <c:crosses val="autoZero"/>
        <c:auto val="1"/>
        <c:lblAlgn val="ctr"/>
        <c:lblOffset val="100"/>
        <c:tickLblSkip val="1"/>
        <c:noMultiLvlLbl val="0"/>
      </c:catAx>
      <c:valAx>
        <c:axId val="138028544"/>
        <c:scaling>
          <c:orientation val="minMax"/>
          <c:max val="10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38027008"/>
        <c:crosses val="max"/>
        <c:crossBetween val="between"/>
        <c:majorUnit val="20"/>
      </c:valAx>
    </c:plotArea>
    <c:legend>
      <c:legendPos val="l"/>
      <c:layout>
        <c:manualLayout>
          <c:xMode val="edge"/>
          <c:yMode val="edge"/>
          <c:x val="0.20730675442267887"/>
          <c:y val="0.12013381222978069"/>
          <c:w val="0.74935920724063509"/>
          <c:h val="0.13015651656696414"/>
        </c:manualLayout>
      </c:layout>
      <c:overlay val="1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651708442217672"/>
          <c:y val="0.19349860443245914"/>
          <c:w val="0.64951595145749963"/>
          <c:h val="0.6848468894618073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1"/>
              <c:numFmt formatCode="#,##0" sourceLinked="0"/>
              <c:spPr>
                <a:noFill/>
                <a:ln w="19050"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n>
                        <a:noFill/>
                      </a:ln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ln w="19050"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ln w="28575"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Dobře dostupné</c:v>
                </c:pt>
                <c:pt idx="1">
                  <c:v>Dostatečné</c:v>
                </c:pt>
                <c:pt idx="2">
                  <c:v>Jasné a srozumitelné</c:v>
                </c:pt>
                <c:pt idx="3">
                  <c:v>Konkrétní a věcné</c:v>
                </c:pt>
                <c:pt idx="4">
                  <c:v>Důvěryhodné, pravdivé</c:v>
                </c:pt>
                <c:pt idx="5">
                  <c:v>Přesné</c:v>
                </c:pt>
                <c:pt idx="6">
                  <c:v>Zbytečně se překrývající</c:v>
                </c:pt>
              </c:strCache>
            </c:strRef>
          </c:cat>
          <c:val>
            <c:numRef>
              <c:f>List1!$B$2:$B$8</c:f>
              <c:numCache>
                <c:formatCode>0.0</c:formatCode>
                <c:ptCount val="7"/>
                <c:pt idx="0">
                  <c:v>11.933631142310148</c:v>
                </c:pt>
                <c:pt idx="1">
                  <c:v>8.3599234205488191</c:v>
                </c:pt>
                <c:pt idx="2">
                  <c:v>7.5303126994256537</c:v>
                </c:pt>
                <c:pt idx="3">
                  <c:v>5.6158264199106567</c:v>
                </c:pt>
                <c:pt idx="4">
                  <c:v>6.9559668155711547</c:v>
                </c:pt>
                <c:pt idx="5">
                  <c:v>5.2967453733248249</c:v>
                </c:pt>
                <c:pt idx="6">
                  <c:v>5.1052967453733249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dLbl>
              <c:idx val="1"/>
              <c:numFmt formatCode="#,##0" sourceLinked="0"/>
              <c:spPr>
                <a:noFill/>
                <a:ln w="19050"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Dobře dostupné</c:v>
                </c:pt>
                <c:pt idx="1">
                  <c:v>Dostatečné</c:v>
                </c:pt>
                <c:pt idx="2">
                  <c:v>Jasné a srozumitelné</c:v>
                </c:pt>
                <c:pt idx="3">
                  <c:v>Konkrétní a věcné</c:v>
                </c:pt>
                <c:pt idx="4">
                  <c:v>Důvěryhodné, pravdivé</c:v>
                </c:pt>
                <c:pt idx="5">
                  <c:v>Přesné</c:v>
                </c:pt>
                <c:pt idx="6">
                  <c:v>Zbytečně se překrývající</c:v>
                </c:pt>
              </c:strCache>
            </c:strRef>
          </c:cat>
          <c:val>
            <c:numRef>
              <c:f>List1!$C$2:$C$8</c:f>
              <c:numCache>
                <c:formatCode>0.0</c:formatCode>
                <c:ptCount val="7"/>
                <c:pt idx="0">
                  <c:v>49.840459476707082</c:v>
                </c:pt>
                <c:pt idx="1">
                  <c:v>46.649649010848755</c:v>
                </c:pt>
                <c:pt idx="2">
                  <c:v>35.481812380344607</c:v>
                </c:pt>
                <c:pt idx="3">
                  <c:v>37.077217613273774</c:v>
                </c:pt>
                <c:pt idx="4">
                  <c:v>35.673261008296109</c:v>
                </c:pt>
                <c:pt idx="5">
                  <c:v>32.929164007657945</c:v>
                </c:pt>
                <c:pt idx="6">
                  <c:v>23.356732610082961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Dobře dostupné</c:v>
                </c:pt>
                <c:pt idx="1">
                  <c:v>Dostatečné</c:v>
                </c:pt>
                <c:pt idx="2">
                  <c:v>Jasné a srozumitelné</c:v>
                </c:pt>
                <c:pt idx="3">
                  <c:v>Konkrétní a věcné</c:v>
                </c:pt>
                <c:pt idx="4">
                  <c:v>Důvěryhodné, pravdivé</c:v>
                </c:pt>
                <c:pt idx="5">
                  <c:v>Přesné</c:v>
                </c:pt>
                <c:pt idx="6">
                  <c:v>Zbytečně se překrývající</c:v>
                </c:pt>
              </c:strCache>
            </c:strRef>
          </c:cat>
          <c:val>
            <c:numRef>
              <c:f>List1!$D$2:$D$8</c:f>
              <c:numCache>
                <c:formatCode>0.0</c:formatCode>
                <c:ptCount val="7"/>
                <c:pt idx="0">
                  <c:v>15.124441608168473</c:v>
                </c:pt>
                <c:pt idx="1">
                  <c:v>18.5067007019783</c:v>
                </c:pt>
                <c:pt idx="2">
                  <c:v>24.760689215060623</c:v>
                </c:pt>
                <c:pt idx="3">
                  <c:v>22.016592214422463</c:v>
                </c:pt>
                <c:pt idx="4">
                  <c:v>18.442884492661136</c:v>
                </c:pt>
                <c:pt idx="5">
                  <c:v>23.101467772814292</c:v>
                </c:pt>
                <c:pt idx="6">
                  <c:v>30.440331844288448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numFmt formatCode="#,##0" sourceLinked="0"/>
              <c:spPr>
                <a:ln w="19050"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Dobře dostupné</c:v>
                </c:pt>
                <c:pt idx="1">
                  <c:v>Dostatečné</c:v>
                </c:pt>
                <c:pt idx="2">
                  <c:v>Jasné a srozumitelné</c:v>
                </c:pt>
                <c:pt idx="3">
                  <c:v>Konkrétní a věcné</c:v>
                </c:pt>
                <c:pt idx="4">
                  <c:v>Důvěryhodné, pravdivé</c:v>
                </c:pt>
                <c:pt idx="5">
                  <c:v>Přesné</c:v>
                </c:pt>
                <c:pt idx="6">
                  <c:v>Zbytečně se překrývající</c:v>
                </c:pt>
              </c:strCache>
            </c:strRef>
          </c:cat>
          <c:val>
            <c:numRef>
              <c:f>List1!$E$2:$E$8</c:f>
              <c:numCache>
                <c:formatCode>0.0</c:formatCode>
                <c:ptCount val="7"/>
                <c:pt idx="0">
                  <c:v>4.2118698149329923</c:v>
                </c:pt>
                <c:pt idx="1">
                  <c:v>4.3395022335673259</c:v>
                </c:pt>
                <c:pt idx="2">
                  <c:v>6.828334396936822</c:v>
                </c:pt>
                <c:pt idx="3">
                  <c:v>6.3816209317166557</c:v>
                </c:pt>
                <c:pt idx="4">
                  <c:v>7.7855775366943201</c:v>
                </c:pt>
                <c:pt idx="5">
                  <c:v>6.253988513082323</c:v>
                </c:pt>
                <c:pt idx="6">
                  <c:v>4.9138481174218249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Dobře dostupné</c:v>
                </c:pt>
                <c:pt idx="1">
                  <c:v>Dostatečné</c:v>
                </c:pt>
                <c:pt idx="2">
                  <c:v>Jasné a srozumitelné</c:v>
                </c:pt>
                <c:pt idx="3">
                  <c:v>Konkrétní a věcné</c:v>
                </c:pt>
                <c:pt idx="4">
                  <c:v>Důvěryhodné, pravdivé</c:v>
                </c:pt>
                <c:pt idx="5">
                  <c:v>Přesné</c:v>
                </c:pt>
                <c:pt idx="6">
                  <c:v>Zbytečně se překrývající</c:v>
                </c:pt>
              </c:strCache>
            </c:strRef>
          </c:cat>
          <c:val>
            <c:numRef>
              <c:f>List1!$F$2:$F$8</c:f>
              <c:numCache>
                <c:formatCode>0.0</c:formatCode>
                <c:ptCount val="7"/>
                <c:pt idx="0">
                  <c:v>18.889597957881303</c:v>
                </c:pt>
                <c:pt idx="1">
                  <c:v>22.144224633056798</c:v>
                </c:pt>
                <c:pt idx="2">
                  <c:v>25.398851308232288</c:v>
                </c:pt>
                <c:pt idx="3">
                  <c:v>28.908742820676451</c:v>
                </c:pt>
                <c:pt idx="4">
                  <c:v>31.14231014677728</c:v>
                </c:pt>
                <c:pt idx="5">
                  <c:v>32.418634333120607</c:v>
                </c:pt>
                <c:pt idx="6">
                  <c:v>36.18379068283344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8232576"/>
        <c:axId val="138234112"/>
      </c:barChart>
      <c:catAx>
        <c:axId val="13823257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38234112"/>
        <c:crosses val="autoZero"/>
        <c:auto val="1"/>
        <c:lblAlgn val="ctr"/>
        <c:lblOffset val="100"/>
        <c:tickLblSkip val="1"/>
        <c:noMultiLvlLbl val="0"/>
      </c:catAx>
      <c:valAx>
        <c:axId val="138234112"/>
        <c:scaling>
          <c:orientation val="minMax"/>
          <c:max val="10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38232576"/>
        <c:crosses val="max"/>
        <c:crossBetween val="between"/>
        <c:majorUnit val="20"/>
      </c:valAx>
    </c:plotArea>
    <c:legend>
      <c:legendPos val="l"/>
      <c:layout>
        <c:manualLayout>
          <c:xMode val="edge"/>
          <c:yMode val="edge"/>
          <c:x val="0.23416377750075337"/>
          <c:y val="1.5312058547524651E-2"/>
          <c:w val="0.74935920724063509"/>
          <c:h val="0.13015651656696414"/>
        </c:manualLayout>
      </c:layout>
      <c:overlay val="1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5485785759442452"/>
          <c:y val="5.6050053724226098E-2"/>
          <c:w val="0.40574238307137661"/>
          <c:h val="0.8366985482694524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9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(List1!$A$1:$A$9;List1!$A$11)</c:f>
              <c:strCache>
                <c:ptCount val="10"/>
                <c:pt idx="0">
                  <c:v>Celkově všechny, konkrétní a pravdivé informace</c:v>
                </c:pt>
                <c:pt idx="1">
                  <c:v>Přehled udělených dotací, snadné a přehledné informování</c:v>
                </c:pt>
                <c:pt idx="2">
                  <c:v>Kde, jak a na co se dají získat, přehledné info pro obyčejné žadatele</c:v>
                </c:pt>
                <c:pt idx="3">
                  <c:v>Přesné částky a konkrétní informace o nakládání s penězi</c:v>
                </c:pt>
                <c:pt idx="4">
                  <c:v>Detailnější informace o příjemcích</c:v>
                </c:pt>
                <c:pt idx="5">
                  <c:v>Informace o výběrovém řízení, o odpovědných osobách a úřadech</c:v>
                </c:pt>
                <c:pt idx="6">
                  <c:v>Informace o prospěšnosti dotovaných projektů</c:v>
                </c:pt>
                <c:pt idx="7">
                  <c:v>Informace o výsledcích kontrol, auditů a přestupkových řízení</c:v>
                </c:pt>
                <c:pt idx="8">
                  <c:v>Přehled čerpání z fondů</c:v>
                </c:pt>
                <c:pt idx="9">
                  <c:v>Jiné</c:v>
                </c:pt>
              </c:strCache>
            </c:strRef>
          </c:cat>
          <c:val>
            <c:numRef>
              <c:f>(List1!$B$1:$B$9;List1!$B$11)</c:f>
              <c:numCache>
                <c:formatCode>0.0</c:formatCode>
                <c:ptCount val="10"/>
                <c:pt idx="0">
                  <c:v>20.391061452513966</c:v>
                </c:pt>
                <c:pt idx="1">
                  <c:v>12.569832402234638</c:v>
                </c:pt>
                <c:pt idx="2">
                  <c:v>11.173184357541899</c:v>
                </c:pt>
                <c:pt idx="3">
                  <c:v>10.335195530726256</c:v>
                </c:pt>
                <c:pt idx="4">
                  <c:v>5.5865921787709496</c:v>
                </c:pt>
                <c:pt idx="5">
                  <c:v>4.7486033519553068</c:v>
                </c:pt>
                <c:pt idx="6">
                  <c:v>3.0726256983240221</c:v>
                </c:pt>
                <c:pt idx="7">
                  <c:v>2.2346368715083798</c:v>
                </c:pt>
                <c:pt idx="8">
                  <c:v>1.3966480446927374</c:v>
                </c:pt>
                <c:pt idx="9">
                  <c:v>4.7486033519553068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8278400"/>
        <c:axId val="138279936"/>
      </c:barChart>
      <c:catAx>
        <c:axId val="1382784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38279936"/>
        <c:crosses val="autoZero"/>
        <c:auto val="1"/>
        <c:lblAlgn val="ctr"/>
        <c:lblOffset val="100"/>
        <c:tickLblSkip val="1"/>
        <c:noMultiLvlLbl val="0"/>
      </c:catAx>
      <c:valAx>
        <c:axId val="138279936"/>
        <c:scaling>
          <c:orientation val="minMax"/>
          <c:max val="6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38278400"/>
        <c:crosses val="max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84132267332127"/>
          <c:y val="0.31857434221617176"/>
          <c:w val="0.38577988463360424"/>
          <c:h val="0.50058701960040464"/>
        </c:manualLayout>
      </c:layout>
      <c:doughnutChart>
        <c:varyColors val="1"/>
        <c:ser>
          <c:idx val="0"/>
          <c:order val="0"/>
          <c:spPr>
            <a:solidFill>
              <a:schemeClr val="accent1"/>
            </a:solidFill>
            <a:ln w="28575">
              <a:solidFill>
                <a:schemeClr val="bg1"/>
              </a:solidFill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2"/>
              </a:solidFill>
              <a:ln w="28575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28575"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5418099643374175"/>
                  <c:y val="-0.1348564946578303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2323309362114489"/>
                  <c:y val="5.5055363374840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9334573088677816E-2"/>
                  <c:y val="-0.1083718007020699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921177453715512E-3"/>
                  <c:y val="-0.1443754183549898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5700049825610358E-2"/>
                  <c:y val="-0.1194031894617974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7762830094668658E-2"/>
                  <c:y val="-0.1038286826735885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Rozhodně ano</c:v>
                </c:pt>
                <c:pt idx="1">
                  <c:v>Spíše ano</c:v>
                </c:pt>
                <c:pt idx="2">
                  <c:v>Spíše ne</c:v>
                </c:pt>
                <c:pt idx="3">
                  <c:v>Rozhodně ne</c:v>
                </c:pt>
                <c:pt idx="4">
                  <c:v>Nevím</c:v>
                </c:pt>
              </c:strCache>
            </c:strRef>
          </c:cat>
          <c:val>
            <c:numRef>
              <c:f>List1!$B$2:$B$6</c:f>
              <c:numCache>
                <c:formatCode>0.0</c:formatCode>
                <c:ptCount val="5"/>
                <c:pt idx="0">
                  <c:v>59.923420548819394</c:v>
                </c:pt>
                <c:pt idx="1">
                  <c:v>28.972559029993615</c:v>
                </c:pt>
                <c:pt idx="2">
                  <c:v>4.2756860242501595</c:v>
                </c:pt>
                <c:pt idx="3">
                  <c:v>0.95724313975749842</c:v>
                </c:pt>
                <c:pt idx="4">
                  <c:v>5.8710912571793239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36909211416651"/>
          <c:y val="0.11428428518640035"/>
          <c:w val="0.53691529631328438"/>
          <c:h val="0.7860795716831966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B486D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List1!$A$1:$A$11</c:f>
              <c:strCache>
                <c:ptCount val="11"/>
                <c:pt idx="0">
                  <c:v>Internet/webové stránky</c:v>
                </c:pt>
                <c:pt idx="1">
                  <c:v>Televize</c:v>
                </c:pt>
                <c:pt idx="2">
                  <c:v>Veřejné akce ve vašem bydlišti</c:v>
                </c:pt>
                <c:pt idx="3">
                  <c:v>Sociální sítě</c:v>
                </c:pt>
                <c:pt idx="4">
                  <c:v>Denní tisk/noviny</c:v>
                </c:pt>
                <c:pt idx="5">
                  <c:v>Brožury a letáky</c:v>
                </c:pt>
                <c:pt idx="6">
                  <c:v>Rozhlas</c:v>
                </c:pt>
                <c:pt idx="7">
                  <c:v>Přednášky a školení</c:v>
                </c:pt>
                <c:pt idx="8">
                  <c:v>Kolegové, známí apod.</c:v>
                </c:pt>
                <c:pt idx="9">
                  <c:v>Billboardy a city-lighty</c:v>
                </c:pt>
                <c:pt idx="10">
                  <c:v>Časopisy</c:v>
                </c:pt>
              </c:strCache>
            </c:strRef>
          </c:cat>
          <c:val>
            <c:numRef>
              <c:f>List1!$B$1:$B$11</c:f>
              <c:numCache>
                <c:formatCode>0.0</c:formatCode>
                <c:ptCount val="11"/>
                <c:pt idx="0">
                  <c:v>38.353541799617105</c:v>
                </c:pt>
                <c:pt idx="1">
                  <c:v>27.887683471601786</c:v>
                </c:pt>
                <c:pt idx="2">
                  <c:v>10.657306955966815</c:v>
                </c:pt>
                <c:pt idx="3">
                  <c:v>6.1263560944479902</c:v>
                </c:pt>
                <c:pt idx="4">
                  <c:v>5.4243777919591576</c:v>
                </c:pt>
                <c:pt idx="5">
                  <c:v>3.2546266751754946</c:v>
                </c:pt>
                <c:pt idx="6">
                  <c:v>2.5526483726866624</c:v>
                </c:pt>
                <c:pt idx="7">
                  <c:v>2.1059349074664961</c:v>
                </c:pt>
                <c:pt idx="8">
                  <c:v>1.5954052329291639</c:v>
                </c:pt>
                <c:pt idx="9">
                  <c:v>1.2763241863433312</c:v>
                </c:pt>
                <c:pt idx="10">
                  <c:v>0.76579451180599878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8403840"/>
        <c:axId val="138405376"/>
      </c:barChart>
      <c:catAx>
        <c:axId val="1384038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38405376"/>
        <c:crosses val="autoZero"/>
        <c:auto val="1"/>
        <c:lblAlgn val="ctr"/>
        <c:lblOffset val="100"/>
        <c:tickLblSkip val="1"/>
        <c:noMultiLvlLbl val="0"/>
      </c:catAx>
      <c:valAx>
        <c:axId val="138405376"/>
        <c:scaling>
          <c:orientation val="minMax"/>
          <c:max val="6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38403840"/>
        <c:crosses val="max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111118514629086"/>
          <c:y val="0.126772933871071"/>
          <c:w val="0.50894915010335595"/>
          <c:h val="0.761628773889192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1. zmíněná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Sociální péče</c:v>
                </c:pt>
                <c:pt idx="1">
                  <c:v>Životní prostředí</c:v>
                </c:pt>
                <c:pt idx="2">
                  <c:v>Doprava</c:v>
                </c:pt>
                <c:pt idx="3">
                  <c:v>Školství </c:v>
                </c:pt>
                <c:pt idx="4">
                  <c:v>Zemědělství a rozvoj venkova</c:v>
                </c:pt>
                <c:pt idx="5">
                  <c:v>Řešení nezaměstnanosti a sociálních otázek</c:v>
                </c:pt>
                <c:pt idx="6">
                  <c:v>Výzkum, vývoj a inovace</c:v>
                </c:pt>
                <c:pt idx="7">
                  <c:v>Rozvoj cestovního ruchu</c:v>
                </c:pt>
                <c:pt idx="8">
                  <c:v>Jiné</c:v>
                </c:pt>
              </c:strCache>
            </c:strRef>
          </c:cat>
          <c:val>
            <c:numRef>
              <c:f>List1!$B$2:$B$10</c:f>
              <c:numCache>
                <c:formatCode>###0.0</c:formatCode>
                <c:ptCount val="9"/>
                <c:pt idx="0">
                  <c:v>21.186981493299299</c:v>
                </c:pt>
                <c:pt idx="1">
                  <c:v>17.996171027440969</c:v>
                </c:pt>
                <c:pt idx="2">
                  <c:v>17.868538608806634</c:v>
                </c:pt>
                <c:pt idx="3">
                  <c:v>10.59349074664965</c:v>
                </c:pt>
                <c:pt idx="4">
                  <c:v>11.423101467772815</c:v>
                </c:pt>
                <c:pt idx="5">
                  <c:v>7.9132099553286537</c:v>
                </c:pt>
                <c:pt idx="6">
                  <c:v>5.7434588385449903</c:v>
                </c:pt>
                <c:pt idx="7">
                  <c:v>1.9144862795149968</c:v>
                </c:pt>
                <c:pt idx="8">
                  <c:v>1.8506700701978303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2. zmíněná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List1!$A$2:$A$10</c:f>
              <c:strCache>
                <c:ptCount val="9"/>
                <c:pt idx="0">
                  <c:v>Sociální péče</c:v>
                </c:pt>
                <c:pt idx="1">
                  <c:v>Životní prostředí</c:v>
                </c:pt>
                <c:pt idx="2">
                  <c:v>Doprava</c:v>
                </c:pt>
                <c:pt idx="3">
                  <c:v>Školství </c:v>
                </c:pt>
                <c:pt idx="4">
                  <c:v>Zemědělství a rozvoj venkova</c:v>
                </c:pt>
                <c:pt idx="5">
                  <c:v>Řešení nezaměstnanosti a sociálních otázek</c:v>
                </c:pt>
                <c:pt idx="6">
                  <c:v>Výzkum, vývoj a inovace</c:v>
                </c:pt>
                <c:pt idx="7">
                  <c:v>Rozvoj cestovního ruchu</c:v>
                </c:pt>
                <c:pt idx="8">
                  <c:v>Jiné</c:v>
                </c:pt>
              </c:strCache>
            </c:strRef>
          </c:cat>
          <c:val>
            <c:numRef>
              <c:f>List1!$C$2:$C$10</c:f>
              <c:numCache>
                <c:formatCode>###0.0</c:formatCode>
                <c:ptCount val="9"/>
                <c:pt idx="0">
                  <c:v>17.868538608806634</c:v>
                </c:pt>
                <c:pt idx="1">
                  <c:v>16.464582003828973</c:v>
                </c:pt>
                <c:pt idx="2">
                  <c:v>14.103382259093811</c:v>
                </c:pt>
                <c:pt idx="3">
                  <c:v>14.486279514996808</c:v>
                </c:pt>
                <c:pt idx="4">
                  <c:v>11.933631142310148</c:v>
                </c:pt>
                <c:pt idx="5">
                  <c:v>10.78493937460115</c:v>
                </c:pt>
                <c:pt idx="6">
                  <c:v>6.3816209317166557</c:v>
                </c:pt>
                <c:pt idx="7">
                  <c:v>2.6164645820038293</c:v>
                </c:pt>
                <c:pt idx="8">
                  <c:v>1.0210593490746651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3. zmíněná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List1!$A$2:$A$10</c:f>
              <c:strCache>
                <c:ptCount val="9"/>
                <c:pt idx="0">
                  <c:v>Sociální péče</c:v>
                </c:pt>
                <c:pt idx="1">
                  <c:v>Životní prostředí</c:v>
                </c:pt>
                <c:pt idx="2">
                  <c:v>Doprava</c:v>
                </c:pt>
                <c:pt idx="3">
                  <c:v>Školství </c:v>
                </c:pt>
                <c:pt idx="4">
                  <c:v>Zemědělství a rozvoj venkova</c:v>
                </c:pt>
                <c:pt idx="5">
                  <c:v>Řešení nezaměstnanosti a sociálních otázek</c:v>
                </c:pt>
                <c:pt idx="6">
                  <c:v>Výzkum, vývoj a inovace</c:v>
                </c:pt>
                <c:pt idx="7">
                  <c:v>Rozvoj cestovního ruchu</c:v>
                </c:pt>
                <c:pt idx="8">
                  <c:v>Jiné</c:v>
                </c:pt>
              </c:strCache>
            </c:strRef>
          </c:cat>
          <c:val>
            <c:numRef>
              <c:f>List1!$D$2:$D$10</c:f>
              <c:numCache>
                <c:formatCode>###0.0</c:formatCode>
                <c:ptCount val="9"/>
                <c:pt idx="0">
                  <c:v>14.677728142948309</c:v>
                </c:pt>
                <c:pt idx="1">
                  <c:v>15.634971282705806</c:v>
                </c:pt>
                <c:pt idx="2">
                  <c:v>13.911933631142309</c:v>
                </c:pt>
                <c:pt idx="3">
                  <c:v>15.379706445437142</c:v>
                </c:pt>
                <c:pt idx="4">
                  <c:v>11.869814932992981</c:v>
                </c:pt>
                <c:pt idx="5">
                  <c:v>8.3599234205488191</c:v>
                </c:pt>
                <c:pt idx="6">
                  <c:v>9.9553286534779843</c:v>
                </c:pt>
                <c:pt idx="7">
                  <c:v>4.0204211869814932</c:v>
                </c:pt>
                <c:pt idx="8">
                  <c:v>1.0210593490746651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Celkem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List1!$A$2:$A$10</c:f>
              <c:strCache>
                <c:ptCount val="9"/>
                <c:pt idx="0">
                  <c:v>Sociální péče</c:v>
                </c:pt>
                <c:pt idx="1">
                  <c:v>Životní prostředí</c:v>
                </c:pt>
                <c:pt idx="2">
                  <c:v>Doprava</c:v>
                </c:pt>
                <c:pt idx="3">
                  <c:v>Školství </c:v>
                </c:pt>
                <c:pt idx="4">
                  <c:v>Zemědělství a rozvoj venkova</c:v>
                </c:pt>
                <c:pt idx="5">
                  <c:v>Řešení nezaměstnanosti a sociálních otázek</c:v>
                </c:pt>
                <c:pt idx="6">
                  <c:v>Výzkum, vývoj a inovace</c:v>
                </c:pt>
                <c:pt idx="7">
                  <c:v>Rozvoj cestovního ruchu</c:v>
                </c:pt>
                <c:pt idx="8">
                  <c:v>Jiné</c:v>
                </c:pt>
              </c:strCache>
            </c:strRef>
          </c:cat>
          <c:val>
            <c:numRef>
              <c:f>List1!$E$2:$E$10</c:f>
              <c:numCache>
                <c:formatCode>0.000</c:formatCode>
                <c:ptCount val="9"/>
                <c:pt idx="0">
                  <c:v>53.733248245054241</c:v>
                </c:pt>
                <c:pt idx="1">
                  <c:v>50.095724313975751</c:v>
                </c:pt>
                <c:pt idx="2">
                  <c:v>45.883854499042755</c:v>
                </c:pt>
                <c:pt idx="3">
                  <c:v>40.459476707083603</c:v>
                </c:pt>
                <c:pt idx="4">
                  <c:v>35.226547543075945</c:v>
                </c:pt>
                <c:pt idx="5">
                  <c:v>27.058072750478622</c:v>
                </c:pt>
                <c:pt idx="6">
                  <c:v>22.08040842373963</c:v>
                </c:pt>
                <c:pt idx="7">
                  <c:v>8.5513720485003191</c:v>
                </c:pt>
                <c:pt idx="8">
                  <c:v>3.8927887683471605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8653696"/>
        <c:axId val="138655232"/>
      </c:barChart>
      <c:catAx>
        <c:axId val="1386536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38655232"/>
        <c:crosses val="autoZero"/>
        <c:auto val="1"/>
        <c:lblAlgn val="ctr"/>
        <c:lblOffset val="100"/>
        <c:tickLblSkip val="1"/>
        <c:noMultiLvlLbl val="0"/>
      </c:catAx>
      <c:valAx>
        <c:axId val="138655232"/>
        <c:scaling>
          <c:orientation val="minMax"/>
          <c:max val="100"/>
          <c:min val="0"/>
        </c:scaling>
        <c:delete val="0"/>
        <c:axPos val="b"/>
        <c:numFmt formatCode="###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38653696"/>
        <c:crosses val="max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13538573782876812"/>
          <c:y val="4.2526579111944969E-2"/>
          <c:w val="0.76503786316180389"/>
          <c:h val="6.1122650475444788E-2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249590653842725"/>
          <c:y val="0.127190136275146"/>
          <c:w val="0.66338363518923937"/>
          <c:h val="0.732658719412182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Pozitivní vliv dotací v minulosti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Doprava</c:v>
                </c:pt>
                <c:pt idx="1">
                  <c:v>Životní prostředí </c:v>
                </c:pt>
                <c:pt idx="2">
                  <c:v>Rozvoj cestovního ruchu</c:v>
                </c:pt>
                <c:pt idx="3">
                  <c:v>Školství </c:v>
                </c:pt>
                <c:pt idx="4">
                  <c:v>Sociální péče</c:v>
                </c:pt>
                <c:pt idx="5">
                  <c:v>Zemědělství a rozvoj venkova</c:v>
                </c:pt>
                <c:pt idx="6">
                  <c:v>Řešení nezaměstnanosti a sociálních otázek</c:v>
                </c:pt>
                <c:pt idx="7">
                  <c:v>Výzkum, vývoj a inovace </c:v>
                </c:pt>
                <c:pt idx="8">
                  <c:v>Jiné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  <c:pt idx="0" formatCode="###0.00">
                  <c:v>45.437141033822591</c:v>
                </c:pt>
                <c:pt idx="1">
                  <c:v>40.523292916400763</c:v>
                </c:pt>
                <c:pt idx="2">
                  <c:v>32.29100191448628</c:v>
                </c:pt>
                <c:pt idx="3">
                  <c:v>29.227823867262288</c:v>
                </c:pt>
                <c:pt idx="4">
                  <c:v>19.208679004467136</c:v>
                </c:pt>
                <c:pt idx="5">
                  <c:v>18.251435864709638</c:v>
                </c:pt>
                <c:pt idx="6">
                  <c:v>16.91129546904914</c:v>
                </c:pt>
                <c:pt idx="7">
                  <c:v>13.529036375239311</c:v>
                </c:pt>
                <c:pt idx="8">
                  <c:v>1.7230376515634971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07-45EB-A226-9B466316D20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x1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List1!$A$2:$A$10</c:f>
              <c:strCache>
                <c:ptCount val="9"/>
                <c:pt idx="0">
                  <c:v>Doprava</c:v>
                </c:pt>
                <c:pt idx="1">
                  <c:v>Životní prostředí </c:v>
                </c:pt>
                <c:pt idx="2">
                  <c:v>Rozvoj cestovního ruchu</c:v>
                </c:pt>
                <c:pt idx="3">
                  <c:v>Školství </c:v>
                </c:pt>
                <c:pt idx="4">
                  <c:v>Sociální péče</c:v>
                </c:pt>
                <c:pt idx="5">
                  <c:v>Zemědělství a rozvoj venkova</c:v>
                </c:pt>
                <c:pt idx="6">
                  <c:v>Řešení nezaměstnanosti a sociálních otázek</c:v>
                </c:pt>
                <c:pt idx="7">
                  <c:v>Výzkum, vývoj a inovace </c:v>
                </c:pt>
                <c:pt idx="8">
                  <c:v>Jiné</c:v>
                </c:pt>
              </c:strCache>
            </c:strRef>
          </c:cat>
          <c:val>
            <c:numRef>
              <c:f>List1!$C$2:$C$10</c:f>
              <c:numCache>
                <c:formatCode>General</c:formatCode>
                <c:ptCount val="9"/>
                <c:pt idx="0" formatCode="0.00">
                  <c:v>4.5628589661774086</c:v>
                </c:pt>
                <c:pt idx="1">
                  <c:v>9.4767070835992371</c:v>
                </c:pt>
                <c:pt idx="2" formatCode="0.00">
                  <c:v>17.70899808551372</c:v>
                </c:pt>
                <c:pt idx="3">
                  <c:v>20.772176132737712</c:v>
                </c:pt>
                <c:pt idx="4" formatCode="0.00">
                  <c:v>30.791320995532864</c:v>
                </c:pt>
                <c:pt idx="5">
                  <c:v>31.748564135290362</c:v>
                </c:pt>
                <c:pt idx="6" formatCode="0.00">
                  <c:v>33.088704530950864</c:v>
                </c:pt>
                <c:pt idx="7">
                  <c:v>36.470963624760685</c:v>
                </c:pt>
                <c:pt idx="8" formatCode="0.00">
                  <c:v>48.276962348436506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07-45EB-A226-9B466316D20E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Žádané oblasti směřování dotací v příštím období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Doprava</c:v>
                </c:pt>
                <c:pt idx="1">
                  <c:v>Životní prostředí </c:v>
                </c:pt>
                <c:pt idx="2">
                  <c:v>Rozvoj cestovního ruchu</c:v>
                </c:pt>
                <c:pt idx="3">
                  <c:v>Školství </c:v>
                </c:pt>
                <c:pt idx="4">
                  <c:v>Sociální péče</c:v>
                </c:pt>
                <c:pt idx="5">
                  <c:v>Zemědělství a rozvoj venkova</c:v>
                </c:pt>
                <c:pt idx="6">
                  <c:v>Řešení nezaměstnanosti a sociálních otázek</c:v>
                </c:pt>
                <c:pt idx="7">
                  <c:v>Výzkum, vývoj a inovace </c:v>
                </c:pt>
                <c:pt idx="8">
                  <c:v>Jiné</c:v>
                </c:pt>
              </c:strCache>
            </c:strRef>
          </c:cat>
          <c:val>
            <c:numRef>
              <c:f>List1!$D$2:$D$10</c:f>
              <c:numCache>
                <c:formatCode>###0.00</c:formatCode>
                <c:ptCount val="9"/>
                <c:pt idx="0">
                  <c:v>45.883854499042755</c:v>
                </c:pt>
                <c:pt idx="1">
                  <c:v>50.095724313975751</c:v>
                </c:pt>
                <c:pt idx="2">
                  <c:v>8.5513720485003191</c:v>
                </c:pt>
                <c:pt idx="3">
                  <c:v>40.459476707083603</c:v>
                </c:pt>
                <c:pt idx="4">
                  <c:v>53.733248245054241</c:v>
                </c:pt>
                <c:pt idx="5">
                  <c:v>35.226547543075945</c:v>
                </c:pt>
                <c:pt idx="6">
                  <c:v>27.058072750478622</c:v>
                </c:pt>
                <c:pt idx="7">
                  <c:v>8.5513720485003191</c:v>
                </c:pt>
                <c:pt idx="8">
                  <c:v>3.8927887683471605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707-45EB-A226-9B466316D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9025408"/>
        <c:axId val="139031296"/>
      </c:barChart>
      <c:catAx>
        <c:axId val="1390254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39031296"/>
        <c:crosses val="autoZero"/>
        <c:auto val="1"/>
        <c:lblAlgn val="ctr"/>
        <c:lblOffset val="100"/>
        <c:tickLblSkip val="1"/>
        <c:noMultiLvlLbl val="0"/>
      </c:catAx>
      <c:valAx>
        <c:axId val="139031296"/>
        <c:scaling>
          <c:orientation val="minMax"/>
          <c:max val="105"/>
          <c:min val="0"/>
        </c:scaling>
        <c:delete val="1"/>
        <c:axPos val="b"/>
        <c:numFmt formatCode="###0.00" sourceLinked="1"/>
        <c:majorTickMark val="out"/>
        <c:minorTickMark val="none"/>
        <c:tickLblPos val="nextTo"/>
        <c:crossAx val="139025408"/>
        <c:crosses val="max"/>
        <c:crossBetween val="between"/>
        <c:majorUnit val="1"/>
      </c:valAx>
    </c:plotArea>
    <c:legend>
      <c:legendPos val="l"/>
      <c:legendEntry>
        <c:idx val="1"/>
        <c:delete val="1"/>
      </c:legendEntry>
      <c:layout>
        <c:manualLayout>
          <c:xMode val="edge"/>
          <c:yMode val="edge"/>
          <c:x val="0.31211520485180866"/>
          <c:y val="0"/>
          <c:w val="0.68788479514819145"/>
          <c:h val="0.12252520349297677"/>
        </c:manualLayout>
      </c:layout>
      <c:overlay val="1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539581453349772"/>
          <c:y val="0.12459434096859823"/>
          <c:w val="0.4827816241868163"/>
          <c:h val="0.781823260262796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Zcela souhlasím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1"/>
              <c:numFmt formatCode="#,##0" sourceLinked="0"/>
              <c:spPr>
                <a:noFill/>
                <a:ln w="19050"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n>
                        <a:noFill/>
                      </a:ln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ln w="19050"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ln w="28575"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ČR by mohla využívat dotace z EU lépe, neumí je využít tak dobře, účelně a efektivně jako jiné evropské země.</c:v>
                </c:pt>
                <c:pt idx="1">
                  <c:v>Medializované jsou hlavně problematické projekty financované z EU fondů.</c:v>
                </c:pt>
                <c:pt idx="2">
                  <c:v>Díky možnosti čerpat evropské finance se daří rozvíjet české regiony snadněji a rychleji.</c:v>
                </c:pt>
                <c:pt idx="3">
                  <c:v>Projekty financované z EU fondů mají pozitivní dopady na život každého občana.</c:v>
                </c:pt>
                <c:pt idx="4">
                  <c:v>Dotace z EU nás nutí plýtvat, protože se dostávají na řadu projekty, které by za normálních okolností financované nebyly.</c:v>
                </c:pt>
                <c:pt idx="5">
                  <c:v>Dotace z EU v ČR nabourávají tržní prostředí, podporovány jsou jen některé podniky nebo obory a to je nespravedlivé.</c:v>
                </c:pt>
                <c:pt idx="6">
                  <c:v>Převažují úspěšné a prospěšné projekty financované z EU fondů, problémových je jen zlomek.</c:v>
                </c:pt>
                <c:pt idx="7">
                  <c:v>ČR by neměla využívat dotace z EU, měla by si vystačit na financování potřebných projektů s vlastním rozpočtem, být nezávislá.</c:v>
                </c:pt>
                <c:pt idx="8">
                  <c:v>Rozdělování a čerpání fondů EU je v ČR dostatečně transparentní.</c:v>
                </c:pt>
              </c:strCache>
            </c:strRef>
          </c:cat>
          <c:val>
            <c:numRef>
              <c:f>List1!$B$2:$B$10</c:f>
              <c:numCache>
                <c:formatCode>0.0</c:formatCode>
                <c:ptCount val="9"/>
                <c:pt idx="0">
                  <c:v>34.205488194001276</c:v>
                </c:pt>
                <c:pt idx="1">
                  <c:v>23.803446075303128</c:v>
                </c:pt>
                <c:pt idx="2">
                  <c:v>20.0382897255903</c:v>
                </c:pt>
                <c:pt idx="3">
                  <c:v>12.44416081684748</c:v>
                </c:pt>
                <c:pt idx="4">
                  <c:v>18.251435864709638</c:v>
                </c:pt>
                <c:pt idx="5">
                  <c:v>17.358008934269304</c:v>
                </c:pt>
                <c:pt idx="6">
                  <c:v>6.7645181876196556</c:v>
                </c:pt>
                <c:pt idx="7">
                  <c:v>11.167836630504148</c:v>
                </c:pt>
                <c:pt idx="8">
                  <c:v>3.5737077217613273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souhlasím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dLbl>
              <c:idx val="1"/>
              <c:numFmt formatCode="#,##0" sourceLinked="0"/>
              <c:spPr>
                <a:noFill/>
                <a:ln w="19050"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ČR by mohla využívat dotace z EU lépe, neumí je využít tak dobře, účelně a efektivně jako jiné evropské země.</c:v>
                </c:pt>
                <c:pt idx="1">
                  <c:v>Medializované jsou hlavně problematické projekty financované z EU fondů.</c:v>
                </c:pt>
                <c:pt idx="2">
                  <c:v>Díky možnosti čerpat evropské finance se daří rozvíjet české regiony snadněji a rychleji.</c:v>
                </c:pt>
                <c:pt idx="3">
                  <c:v>Projekty financované z EU fondů mají pozitivní dopady na život každého občana.</c:v>
                </c:pt>
                <c:pt idx="4">
                  <c:v>Dotace z EU nás nutí plýtvat, protože se dostávají na řadu projekty, které by za normálních okolností financované nebyly.</c:v>
                </c:pt>
                <c:pt idx="5">
                  <c:v>Dotace z EU v ČR nabourávají tržní prostředí, podporovány jsou jen některé podniky nebo obory a to je nespravedlivé.</c:v>
                </c:pt>
                <c:pt idx="6">
                  <c:v>Převažují úspěšné a prospěšné projekty financované z EU fondů, problémových je jen zlomek.</c:v>
                </c:pt>
                <c:pt idx="7">
                  <c:v>ČR by neměla využívat dotace z EU, měla by si vystačit na financování potřebných projektů s vlastním rozpočtem, být nezávislá.</c:v>
                </c:pt>
                <c:pt idx="8">
                  <c:v>Rozdělování a čerpání fondů EU je v ČR dostatečně transparentní.</c:v>
                </c:pt>
              </c:strCache>
            </c:strRef>
          </c:cat>
          <c:val>
            <c:numRef>
              <c:f>List1!$C$2:$C$10</c:f>
              <c:numCache>
                <c:formatCode>0.0</c:formatCode>
                <c:ptCount val="9"/>
                <c:pt idx="0">
                  <c:v>39.183152520740265</c:v>
                </c:pt>
                <c:pt idx="1">
                  <c:v>45.24569240587109</c:v>
                </c:pt>
                <c:pt idx="2">
                  <c:v>42.565411614550101</c:v>
                </c:pt>
                <c:pt idx="3">
                  <c:v>44.926611359285253</c:v>
                </c:pt>
                <c:pt idx="4">
                  <c:v>33.694958519463938</c:v>
                </c:pt>
                <c:pt idx="5">
                  <c:v>32.737715379706444</c:v>
                </c:pt>
                <c:pt idx="6">
                  <c:v>39.693682195277603</c:v>
                </c:pt>
                <c:pt idx="7">
                  <c:v>22.84620293554563</c:v>
                </c:pt>
                <c:pt idx="8">
                  <c:v>25.143586470963626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Spíše nesouhlasím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ČR by mohla využívat dotace z EU lépe, neumí je využít tak dobře, účelně a efektivně jako jiné evropské země.</c:v>
                </c:pt>
                <c:pt idx="1">
                  <c:v>Medializované jsou hlavně problematické projekty financované z EU fondů.</c:v>
                </c:pt>
                <c:pt idx="2">
                  <c:v>Díky možnosti čerpat evropské finance se daří rozvíjet české regiony snadněji a rychleji.</c:v>
                </c:pt>
                <c:pt idx="3">
                  <c:v>Projekty financované z EU fondů mají pozitivní dopady na život každého občana.</c:v>
                </c:pt>
                <c:pt idx="4">
                  <c:v>Dotace z EU nás nutí plýtvat, protože se dostávají na řadu projekty, které by za normálních okolností financované nebyly.</c:v>
                </c:pt>
                <c:pt idx="5">
                  <c:v>Dotace z EU v ČR nabourávají tržní prostředí, podporovány jsou jen některé podniky nebo obory a to je nespravedlivé.</c:v>
                </c:pt>
                <c:pt idx="6">
                  <c:v>Převažují úspěšné a prospěšné projekty financované z EU fondů, problémových je jen zlomek.</c:v>
                </c:pt>
                <c:pt idx="7">
                  <c:v>ČR by neměla využívat dotace z EU, měla by si vystačit na financování potřebných projektů s vlastním rozpočtem, být nezávislá.</c:v>
                </c:pt>
                <c:pt idx="8">
                  <c:v>Rozdělování a čerpání fondů EU je v ČR dostatečně transparentní.</c:v>
                </c:pt>
              </c:strCache>
            </c:strRef>
          </c:cat>
          <c:val>
            <c:numRef>
              <c:f>List1!$D$2:$D$10</c:f>
              <c:numCache>
                <c:formatCode>0.0</c:formatCode>
                <c:ptCount val="9"/>
                <c:pt idx="0">
                  <c:v>8.9342693044033172</c:v>
                </c:pt>
                <c:pt idx="1">
                  <c:v>10.78493937460115</c:v>
                </c:pt>
                <c:pt idx="2">
                  <c:v>14.550095724313975</c:v>
                </c:pt>
                <c:pt idx="3">
                  <c:v>18.379068283343969</c:v>
                </c:pt>
                <c:pt idx="4">
                  <c:v>23.101467772814292</c:v>
                </c:pt>
                <c:pt idx="5">
                  <c:v>23.356732610082961</c:v>
                </c:pt>
                <c:pt idx="6">
                  <c:v>19.846841097638801</c:v>
                </c:pt>
                <c:pt idx="7">
                  <c:v>26.100829610721121</c:v>
                </c:pt>
                <c:pt idx="8">
                  <c:v>35.737077217613269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Rozhodně nesouhlasím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numFmt formatCode="#,##0" sourceLinked="0"/>
              <c:spPr>
                <a:ln w="19050"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ČR by mohla využívat dotace z EU lépe, neumí je využít tak dobře, účelně a efektivně jako jiné evropské země.</c:v>
                </c:pt>
                <c:pt idx="1">
                  <c:v>Medializované jsou hlavně problematické projekty financované z EU fondů.</c:v>
                </c:pt>
                <c:pt idx="2">
                  <c:v>Díky možnosti čerpat evropské finance se daří rozvíjet české regiony snadněji a rychleji.</c:v>
                </c:pt>
                <c:pt idx="3">
                  <c:v>Projekty financované z EU fondů mají pozitivní dopady na život každého občana.</c:v>
                </c:pt>
                <c:pt idx="4">
                  <c:v>Dotace z EU nás nutí plýtvat, protože se dostávají na řadu projekty, které by za normálních okolností financované nebyly.</c:v>
                </c:pt>
                <c:pt idx="5">
                  <c:v>Dotace z EU v ČR nabourávají tržní prostředí, podporovány jsou jen některé podniky nebo obory a to je nespravedlivé.</c:v>
                </c:pt>
                <c:pt idx="6">
                  <c:v>Převažují úspěšné a prospěšné projekty financované z EU fondů, problémových je jen zlomek.</c:v>
                </c:pt>
                <c:pt idx="7">
                  <c:v>ČR by neměla využívat dotace z EU, měla by si vystačit na financování potřebných projektů s vlastním rozpočtem, být nezávislá.</c:v>
                </c:pt>
                <c:pt idx="8">
                  <c:v>Rozdělování a čerpání fondů EU je v ČR dostatečně transparentní.</c:v>
                </c:pt>
              </c:strCache>
            </c:strRef>
          </c:cat>
          <c:val>
            <c:numRef>
              <c:f>List1!$E$2:$E$10</c:f>
              <c:numCache>
                <c:formatCode>0.0</c:formatCode>
                <c:ptCount val="9"/>
                <c:pt idx="0">
                  <c:v>1.6592214422463305</c:v>
                </c:pt>
                <c:pt idx="1">
                  <c:v>3.1269942565411615</c:v>
                </c:pt>
                <c:pt idx="2">
                  <c:v>5.4243777919591576</c:v>
                </c:pt>
                <c:pt idx="3">
                  <c:v>6.5730695596681556</c:v>
                </c:pt>
                <c:pt idx="4">
                  <c:v>6.7645181876196556</c:v>
                </c:pt>
                <c:pt idx="5">
                  <c:v>6.3816209317166557</c:v>
                </c:pt>
                <c:pt idx="6">
                  <c:v>6.253988513082323</c:v>
                </c:pt>
                <c:pt idx="7">
                  <c:v>25.654116145500954</c:v>
                </c:pt>
                <c:pt idx="8">
                  <c:v>13.401403956604977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ČR by mohla využívat dotace z EU lépe, neumí je využít tak dobře, účelně a efektivně jako jiné evropské země.</c:v>
                </c:pt>
                <c:pt idx="1">
                  <c:v>Medializované jsou hlavně problematické projekty financované z EU fondů.</c:v>
                </c:pt>
                <c:pt idx="2">
                  <c:v>Díky možnosti čerpat evropské finance se daří rozvíjet české regiony snadněji a rychleji.</c:v>
                </c:pt>
                <c:pt idx="3">
                  <c:v>Projekty financované z EU fondů mají pozitivní dopady na život každého občana.</c:v>
                </c:pt>
                <c:pt idx="4">
                  <c:v>Dotace z EU nás nutí plýtvat, protože se dostávají na řadu projekty, které by za normálních okolností financované nebyly.</c:v>
                </c:pt>
                <c:pt idx="5">
                  <c:v>Dotace z EU v ČR nabourávají tržní prostředí, podporovány jsou jen některé podniky nebo obory a to je nespravedlivé.</c:v>
                </c:pt>
                <c:pt idx="6">
                  <c:v>Převažují úspěšné a prospěšné projekty financované z EU fondů, problémových je jen zlomek.</c:v>
                </c:pt>
                <c:pt idx="7">
                  <c:v>ČR by neměla využívat dotace z EU, měla by si vystačit na financování potřebných projektů s vlastním rozpočtem, být nezávislá.</c:v>
                </c:pt>
                <c:pt idx="8">
                  <c:v>Rozdělování a čerpání fondů EU je v ČR dostatečně transparentní.</c:v>
                </c:pt>
              </c:strCache>
            </c:strRef>
          </c:cat>
          <c:val>
            <c:numRef>
              <c:f>List1!$F$2:$F$10</c:f>
              <c:numCache>
                <c:formatCode>0.0</c:formatCode>
                <c:ptCount val="9"/>
                <c:pt idx="0">
                  <c:v>16.017868538608806</c:v>
                </c:pt>
                <c:pt idx="1">
                  <c:v>17.038927887683471</c:v>
                </c:pt>
                <c:pt idx="2">
                  <c:v>17.421825143586471</c:v>
                </c:pt>
                <c:pt idx="3">
                  <c:v>17.677089980855136</c:v>
                </c:pt>
                <c:pt idx="4">
                  <c:v>18.187619655392471</c:v>
                </c:pt>
                <c:pt idx="5">
                  <c:v>20.165922144224631</c:v>
                </c:pt>
                <c:pt idx="6">
                  <c:v>27.440970006381622</c:v>
                </c:pt>
                <c:pt idx="7">
                  <c:v>14.231014677728144</c:v>
                </c:pt>
                <c:pt idx="8">
                  <c:v>22.144224633056798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9141888"/>
        <c:axId val="139143424"/>
      </c:barChart>
      <c:catAx>
        <c:axId val="1391418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/>
            </a:pPr>
            <a:endParaRPr lang="cs-CZ"/>
          </a:p>
        </c:txPr>
        <c:crossAx val="139143424"/>
        <c:crosses val="autoZero"/>
        <c:auto val="1"/>
        <c:lblAlgn val="ctr"/>
        <c:lblOffset val="100"/>
        <c:tickLblSkip val="1"/>
        <c:noMultiLvlLbl val="0"/>
      </c:catAx>
      <c:valAx>
        <c:axId val="139143424"/>
        <c:scaling>
          <c:orientation val="minMax"/>
          <c:max val="10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39141888"/>
        <c:crosses val="max"/>
        <c:crossBetween val="between"/>
        <c:majorUnit val="20"/>
      </c:valAx>
    </c:plotArea>
    <c:legend>
      <c:legendPos val="l"/>
      <c:layout>
        <c:manualLayout>
          <c:xMode val="edge"/>
          <c:yMode val="edge"/>
          <c:x val="0.32925444852231495"/>
          <c:y val="1.5312058547524651E-2"/>
          <c:w val="0.65426853621907344"/>
          <c:h val="0.1046364189877564"/>
        </c:manualLayout>
      </c:layout>
      <c:overlay val="1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211805923362717"/>
          <c:y val="0.127190136275146"/>
          <c:w val="0.61376144125482068"/>
          <c:h val="0.763807324214259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Medializování problémů</c:v>
                </c:pt>
                <c:pt idx="1">
                  <c:v>Rozvoj regionů</c:v>
                </c:pt>
                <c:pt idx="2">
                  <c:v>EU nutí plýtvat</c:v>
                </c:pt>
                <c:pt idx="3">
                  <c:v>Pozitivní dopady</c:v>
                </c:pt>
                <c:pt idx="4">
                  <c:v>Nabourání trhu</c:v>
                </c:pt>
                <c:pt idx="5">
                  <c:v>ČR využívá fondy neefektivně</c:v>
                </c:pt>
                <c:pt idx="6">
                  <c:v>Převaha úspěchu</c:v>
                </c:pt>
                <c:pt idx="7">
                  <c:v>Čerpání je transparentní</c:v>
                </c:pt>
                <c:pt idx="8">
                  <c:v>ČR raději nezávislá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  <c:pt idx="0" formatCode="###0.00">
                  <c:v>1.918461538461542</c:v>
                </c:pt>
                <c:pt idx="1">
                  <c:v>2.0649149922720249</c:v>
                </c:pt>
                <c:pt idx="2">
                  <c:v>2.2246489859594356</c:v>
                </c:pt>
                <c:pt idx="3">
                  <c:v>2.2317829457364322</c:v>
                </c:pt>
                <c:pt idx="4">
                  <c:v>2.235011990407672</c:v>
                </c:pt>
                <c:pt idx="5">
                  <c:v>2.261008296107216</c:v>
                </c:pt>
                <c:pt idx="6">
                  <c:v>2.3526824978012315</c:v>
                </c:pt>
                <c:pt idx="7">
                  <c:v>2.757377049180326</c:v>
                </c:pt>
                <c:pt idx="8">
                  <c:v>2.7723214285714266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07-45EB-A226-9B466316D20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x1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List1!$A$2:$A$10</c:f>
              <c:strCache>
                <c:ptCount val="9"/>
                <c:pt idx="0">
                  <c:v>Medializování problémů</c:v>
                </c:pt>
                <c:pt idx="1">
                  <c:v>Rozvoj regionů</c:v>
                </c:pt>
                <c:pt idx="2">
                  <c:v>EU nutí plýtvat</c:v>
                </c:pt>
                <c:pt idx="3">
                  <c:v>Pozitivní dopady</c:v>
                </c:pt>
                <c:pt idx="4">
                  <c:v>Nabourání trhu</c:v>
                </c:pt>
                <c:pt idx="5">
                  <c:v>ČR využívá fondy neefektivně</c:v>
                </c:pt>
                <c:pt idx="6">
                  <c:v>Převaha úspěchu</c:v>
                </c:pt>
                <c:pt idx="7">
                  <c:v>Čerpání je transparentní</c:v>
                </c:pt>
                <c:pt idx="8">
                  <c:v>ČR raději nezávislá</c:v>
                </c:pt>
              </c:strCache>
            </c:strRef>
          </c:cat>
          <c:val>
            <c:numRef>
              <c:f>List1!$C$2:$C$10</c:f>
              <c:numCache>
                <c:formatCode>0.00</c:formatCode>
                <c:ptCount val="9"/>
                <c:pt idx="0">
                  <c:v>1.581538461538458</c:v>
                </c:pt>
                <c:pt idx="1">
                  <c:v>1.4350850077279751</c:v>
                </c:pt>
                <c:pt idx="2">
                  <c:v>1.2753510140405644</c:v>
                </c:pt>
                <c:pt idx="3">
                  <c:v>1.2682170542635678</c:v>
                </c:pt>
                <c:pt idx="4">
                  <c:v>1.264988009592328</c:v>
                </c:pt>
                <c:pt idx="5">
                  <c:v>1.238991703892784</c:v>
                </c:pt>
                <c:pt idx="6">
                  <c:v>1.1473175021987685</c:v>
                </c:pt>
                <c:pt idx="7">
                  <c:v>0.742622950819674</c:v>
                </c:pt>
                <c:pt idx="8">
                  <c:v>0.7276785714285734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07-45EB-A226-9B466316D20E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Fanoušci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Medializování problémů</c:v>
                </c:pt>
                <c:pt idx="1">
                  <c:v>Rozvoj regionů</c:v>
                </c:pt>
                <c:pt idx="2">
                  <c:v>EU nutí plýtvat</c:v>
                </c:pt>
                <c:pt idx="3">
                  <c:v>Pozitivní dopady</c:v>
                </c:pt>
                <c:pt idx="4">
                  <c:v>Nabourání trhu</c:v>
                </c:pt>
                <c:pt idx="5">
                  <c:v>ČR využívá fondy neefektivně</c:v>
                </c:pt>
                <c:pt idx="6">
                  <c:v>Převaha úspěchu</c:v>
                </c:pt>
                <c:pt idx="7">
                  <c:v>Čerpání je transparentní</c:v>
                </c:pt>
                <c:pt idx="8">
                  <c:v>ČR raději nezávislá</c:v>
                </c:pt>
              </c:strCache>
            </c:strRef>
          </c:cat>
          <c:val>
            <c:numRef>
              <c:f>List1!$D$2:$D$10</c:f>
              <c:numCache>
                <c:formatCode>General</c:formatCode>
                <c:ptCount val="9"/>
                <c:pt idx="0" formatCode="###0.00">
                  <c:v>1.9452054794520561</c:v>
                </c:pt>
                <c:pt idx="1">
                  <c:v>1.7532751091703049</c:v>
                </c:pt>
                <c:pt idx="2">
                  <c:v>2.5687203791469195</c:v>
                </c:pt>
                <c:pt idx="3">
                  <c:v>1.8062360801781747</c:v>
                </c:pt>
                <c:pt idx="4">
                  <c:v>2.6287128712871293</c:v>
                </c:pt>
                <c:pt idx="5">
                  <c:v>2.9933993399339935</c:v>
                </c:pt>
                <c:pt idx="6">
                  <c:v>1.8951219512195105</c:v>
                </c:pt>
                <c:pt idx="7">
                  <c:v>2.0506329113924044</c:v>
                </c:pt>
                <c:pt idx="8">
                  <c:v>2.8758314855875828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707-45EB-A226-9B466316D20E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x2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List1!$A$2:$A$10</c:f>
              <c:strCache>
                <c:ptCount val="9"/>
                <c:pt idx="0">
                  <c:v>Medializování problémů</c:v>
                </c:pt>
                <c:pt idx="1">
                  <c:v>Rozvoj regionů</c:v>
                </c:pt>
                <c:pt idx="2">
                  <c:v>EU nutí plýtvat</c:v>
                </c:pt>
                <c:pt idx="3">
                  <c:v>Pozitivní dopady</c:v>
                </c:pt>
                <c:pt idx="4">
                  <c:v>Nabourání trhu</c:v>
                </c:pt>
                <c:pt idx="5">
                  <c:v>ČR využívá fondy neefektivně</c:v>
                </c:pt>
                <c:pt idx="6">
                  <c:v>Převaha úspěchu</c:v>
                </c:pt>
                <c:pt idx="7">
                  <c:v>Čerpání je transparentní</c:v>
                </c:pt>
                <c:pt idx="8">
                  <c:v>ČR raději nezávislá</c:v>
                </c:pt>
              </c:strCache>
            </c:strRef>
          </c:cat>
          <c:val>
            <c:numRef>
              <c:f>List1!$E$2:$E$10</c:f>
              <c:numCache>
                <c:formatCode>0.00</c:formatCode>
                <c:ptCount val="9"/>
                <c:pt idx="0">
                  <c:v>1.5547945205479439</c:v>
                </c:pt>
                <c:pt idx="1">
                  <c:v>1.7467248908296951</c:v>
                </c:pt>
                <c:pt idx="2">
                  <c:v>0.93127962085308047</c:v>
                </c:pt>
                <c:pt idx="3">
                  <c:v>1.6937639198218253</c:v>
                </c:pt>
                <c:pt idx="4">
                  <c:v>0.87128712871287073</c:v>
                </c:pt>
                <c:pt idx="5">
                  <c:v>0.50660066006600646</c:v>
                </c:pt>
                <c:pt idx="6">
                  <c:v>1.6048780487804895</c:v>
                </c:pt>
                <c:pt idx="7">
                  <c:v>1.4493670886075956</c:v>
                </c:pt>
                <c:pt idx="8">
                  <c:v>0.62416851441241716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707-45EB-A226-9B466316D20E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Odpůrci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Medializování problémů</c:v>
                </c:pt>
                <c:pt idx="1">
                  <c:v>Rozvoj regionů</c:v>
                </c:pt>
                <c:pt idx="2">
                  <c:v>EU nutí plýtvat</c:v>
                </c:pt>
                <c:pt idx="3">
                  <c:v>Pozitivní dopady</c:v>
                </c:pt>
                <c:pt idx="4">
                  <c:v>Nabourání trhu</c:v>
                </c:pt>
                <c:pt idx="5">
                  <c:v>ČR využívá fondy neefektivně</c:v>
                </c:pt>
                <c:pt idx="6">
                  <c:v>Převaha úspěchu</c:v>
                </c:pt>
                <c:pt idx="7">
                  <c:v>Čerpání je transparentní</c:v>
                </c:pt>
                <c:pt idx="8">
                  <c:v>ČR raději nezávislá</c:v>
                </c:pt>
              </c:strCache>
            </c:strRef>
          </c:cat>
          <c:val>
            <c:numRef>
              <c:f>List1!$F$2:$F$10</c:f>
              <c:numCache>
                <c:formatCode>General</c:formatCode>
                <c:ptCount val="9"/>
                <c:pt idx="0" formatCode="###0.00">
                  <c:v>2.1825613079019086</c:v>
                </c:pt>
                <c:pt idx="1">
                  <c:v>2.8163841807909602</c:v>
                </c:pt>
                <c:pt idx="2">
                  <c:v>1.7621483375959082</c:v>
                </c:pt>
                <c:pt idx="3">
                  <c:v>2.8842975206611556</c:v>
                </c:pt>
                <c:pt idx="4">
                  <c:v>1.7105943152454783</c:v>
                </c:pt>
                <c:pt idx="5">
                  <c:v>2.2013729977116707</c:v>
                </c:pt>
                <c:pt idx="6">
                  <c:v>2.7538461538461512</c:v>
                </c:pt>
                <c:pt idx="7">
                  <c:v>3.0304709141274233</c:v>
                </c:pt>
                <c:pt idx="8">
                  <c:v>1.8846153846153868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07-45EB-A226-9B466316D20E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x3</c:v>
                </c:pt>
              </c:strCache>
            </c:strRef>
          </c:tx>
          <c:spPr>
            <a:noFill/>
          </c:spPr>
          <c:invertIfNegative val="0"/>
          <c:cat>
            <c:strRef>
              <c:f>List1!$A$2:$A$10</c:f>
              <c:strCache>
                <c:ptCount val="9"/>
                <c:pt idx="0">
                  <c:v>Medializování problémů</c:v>
                </c:pt>
                <c:pt idx="1">
                  <c:v>Rozvoj regionů</c:v>
                </c:pt>
                <c:pt idx="2">
                  <c:v>EU nutí plýtvat</c:v>
                </c:pt>
                <c:pt idx="3">
                  <c:v>Pozitivní dopady</c:v>
                </c:pt>
                <c:pt idx="4">
                  <c:v>Nabourání trhu</c:v>
                </c:pt>
                <c:pt idx="5">
                  <c:v>ČR využívá fondy neefektivně</c:v>
                </c:pt>
                <c:pt idx="6">
                  <c:v>Převaha úspěchu</c:v>
                </c:pt>
                <c:pt idx="7">
                  <c:v>Čerpání je transparentní</c:v>
                </c:pt>
                <c:pt idx="8">
                  <c:v>ČR raději nezávislá</c:v>
                </c:pt>
              </c:strCache>
            </c:strRef>
          </c:cat>
          <c:val>
            <c:numRef>
              <c:f>List1!$G$2:$G$10</c:f>
              <c:numCache>
                <c:formatCode>0.00</c:formatCode>
                <c:ptCount val="9"/>
                <c:pt idx="0">
                  <c:v>1.3174386920980914</c:v>
                </c:pt>
                <c:pt idx="1">
                  <c:v>0.6836158192090398</c:v>
                </c:pt>
                <c:pt idx="2">
                  <c:v>1.7378516624040918</c:v>
                </c:pt>
                <c:pt idx="3">
                  <c:v>0.61570247933884437</c:v>
                </c:pt>
                <c:pt idx="4">
                  <c:v>1.7894056847545217</c:v>
                </c:pt>
                <c:pt idx="5">
                  <c:v>1.2986270022883293</c:v>
                </c:pt>
                <c:pt idx="6">
                  <c:v>0.74615384615384883</c:v>
                </c:pt>
                <c:pt idx="7">
                  <c:v>0.46952908587257669</c:v>
                </c:pt>
                <c:pt idx="8">
                  <c:v>1.6153846153846132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07-45EB-A226-9B466316D20E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Znechucení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Medializování problémů</c:v>
                </c:pt>
                <c:pt idx="1">
                  <c:v>Rozvoj regionů</c:v>
                </c:pt>
                <c:pt idx="2">
                  <c:v>EU nutí plýtvat</c:v>
                </c:pt>
                <c:pt idx="3">
                  <c:v>Pozitivní dopady</c:v>
                </c:pt>
                <c:pt idx="4">
                  <c:v>Nabourání trhu</c:v>
                </c:pt>
                <c:pt idx="5">
                  <c:v>ČR využívá fondy neefektivně</c:v>
                </c:pt>
                <c:pt idx="6">
                  <c:v>Převaha úspěchu</c:v>
                </c:pt>
                <c:pt idx="7">
                  <c:v>Čerpání je transparentní</c:v>
                </c:pt>
                <c:pt idx="8">
                  <c:v>ČR raději nezávislá</c:v>
                </c:pt>
              </c:strCache>
            </c:strRef>
          </c:cat>
          <c:val>
            <c:numRef>
              <c:f>List1!$H$2:$H$10</c:f>
              <c:numCache>
                <c:formatCode>General</c:formatCode>
                <c:ptCount val="9"/>
                <c:pt idx="0" formatCode="###0.00">
                  <c:v>1.6989898989898999</c:v>
                </c:pt>
                <c:pt idx="1">
                  <c:v>1.8091286307053938</c:v>
                </c:pt>
                <c:pt idx="2">
                  <c:v>2.3006396588486124</c:v>
                </c:pt>
                <c:pt idx="3">
                  <c:v>2.1359832635983258</c:v>
                </c:pt>
                <c:pt idx="4">
                  <c:v>2.3304347826086969</c:v>
                </c:pt>
                <c:pt idx="5">
                  <c:v>1.4637404580152655</c:v>
                </c:pt>
                <c:pt idx="6">
                  <c:v>2.4950248756218909</c:v>
                </c:pt>
                <c:pt idx="7">
                  <c:v>3.1465517241379333</c:v>
                </c:pt>
                <c:pt idx="8">
                  <c:v>3.3677932405566611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707-45EB-A226-9B466316D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9215616"/>
        <c:axId val="139217152"/>
      </c:barChart>
      <c:catAx>
        <c:axId val="1392156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39217152"/>
        <c:crosses val="autoZero"/>
        <c:auto val="1"/>
        <c:lblAlgn val="ctr"/>
        <c:lblOffset val="100"/>
        <c:tickLblSkip val="1"/>
        <c:noMultiLvlLbl val="0"/>
      </c:catAx>
      <c:valAx>
        <c:axId val="139217152"/>
        <c:scaling>
          <c:orientation val="minMax"/>
          <c:max val="14"/>
          <c:min val="0"/>
        </c:scaling>
        <c:delete val="1"/>
        <c:axPos val="b"/>
        <c:numFmt formatCode="###0.00" sourceLinked="1"/>
        <c:majorTickMark val="out"/>
        <c:minorTickMark val="none"/>
        <c:tickLblPos val="nextTo"/>
        <c:crossAx val="139215616"/>
        <c:crosses val="max"/>
        <c:crossBetween val="between"/>
        <c:majorUnit val="1"/>
      </c:valAx>
    </c:plotArea>
    <c:legend>
      <c:legendPos val="l"/>
      <c:legendEntry>
        <c:idx val="1"/>
        <c:delete val="1"/>
      </c:legendEntry>
      <c:legendEntry>
        <c:idx val="3"/>
        <c:delete val="1"/>
      </c:legendEntry>
      <c:legendEntry>
        <c:idx val="4"/>
        <c:txPr>
          <a:bodyPr/>
          <a:lstStyle/>
          <a:p>
            <a:pPr>
              <a:defRPr sz="1200" b="0">
                <a:solidFill>
                  <a:schemeClr val="tx1"/>
                </a:solidFill>
              </a:defRPr>
            </a:pPr>
            <a:endParaRPr lang="cs-CZ"/>
          </a:p>
        </c:txPr>
      </c:legendEntry>
      <c:legendEntry>
        <c:idx val="5"/>
        <c:delete val="1"/>
      </c:legendEntry>
      <c:layout>
        <c:manualLayout>
          <c:xMode val="edge"/>
          <c:yMode val="edge"/>
          <c:x val="0.30135650626089322"/>
          <c:y val="0"/>
          <c:w val="0.69864349373910684"/>
          <c:h val="0.12252520349297677"/>
        </c:manualLayout>
      </c:layout>
      <c:overlay val="1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46631998408993"/>
          <c:y val="0.22397819660961377"/>
          <c:w val="0.65157399291412244"/>
          <c:h val="0.45317670684788341"/>
        </c:manualLayout>
      </c:layout>
      <c:pieChart>
        <c:varyColors val="1"/>
        <c:ser>
          <c:idx val="0"/>
          <c:order val="0"/>
          <c:spPr>
            <a:solidFill>
              <a:schemeClr val="accent1"/>
            </a:solidFill>
            <a:ln w="12700">
              <a:solidFill>
                <a:schemeClr val="bg1"/>
              </a:solidFill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A2-4C03-835D-FA31EACA482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A2-4C03-835D-FA31EACA482D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A2-4C03-835D-FA31EACA482D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List1!$A$1:$A$3</c:f>
              <c:strCache>
                <c:ptCount val="3"/>
                <c:pt idx="0">
                  <c:v>Fanoušci</c:v>
                </c:pt>
                <c:pt idx="1">
                  <c:v>Odpůrci</c:v>
                </c:pt>
                <c:pt idx="2">
                  <c:v>Znechucení</c:v>
                </c:pt>
              </c:strCache>
            </c:strRef>
          </c:cat>
          <c:val>
            <c:numRef>
              <c:f>List1!$B$1:$B$3</c:f>
              <c:numCache>
                <c:formatCode>General</c:formatCode>
                <c:ptCount val="3"/>
                <c:pt idx="0">
                  <c:v>38.672622846202934</c:v>
                </c:pt>
                <c:pt idx="1">
                  <c:v>27.887683471601786</c:v>
                </c:pt>
                <c:pt idx="2">
                  <c:v>33.439693682195276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EA2-4C03-835D-FA31EACA4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426058074837442"/>
          <c:y val="7.0220255925123501E-2"/>
          <c:w val="0.47333192702774524"/>
          <c:h val="0.7706885200175365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List1!$A$1:$A$10</c:f>
              <c:strCache>
                <c:ptCount val="10"/>
                <c:pt idx="0">
                  <c:v>Dotace EU, dotační programy</c:v>
                </c:pt>
                <c:pt idx="1">
                  <c:v>Podpora a příspěvky na různé projekty</c:v>
                </c:pt>
                <c:pt idx="2">
                  <c:v>Peníze, peníze z EU</c:v>
                </c:pt>
                <c:pt idx="3">
                  <c:v>Dotace členům EU, jejich rozvoj</c:v>
                </c:pt>
                <c:pt idx="4">
                  <c:v>Fondy z EU na určité věci</c:v>
                </c:pt>
                <c:pt idx="5">
                  <c:v>Finanční podpora, pomoc, prostředky</c:v>
                </c:pt>
                <c:pt idx="6">
                  <c:v>Investice do školství, vzdělávání, sportu</c:v>
                </c:pt>
                <c:pt idx="7">
                  <c:v>Korupce, rozkrádání</c:v>
                </c:pt>
                <c:pt idx="8">
                  <c:v>Investice do dopravy</c:v>
                </c:pt>
                <c:pt idx="9">
                  <c:v>Dotace pro obce a města</c:v>
                </c:pt>
              </c:strCache>
            </c:strRef>
          </c:cat>
          <c:val>
            <c:numRef>
              <c:f>List1!$B$1:$B$10</c:f>
              <c:numCache>
                <c:formatCode>0.0</c:formatCode>
                <c:ptCount val="10"/>
                <c:pt idx="0">
                  <c:v>21.621621621621621</c:v>
                </c:pt>
                <c:pt idx="1">
                  <c:v>18.04054054054054</c:v>
                </c:pt>
                <c:pt idx="2">
                  <c:v>15.405405405405407</c:v>
                </c:pt>
                <c:pt idx="3">
                  <c:v>9.3243243243243246</c:v>
                </c:pt>
                <c:pt idx="4">
                  <c:v>9.2567567567567561</c:v>
                </c:pt>
                <c:pt idx="5">
                  <c:v>8.5810810810810807</c:v>
                </c:pt>
                <c:pt idx="6">
                  <c:v>4.7297297297297298</c:v>
                </c:pt>
                <c:pt idx="7">
                  <c:v>4.256756756756757</c:v>
                </c:pt>
                <c:pt idx="8">
                  <c:v>4.1216216216216219</c:v>
                </c:pt>
                <c:pt idx="9">
                  <c:v>3.7162162162162162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25768064"/>
        <c:axId val="125769600"/>
      </c:barChart>
      <c:catAx>
        <c:axId val="1257680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cs-CZ"/>
          </a:p>
        </c:txPr>
        <c:crossAx val="125769600"/>
        <c:crosses val="autoZero"/>
        <c:auto val="1"/>
        <c:lblAlgn val="ctr"/>
        <c:lblOffset val="100"/>
        <c:tickLblSkip val="1"/>
        <c:noMultiLvlLbl val="0"/>
      </c:catAx>
      <c:valAx>
        <c:axId val="125769600"/>
        <c:scaling>
          <c:orientation val="minMax"/>
          <c:max val="6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25768064"/>
        <c:crosses val="max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728598663550011"/>
          <c:y val="0.16732372462960274"/>
          <c:w val="0.65301261358540297"/>
          <c:h val="0.7276785940127501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List1!$C$1</c:f>
              <c:strCache>
                <c:ptCount val="1"/>
                <c:pt idx="0">
                  <c:v>EU vnímám rozhodně pozitivněji než dříve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1"/>
              <c:numFmt formatCode="#,##0" sourceLinked="0"/>
              <c:spPr>
                <a:noFill/>
                <a:ln w="19050"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n>
                        <a:noFill/>
                      </a:ln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ln w="19050"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ln w="28575"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List1!$A$2:$B$18</c:f>
              <c:multiLvlStrCache>
                <c:ptCount val="17"/>
                <c:lvl>
                  <c:pt idx="0">
                    <c:v>Celkem</c:v>
                  </c:pt>
                  <c:pt idx="2">
                    <c:v>Muž</c:v>
                  </c:pt>
                  <c:pt idx="3">
                    <c:v>Žena</c:v>
                  </c:pt>
                  <c:pt idx="5">
                    <c:v>18-29</c:v>
                  </c:pt>
                  <c:pt idx="6">
                    <c:v>30-44</c:v>
                  </c:pt>
                  <c:pt idx="7">
                    <c:v>45-59</c:v>
                  </c:pt>
                  <c:pt idx="8">
                    <c:v>60 a více</c:v>
                  </c:pt>
                  <c:pt idx="10">
                    <c:v>Bez maturity</c:v>
                  </c:pt>
                  <c:pt idx="11">
                    <c:v>SŠ s maturitou</c:v>
                  </c:pt>
                  <c:pt idx="12">
                    <c:v>Vysokoškolské</c:v>
                  </c:pt>
                  <c:pt idx="14">
                    <c:v>Fanoušci</c:v>
                  </c:pt>
                  <c:pt idx="15">
                    <c:v>Odpůrci</c:v>
                  </c:pt>
                  <c:pt idx="16">
                    <c:v>Znechucení</c:v>
                  </c:pt>
                </c:lvl>
                <c:lvl>
                  <c:pt idx="2">
                    <c:v>Pohlaví</c:v>
                  </c:pt>
                  <c:pt idx="5">
                    <c:v>Věk</c:v>
                  </c:pt>
                  <c:pt idx="10">
                    <c:v>Vzdělání</c:v>
                  </c:pt>
                  <c:pt idx="14">
                    <c:v>Typologie postojů k fondům</c:v>
                  </c:pt>
                </c:lvl>
              </c:multiLvlStrCache>
            </c:multiLvlStrRef>
          </c:cat>
          <c:val>
            <c:numRef>
              <c:f>List1!$C$2:$C$18</c:f>
              <c:numCache>
                <c:formatCode>General</c:formatCode>
                <c:ptCount val="17"/>
                <c:pt idx="0" formatCode="0.0">
                  <c:v>10.338225909380983</c:v>
                </c:pt>
                <c:pt idx="2" formatCode="0.0">
                  <c:v>12.988650693568726</c:v>
                </c:pt>
                <c:pt idx="3" formatCode="0.0">
                  <c:v>7.6227390180878558</c:v>
                </c:pt>
                <c:pt idx="5" formatCode="0.0">
                  <c:v>14.202898550724639</c:v>
                </c:pt>
                <c:pt idx="6" formatCode="0.0">
                  <c:v>10.858143607705779</c:v>
                </c:pt>
                <c:pt idx="7" formatCode="0.0">
                  <c:v>7.1960297766749379</c:v>
                </c:pt>
                <c:pt idx="8" formatCode="0.0">
                  <c:v>8.870967741935484</c:v>
                </c:pt>
                <c:pt idx="10" formatCode="0.0">
                  <c:v>8.8850174216027877</c:v>
                </c:pt>
                <c:pt idx="11" formatCode="0.0">
                  <c:v>9.8256735340728998</c:v>
                </c:pt>
                <c:pt idx="12" formatCode="0.0">
                  <c:v>13.535911602209943</c:v>
                </c:pt>
                <c:pt idx="14" formatCode="0.0">
                  <c:v>15.511551155115511</c:v>
                </c:pt>
                <c:pt idx="15" formatCode="0.0">
                  <c:v>3.8901601830663615</c:v>
                </c:pt>
                <c:pt idx="16" formatCode="0.0">
                  <c:v>9.7328244274809155</c:v>
                </c:pt>
              </c:numCache>
            </c:numRef>
          </c:val>
        </c:ser>
        <c:ser>
          <c:idx val="1"/>
          <c:order val="1"/>
          <c:tx>
            <c:strRef>
              <c:f>List1!$D$1</c:f>
              <c:strCache>
                <c:ptCount val="1"/>
                <c:pt idx="0">
                  <c:v>EU vnímám spíše pozitivněji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dLbl>
              <c:idx val="1"/>
              <c:numFmt formatCode="#,##0" sourceLinked="0"/>
              <c:spPr>
                <a:noFill/>
                <a:ln w="19050"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List1!$A$2:$B$18</c:f>
              <c:multiLvlStrCache>
                <c:ptCount val="17"/>
                <c:lvl>
                  <c:pt idx="0">
                    <c:v>Celkem</c:v>
                  </c:pt>
                  <c:pt idx="2">
                    <c:v>Muž</c:v>
                  </c:pt>
                  <c:pt idx="3">
                    <c:v>Žena</c:v>
                  </c:pt>
                  <c:pt idx="5">
                    <c:v>18-29</c:v>
                  </c:pt>
                  <c:pt idx="6">
                    <c:v>30-44</c:v>
                  </c:pt>
                  <c:pt idx="7">
                    <c:v>45-59</c:v>
                  </c:pt>
                  <c:pt idx="8">
                    <c:v>60 a více</c:v>
                  </c:pt>
                  <c:pt idx="10">
                    <c:v>Bez maturity</c:v>
                  </c:pt>
                  <c:pt idx="11">
                    <c:v>SŠ s maturitou</c:v>
                  </c:pt>
                  <c:pt idx="12">
                    <c:v>Vysokoškolské</c:v>
                  </c:pt>
                  <c:pt idx="14">
                    <c:v>Fanoušci</c:v>
                  </c:pt>
                  <c:pt idx="15">
                    <c:v>Odpůrci</c:v>
                  </c:pt>
                  <c:pt idx="16">
                    <c:v>Znechucení</c:v>
                  </c:pt>
                </c:lvl>
                <c:lvl>
                  <c:pt idx="2">
                    <c:v>Pohlaví</c:v>
                  </c:pt>
                  <c:pt idx="5">
                    <c:v>Věk</c:v>
                  </c:pt>
                  <c:pt idx="10">
                    <c:v>Vzdělání</c:v>
                  </c:pt>
                  <c:pt idx="14">
                    <c:v>Typologie postojů k fondům</c:v>
                  </c:pt>
                </c:lvl>
              </c:multiLvlStrCache>
            </c:multiLvlStrRef>
          </c:cat>
          <c:val>
            <c:numRef>
              <c:f>List1!$D$2:$D$18</c:f>
              <c:numCache>
                <c:formatCode>General</c:formatCode>
                <c:ptCount val="17"/>
                <c:pt idx="0" formatCode="0.0">
                  <c:v>22.84620293554563</c:v>
                </c:pt>
                <c:pt idx="2" formatCode="0.0">
                  <c:v>22.572509457755359</c:v>
                </c:pt>
                <c:pt idx="3" formatCode="0.0">
                  <c:v>23.126614987080103</c:v>
                </c:pt>
                <c:pt idx="5" formatCode="0.0">
                  <c:v>33.913043478260867</c:v>
                </c:pt>
                <c:pt idx="6" formatCode="0.0">
                  <c:v>22.591943957968478</c:v>
                </c:pt>
                <c:pt idx="7" formatCode="0.0">
                  <c:v>16.873449131513649</c:v>
                </c:pt>
                <c:pt idx="8" formatCode="0.0">
                  <c:v>17.741935483870968</c:v>
                </c:pt>
                <c:pt idx="10" formatCode="0.0">
                  <c:v>20.383275261324041</c:v>
                </c:pt>
                <c:pt idx="11" formatCode="0.0">
                  <c:v>23.930269413629158</c:v>
                </c:pt>
                <c:pt idx="12" formatCode="0.0">
                  <c:v>24.861878453038674</c:v>
                </c:pt>
                <c:pt idx="14" formatCode="0.0">
                  <c:v>30.033003300330037</c:v>
                </c:pt>
                <c:pt idx="15" formatCode="0.0">
                  <c:v>10.755148741418765</c:v>
                </c:pt>
                <c:pt idx="16" formatCode="0.0">
                  <c:v>24.618320610687022</c:v>
                </c:pt>
              </c:numCache>
            </c:numRef>
          </c:val>
        </c:ser>
        <c:ser>
          <c:idx val="2"/>
          <c:order val="2"/>
          <c:tx>
            <c:strRef>
              <c:f>List1!$E$1</c:f>
              <c:strCache>
                <c:ptCount val="1"/>
                <c:pt idx="0">
                  <c:v>EU nevnímám ani pozitivněji, ani negativněji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List1!$A$2:$B$18</c:f>
              <c:multiLvlStrCache>
                <c:ptCount val="17"/>
                <c:lvl>
                  <c:pt idx="0">
                    <c:v>Celkem</c:v>
                  </c:pt>
                  <c:pt idx="2">
                    <c:v>Muž</c:v>
                  </c:pt>
                  <c:pt idx="3">
                    <c:v>Žena</c:v>
                  </c:pt>
                  <c:pt idx="5">
                    <c:v>18-29</c:v>
                  </c:pt>
                  <c:pt idx="6">
                    <c:v>30-44</c:v>
                  </c:pt>
                  <c:pt idx="7">
                    <c:v>45-59</c:v>
                  </c:pt>
                  <c:pt idx="8">
                    <c:v>60 a více</c:v>
                  </c:pt>
                  <c:pt idx="10">
                    <c:v>Bez maturity</c:v>
                  </c:pt>
                  <c:pt idx="11">
                    <c:v>SŠ s maturitou</c:v>
                  </c:pt>
                  <c:pt idx="12">
                    <c:v>Vysokoškolské</c:v>
                  </c:pt>
                  <c:pt idx="14">
                    <c:v>Fanoušci</c:v>
                  </c:pt>
                  <c:pt idx="15">
                    <c:v>Odpůrci</c:v>
                  </c:pt>
                  <c:pt idx="16">
                    <c:v>Znechucení</c:v>
                  </c:pt>
                </c:lvl>
                <c:lvl>
                  <c:pt idx="2">
                    <c:v>Pohlaví</c:v>
                  </c:pt>
                  <c:pt idx="5">
                    <c:v>Věk</c:v>
                  </c:pt>
                  <c:pt idx="10">
                    <c:v>Vzdělání</c:v>
                  </c:pt>
                  <c:pt idx="14">
                    <c:v>Typologie postojů k fondům</c:v>
                  </c:pt>
                </c:lvl>
              </c:multiLvlStrCache>
            </c:multiLvlStrRef>
          </c:cat>
          <c:val>
            <c:numRef>
              <c:f>List1!$E$2:$E$18</c:f>
              <c:numCache>
                <c:formatCode>General</c:formatCode>
                <c:ptCount val="17"/>
                <c:pt idx="0" formatCode="0.0">
                  <c:v>39.502233567326101</c:v>
                </c:pt>
                <c:pt idx="2" formatCode="0.0">
                  <c:v>35.056746532156367</c:v>
                </c:pt>
                <c:pt idx="3" formatCode="0.0">
                  <c:v>44.05684754521964</c:v>
                </c:pt>
                <c:pt idx="5" formatCode="0.0">
                  <c:v>34.202898550724633</c:v>
                </c:pt>
                <c:pt idx="6" formatCode="0.0">
                  <c:v>38.879159369527144</c:v>
                </c:pt>
                <c:pt idx="7" formatCode="0.0">
                  <c:v>42.928039702233249</c:v>
                </c:pt>
                <c:pt idx="8" formatCode="0.0">
                  <c:v>42.741935483870968</c:v>
                </c:pt>
                <c:pt idx="10" formatCode="0.0">
                  <c:v>40.069686411149824</c:v>
                </c:pt>
                <c:pt idx="11" formatCode="0.0">
                  <c:v>39.461172741679874</c:v>
                </c:pt>
                <c:pt idx="12" formatCode="0.0">
                  <c:v>38.674033149171272</c:v>
                </c:pt>
                <c:pt idx="14" formatCode="0.0">
                  <c:v>38.448844884488445</c:v>
                </c:pt>
                <c:pt idx="15" formatCode="0.0">
                  <c:v>36.155606407322658</c:v>
                </c:pt>
                <c:pt idx="16" formatCode="0.0">
                  <c:v>43.511450381679388</c:v>
                </c:pt>
              </c:numCache>
            </c:numRef>
          </c:val>
        </c:ser>
        <c:ser>
          <c:idx val="3"/>
          <c:order val="3"/>
          <c:tx>
            <c:strRef>
              <c:f>List1!$F$1</c:f>
              <c:strCache>
                <c:ptCount val="1"/>
                <c:pt idx="0">
                  <c:v>EU vnímám spíše negativněji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numFmt formatCode="#,##0" sourceLinked="0"/>
              <c:spPr>
                <a:ln w="19050"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List1!$A$2:$B$18</c:f>
              <c:multiLvlStrCache>
                <c:ptCount val="17"/>
                <c:lvl>
                  <c:pt idx="0">
                    <c:v>Celkem</c:v>
                  </c:pt>
                  <c:pt idx="2">
                    <c:v>Muž</c:v>
                  </c:pt>
                  <c:pt idx="3">
                    <c:v>Žena</c:v>
                  </c:pt>
                  <c:pt idx="5">
                    <c:v>18-29</c:v>
                  </c:pt>
                  <c:pt idx="6">
                    <c:v>30-44</c:v>
                  </c:pt>
                  <c:pt idx="7">
                    <c:v>45-59</c:v>
                  </c:pt>
                  <c:pt idx="8">
                    <c:v>60 a více</c:v>
                  </c:pt>
                  <c:pt idx="10">
                    <c:v>Bez maturity</c:v>
                  </c:pt>
                  <c:pt idx="11">
                    <c:v>SŠ s maturitou</c:v>
                  </c:pt>
                  <c:pt idx="12">
                    <c:v>Vysokoškolské</c:v>
                  </c:pt>
                  <c:pt idx="14">
                    <c:v>Fanoušci</c:v>
                  </c:pt>
                  <c:pt idx="15">
                    <c:v>Odpůrci</c:v>
                  </c:pt>
                  <c:pt idx="16">
                    <c:v>Znechucení</c:v>
                  </c:pt>
                </c:lvl>
                <c:lvl>
                  <c:pt idx="2">
                    <c:v>Pohlaví</c:v>
                  </c:pt>
                  <c:pt idx="5">
                    <c:v>Věk</c:v>
                  </c:pt>
                  <c:pt idx="10">
                    <c:v>Vzdělání</c:v>
                  </c:pt>
                  <c:pt idx="14">
                    <c:v>Typologie postojů k fondům</c:v>
                  </c:pt>
                </c:lvl>
              </c:multiLvlStrCache>
            </c:multiLvlStrRef>
          </c:cat>
          <c:val>
            <c:numRef>
              <c:f>List1!$F$2:$F$18</c:f>
              <c:numCache>
                <c:formatCode>General</c:formatCode>
                <c:ptCount val="17"/>
                <c:pt idx="0" formatCode="0.0">
                  <c:v>17.932354818123802</c:v>
                </c:pt>
                <c:pt idx="2" formatCode="0.0">
                  <c:v>17.528373266078184</c:v>
                </c:pt>
                <c:pt idx="3" formatCode="0.0">
                  <c:v>18.34625322997416</c:v>
                </c:pt>
                <c:pt idx="5" formatCode="0.0">
                  <c:v>12.753623188405797</c:v>
                </c:pt>
                <c:pt idx="6" formatCode="0.0">
                  <c:v>17.162872154115586</c:v>
                </c:pt>
                <c:pt idx="7" formatCode="0.0">
                  <c:v>21.339950372208435</c:v>
                </c:pt>
                <c:pt idx="8" formatCode="0.0">
                  <c:v>21.370967741935484</c:v>
                </c:pt>
                <c:pt idx="10" formatCode="0.0">
                  <c:v>17.595818815331011</c:v>
                </c:pt>
                <c:pt idx="11" formatCode="0.0">
                  <c:v>19.334389857369256</c:v>
                </c:pt>
                <c:pt idx="12" formatCode="0.0">
                  <c:v>16.022099447513813</c:v>
                </c:pt>
                <c:pt idx="14" formatCode="0.0">
                  <c:v>10.891089108910892</c:v>
                </c:pt>
                <c:pt idx="15" formatCode="0.0">
                  <c:v>26.773455377574372</c:v>
                </c:pt>
                <c:pt idx="16" formatCode="0.0">
                  <c:v>18.702290076335878</c:v>
                </c:pt>
              </c:numCache>
            </c:numRef>
          </c:val>
        </c:ser>
        <c:ser>
          <c:idx val="4"/>
          <c:order val="4"/>
          <c:tx>
            <c:strRef>
              <c:f>List1!$G$1</c:f>
              <c:strCache>
                <c:ptCount val="1"/>
                <c:pt idx="0">
                  <c:v>EU vnímám rozhodně negativněji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List1!$A$2:$B$18</c:f>
              <c:multiLvlStrCache>
                <c:ptCount val="17"/>
                <c:lvl>
                  <c:pt idx="0">
                    <c:v>Celkem</c:v>
                  </c:pt>
                  <c:pt idx="2">
                    <c:v>Muž</c:v>
                  </c:pt>
                  <c:pt idx="3">
                    <c:v>Žena</c:v>
                  </c:pt>
                  <c:pt idx="5">
                    <c:v>18-29</c:v>
                  </c:pt>
                  <c:pt idx="6">
                    <c:v>30-44</c:v>
                  </c:pt>
                  <c:pt idx="7">
                    <c:v>45-59</c:v>
                  </c:pt>
                  <c:pt idx="8">
                    <c:v>60 a více</c:v>
                  </c:pt>
                  <c:pt idx="10">
                    <c:v>Bez maturity</c:v>
                  </c:pt>
                  <c:pt idx="11">
                    <c:v>SŠ s maturitou</c:v>
                  </c:pt>
                  <c:pt idx="12">
                    <c:v>Vysokoškolské</c:v>
                  </c:pt>
                  <c:pt idx="14">
                    <c:v>Fanoušci</c:v>
                  </c:pt>
                  <c:pt idx="15">
                    <c:v>Odpůrci</c:v>
                  </c:pt>
                  <c:pt idx="16">
                    <c:v>Znechucení</c:v>
                  </c:pt>
                </c:lvl>
                <c:lvl>
                  <c:pt idx="2">
                    <c:v>Pohlaví</c:v>
                  </c:pt>
                  <c:pt idx="5">
                    <c:v>Věk</c:v>
                  </c:pt>
                  <c:pt idx="10">
                    <c:v>Vzdělání</c:v>
                  </c:pt>
                  <c:pt idx="14">
                    <c:v>Typologie postojů k fondům</c:v>
                  </c:pt>
                </c:lvl>
              </c:multiLvlStrCache>
            </c:multiLvlStrRef>
          </c:cat>
          <c:val>
            <c:numRef>
              <c:f>List1!$G$2:$G$18</c:f>
              <c:numCache>
                <c:formatCode>General</c:formatCode>
                <c:ptCount val="17"/>
                <c:pt idx="0" formatCode="0.0">
                  <c:v>9.3809827696234844</c:v>
                </c:pt>
                <c:pt idx="2" formatCode="0.0">
                  <c:v>11.853720050441362</c:v>
                </c:pt>
                <c:pt idx="3" formatCode="0.0">
                  <c:v>6.8475452196382429</c:v>
                </c:pt>
                <c:pt idx="5" formatCode="0.0">
                  <c:v>4.9275362318840585</c:v>
                </c:pt>
                <c:pt idx="6" formatCode="0.0">
                  <c:v>10.507880910683012</c:v>
                </c:pt>
                <c:pt idx="7" formatCode="0.0">
                  <c:v>11.662531017369728</c:v>
                </c:pt>
                <c:pt idx="8" formatCode="0.0">
                  <c:v>9.2741935483870961</c:v>
                </c:pt>
                <c:pt idx="10" formatCode="0.0">
                  <c:v>13.066202090592336</c:v>
                </c:pt>
                <c:pt idx="11" formatCode="0.0">
                  <c:v>7.448494453248812</c:v>
                </c:pt>
                <c:pt idx="12" formatCode="0.0">
                  <c:v>6.9060773480662991</c:v>
                </c:pt>
                <c:pt idx="14" formatCode="0.0">
                  <c:v>5.1155115511551159</c:v>
                </c:pt>
                <c:pt idx="15" formatCode="0.0">
                  <c:v>22.425629290617849</c:v>
                </c:pt>
                <c:pt idx="16" formatCode="0.0">
                  <c:v>3.4351145038167941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9599872"/>
        <c:axId val="139601408"/>
      </c:barChart>
      <c:catAx>
        <c:axId val="1395998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39601408"/>
        <c:crosses val="autoZero"/>
        <c:auto val="1"/>
        <c:lblAlgn val="ctr"/>
        <c:lblOffset val="100"/>
        <c:tickLblSkip val="1"/>
        <c:noMultiLvlLbl val="0"/>
      </c:catAx>
      <c:valAx>
        <c:axId val="139601408"/>
        <c:scaling>
          <c:orientation val="minMax"/>
          <c:max val="10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39599872"/>
        <c:crosses val="max"/>
        <c:crossBetween val="between"/>
        <c:majorUnit val="20"/>
      </c:valAx>
    </c:plotArea>
    <c:legend>
      <c:legendPos val="l"/>
      <c:layout>
        <c:manualLayout>
          <c:xMode val="edge"/>
          <c:yMode val="edge"/>
          <c:x val="0.18092813613335423"/>
          <c:y val="2.4830177013120236E-2"/>
          <c:w val="0.81597907521479363"/>
          <c:h val="0.12477331172389888"/>
        </c:manualLayout>
      </c:layout>
      <c:overlay val="1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5485785759442452"/>
          <c:y val="5.6050053724226098E-2"/>
          <c:w val="0.40574238307137661"/>
          <c:h val="0.8366985482694524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9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List1!$A$1:$A$15</c:f>
              <c:strCache>
                <c:ptCount val="15"/>
                <c:pt idx="0">
                  <c:v>Předpisy, zákazy a příkazy, vměšování, diktát</c:v>
                </c:pt>
                <c:pt idx="1">
                  <c:v>Omezování svobody a suverenity</c:v>
                </c:pt>
                <c:pt idx="2">
                  <c:v>Uprchlická krize, migrační politika</c:v>
                </c:pt>
                <c:pt idx="3">
                  <c:v>Zabývá se nesmysly</c:v>
                </c:pt>
                <c:pt idx="4">
                  <c:v>Diskriminace určité části obyvatel/členských států EU</c:v>
                </c:pt>
                <c:pt idx="5">
                  <c:v>Přebujelá byrokracie</c:v>
                </c:pt>
                <c:pt idx="6">
                  <c:v>Nemám rád EU, je to zlo, vždy jsem byl proti EU</c:v>
                </c:pt>
                <c:pt idx="7">
                  <c:v>Nekompetentní/ zkorumpovaní politici a jiní činitelé</c:v>
                </c:pt>
                <c:pt idx="8">
                  <c:v>Ideologické směřování</c:v>
                </c:pt>
                <c:pt idx="9">
                  <c:v>Nevěřím EU</c:v>
                </c:pt>
                <c:pt idx="10">
                  <c:v>Je to horší než dříve (bez bližšího upřesnění)</c:v>
                </c:pt>
                <c:pt idx="11">
                  <c:v>Zneužívání dotací (dotovanými, či samotnou EU)</c:v>
                </c:pt>
                <c:pt idx="12">
                  <c:v>Euro</c:v>
                </c:pt>
                <c:pt idx="13">
                  <c:v>Jiné</c:v>
                </c:pt>
                <c:pt idx="14">
                  <c:v>Nevím, nechci se k tomu vyjadřovat</c:v>
                </c:pt>
              </c:strCache>
            </c:strRef>
          </c:cat>
          <c:val>
            <c:numRef>
              <c:f>List1!$B$1:$B$15</c:f>
              <c:numCache>
                <c:formatCode>0.0</c:formatCode>
                <c:ptCount val="15"/>
                <c:pt idx="0">
                  <c:v>28.504672897196258</c:v>
                </c:pt>
                <c:pt idx="1">
                  <c:v>20.327102803738317</c:v>
                </c:pt>
                <c:pt idx="2">
                  <c:v>15.186915887850466</c:v>
                </c:pt>
                <c:pt idx="3">
                  <c:v>10.981308411214954</c:v>
                </c:pt>
                <c:pt idx="4">
                  <c:v>7.2429906542056068</c:v>
                </c:pt>
                <c:pt idx="5">
                  <c:v>7.2429906542056068</c:v>
                </c:pt>
                <c:pt idx="6">
                  <c:v>6.5420560747663545</c:v>
                </c:pt>
                <c:pt idx="7">
                  <c:v>5.8411214953271031</c:v>
                </c:pt>
                <c:pt idx="8">
                  <c:v>4.4392523364485976</c:v>
                </c:pt>
                <c:pt idx="9">
                  <c:v>1.8691588785046727</c:v>
                </c:pt>
                <c:pt idx="10">
                  <c:v>1.8691588785046727</c:v>
                </c:pt>
                <c:pt idx="11">
                  <c:v>1.1682242990654206</c:v>
                </c:pt>
                <c:pt idx="12">
                  <c:v>0.93457943925233633</c:v>
                </c:pt>
                <c:pt idx="13">
                  <c:v>9.8130841121495322</c:v>
                </c:pt>
                <c:pt idx="14">
                  <c:v>8.8785046728971952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9649408"/>
        <c:axId val="139650944"/>
      </c:barChart>
      <c:catAx>
        <c:axId val="1396494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39650944"/>
        <c:crosses val="autoZero"/>
        <c:auto val="1"/>
        <c:lblAlgn val="ctr"/>
        <c:lblOffset val="100"/>
        <c:tickLblSkip val="1"/>
        <c:noMultiLvlLbl val="0"/>
      </c:catAx>
      <c:valAx>
        <c:axId val="139650944"/>
        <c:scaling>
          <c:orientation val="minMax"/>
          <c:max val="6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39649408"/>
        <c:crosses val="max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5485785759442452"/>
          <c:y val="5.6050053724226098E-2"/>
          <c:w val="0.40574238307137661"/>
          <c:h val="0.8366985482694524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9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List1!$A$1:$A$16</c:f>
              <c:strCache>
                <c:ptCount val="16"/>
                <c:pt idx="0">
                  <c:v>Více informací, více se o to zajímám</c:v>
                </c:pt>
                <c:pt idx="1">
                  <c:v>Lepší čerpání dotací</c:v>
                </c:pt>
                <c:pt idx="2">
                  <c:v>Rozvoj ČR, lepší ekonomické podmínky</c:v>
                </c:pt>
                <c:pt idx="3">
                  <c:v>Více projektů</c:v>
                </c:pt>
                <c:pt idx="4">
                  <c:v>Celková spokojenost</c:v>
                </c:pt>
                <c:pt idx="5">
                  <c:v>Lepší bezpečnost, záruka demokracie, ochrana</c:v>
                </c:pt>
                <c:pt idx="6">
                  <c:v>Otevřené hranice, lepší možnosti cestování</c:v>
                </c:pt>
                <c:pt idx="7">
                  <c:v>Změny k lepšímu (obecně)</c:v>
                </c:pt>
                <c:pt idx="8">
                  <c:v>Dostupnější zboží ze zahraničí, lepší obchod</c:v>
                </c:pt>
                <c:pt idx="9">
                  <c:v>ČR má lepší pozici</c:v>
                </c:pt>
                <c:pt idx="10">
                  <c:v>Zmoudřel(a) jsem, změnil(a) jsem některé postoje</c:v>
                </c:pt>
                <c:pt idx="11">
                  <c:v>Zajímá se o potřebné a menší státy</c:v>
                </c:pt>
                <c:pt idx="12">
                  <c:v>Zavedení některých prospěšných opatření</c:v>
                </c:pt>
                <c:pt idx="13">
                  <c:v>Změna politických představitelů</c:v>
                </c:pt>
                <c:pt idx="14">
                  <c:v>Jiné</c:v>
                </c:pt>
                <c:pt idx="15">
                  <c:v>Nevím, nechci se k tomu vyjadřovat</c:v>
                </c:pt>
              </c:strCache>
            </c:strRef>
          </c:cat>
          <c:val>
            <c:numRef>
              <c:f>List1!$B$1:$B$16</c:f>
              <c:numCache>
                <c:formatCode>0.0</c:formatCode>
                <c:ptCount val="16"/>
                <c:pt idx="0">
                  <c:v>19.111969111969113</c:v>
                </c:pt>
                <c:pt idx="1">
                  <c:v>14.092664092664092</c:v>
                </c:pt>
                <c:pt idx="2">
                  <c:v>13.320463320463322</c:v>
                </c:pt>
                <c:pt idx="3">
                  <c:v>8.8803088803088812</c:v>
                </c:pt>
                <c:pt idx="4">
                  <c:v>5.7915057915057915</c:v>
                </c:pt>
                <c:pt idx="5">
                  <c:v>5.5984555984555984</c:v>
                </c:pt>
                <c:pt idx="6">
                  <c:v>5.4054054054054053</c:v>
                </c:pt>
                <c:pt idx="7">
                  <c:v>5.019305019305019</c:v>
                </c:pt>
                <c:pt idx="8">
                  <c:v>2.1235521235521233</c:v>
                </c:pt>
                <c:pt idx="9">
                  <c:v>2.1235521235521233</c:v>
                </c:pt>
                <c:pt idx="10">
                  <c:v>2.1235521235521233</c:v>
                </c:pt>
                <c:pt idx="11">
                  <c:v>1.9305019305019304</c:v>
                </c:pt>
                <c:pt idx="12">
                  <c:v>1.9305019305019304</c:v>
                </c:pt>
                <c:pt idx="13">
                  <c:v>0.38610038610038611</c:v>
                </c:pt>
                <c:pt idx="14">
                  <c:v>7.5289575289575295</c:v>
                </c:pt>
                <c:pt idx="15">
                  <c:v>14.864864864864865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40603392"/>
        <c:axId val="140604928"/>
      </c:barChart>
      <c:catAx>
        <c:axId val="1406033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40604928"/>
        <c:crosses val="autoZero"/>
        <c:auto val="1"/>
        <c:lblAlgn val="ctr"/>
        <c:lblOffset val="100"/>
        <c:tickLblSkip val="1"/>
        <c:noMultiLvlLbl val="0"/>
      </c:catAx>
      <c:valAx>
        <c:axId val="140604928"/>
        <c:scaling>
          <c:orientation val="minMax"/>
          <c:max val="6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40603392"/>
        <c:crosses val="max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578273099481431"/>
          <c:y val="4.6722907203114859E-2"/>
          <c:w val="0.50013049760095707"/>
          <c:h val="0.84167883621945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9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List1!$A$1:$A$10</c:f>
              <c:strCache>
                <c:ptCount val="10"/>
                <c:pt idx="0">
                  <c:v>Doprava</c:v>
                </c:pt>
                <c:pt idx="1">
                  <c:v>Životní prostředí </c:v>
                </c:pt>
                <c:pt idx="2">
                  <c:v>Rozvoj cestovního ruchu</c:v>
                </c:pt>
                <c:pt idx="3">
                  <c:v>Školství </c:v>
                </c:pt>
                <c:pt idx="4">
                  <c:v>Sociální péče</c:v>
                </c:pt>
                <c:pt idx="5">
                  <c:v>Zemědělství a rozvoj venkova</c:v>
                </c:pt>
                <c:pt idx="6">
                  <c:v>Řešení nezaměstnanosti a sociálních otázek</c:v>
                </c:pt>
                <c:pt idx="7">
                  <c:v>Výzkum, vývoj a inovace</c:v>
                </c:pt>
                <c:pt idx="8">
                  <c:v>Jiné</c:v>
                </c:pt>
                <c:pt idx="9">
                  <c:v>Nic z uvedeného</c:v>
                </c:pt>
              </c:strCache>
            </c:strRef>
          </c:cat>
          <c:val>
            <c:numRef>
              <c:f>List1!$B$1:$B$10</c:f>
              <c:numCache>
                <c:formatCode>0.0</c:formatCode>
                <c:ptCount val="10"/>
                <c:pt idx="0">
                  <c:v>45.4</c:v>
                </c:pt>
                <c:pt idx="1">
                  <c:v>40.5</c:v>
                </c:pt>
                <c:pt idx="2">
                  <c:v>32.299999999999997</c:v>
                </c:pt>
                <c:pt idx="3">
                  <c:v>29.2</c:v>
                </c:pt>
                <c:pt idx="4">
                  <c:v>19.2</c:v>
                </c:pt>
                <c:pt idx="5">
                  <c:v>18.3</c:v>
                </c:pt>
                <c:pt idx="6">
                  <c:v>16.899999999999999</c:v>
                </c:pt>
                <c:pt idx="7">
                  <c:v>13.5</c:v>
                </c:pt>
                <c:pt idx="8">
                  <c:v>1.7</c:v>
                </c:pt>
                <c:pt idx="9">
                  <c:v>21.4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26043264"/>
        <c:axId val="126044800"/>
      </c:barChart>
      <c:catAx>
        <c:axId val="1260432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26044800"/>
        <c:crosses val="autoZero"/>
        <c:auto val="1"/>
        <c:lblAlgn val="ctr"/>
        <c:lblOffset val="100"/>
        <c:tickLblSkip val="1"/>
        <c:noMultiLvlLbl val="0"/>
      </c:catAx>
      <c:valAx>
        <c:axId val="126044800"/>
        <c:scaling>
          <c:orientation val="minMax"/>
          <c:max val="6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26043264"/>
        <c:crosses val="max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942342703455168"/>
          <c:y val="0.19349860443245914"/>
          <c:w val="0.58308274293558682"/>
          <c:h val="0.6848468894618073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1"/>
              <c:numFmt formatCode="#,##0" sourceLinked="0"/>
              <c:spPr>
                <a:noFill/>
                <a:ln w="19050"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n>
                        <a:noFill/>
                      </a:ln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ln w="19050"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ln w="28575"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Využívány podle jasných pravidel</c:v>
                </c:pt>
                <c:pt idx="1">
                  <c:v>Jejich využití je důsledně kontrolováno</c:v>
                </c:pt>
                <c:pt idx="2">
                  <c:v>Jejich využití je dostatečně průhledné, transparentní</c:v>
                </c:pt>
              </c:strCache>
            </c:strRef>
          </c:cat>
          <c:val>
            <c:numRef>
              <c:f>List1!$B$2:$B$4</c:f>
              <c:numCache>
                <c:formatCode>0.0</c:formatCode>
                <c:ptCount val="3"/>
                <c:pt idx="0">
                  <c:v>7.6579451180599873</c:v>
                </c:pt>
                <c:pt idx="1">
                  <c:v>8.6151882578174863</c:v>
                </c:pt>
                <c:pt idx="2">
                  <c:v>4.2118698149329923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dLbl>
              <c:idx val="1"/>
              <c:numFmt formatCode="#,##0" sourceLinked="0"/>
              <c:spPr>
                <a:noFill/>
                <a:ln w="19050"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Využívány podle jasných pravidel</c:v>
                </c:pt>
                <c:pt idx="1">
                  <c:v>Jejich využití je důsledně kontrolováno</c:v>
                </c:pt>
                <c:pt idx="2">
                  <c:v>Jejich využití je dostatečně průhledné, transparentní</c:v>
                </c:pt>
              </c:strCache>
            </c:strRef>
          </c:cat>
          <c:val>
            <c:numRef>
              <c:f>List1!$C$2:$C$4</c:f>
              <c:numCache>
                <c:formatCode>0.0</c:formatCode>
                <c:ptCount val="3"/>
                <c:pt idx="0">
                  <c:v>43.075941289087424</c:v>
                </c:pt>
                <c:pt idx="1">
                  <c:v>32.865347798340778</c:v>
                </c:pt>
                <c:pt idx="2">
                  <c:v>26.292278238672623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Využívány podle jasných pravidel</c:v>
                </c:pt>
                <c:pt idx="1">
                  <c:v>Jejich využití je důsledně kontrolováno</c:v>
                </c:pt>
                <c:pt idx="2">
                  <c:v>Jejich využití je dostatečně průhledné, transparentní</c:v>
                </c:pt>
              </c:strCache>
            </c:strRef>
          </c:cat>
          <c:val>
            <c:numRef>
              <c:f>List1!$D$2:$D$4</c:f>
              <c:numCache>
                <c:formatCode>0.0</c:formatCode>
                <c:ptCount val="3"/>
                <c:pt idx="0">
                  <c:v>26.419910657306957</c:v>
                </c:pt>
                <c:pt idx="1">
                  <c:v>31.780472239948949</c:v>
                </c:pt>
                <c:pt idx="2">
                  <c:v>33.567326100829611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numFmt formatCode="#,##0" sourceLinked="0"/>
              <c:spPr>
                <a:ln w="19050"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Využívány podle jasných pravidel</c:v>
                </c:pt>
                <c:pt idx="1">
                  <c:v>Jejich využití je důsledně kontrolováno</c:v>
                </c:pt>
                <c:pt idx="2">
                  <c:v>Jejich využití je dostatečně průhledné, transparentní</c:v>
                </c:pt>
              </c:strCache>
            </c:strRef>
          </c:cat>
          <c:val>
            <c:numRef>
              <c:f>List1!$E$2:$E$4</c:f>
              <c:numCache>
                <c:formatCode>0.0</c:formatCode>
                <c:ptCount val="3"/>
                <c:pt idx="0">
                  <c:v>12.571793235481813</c:v>
                </c:pt>
                <c:pt idx="1">
                  <c:v>17.740906190172304</c:v>
                </c:pt>
                <c:pt idx="2">
                  <c:v>22.590938098276965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Využívány podle jasných pravidel</c:v>
                </c:pt>
                <c:pt idx="1">
                  <c:v>Jejich využití je důsledně kontrolováno</c:v>
                </c:pt>
                <c:pt idx="2">
                  <c:v>Jejich využití je dostatečně průhledné, transparentní</c:v>
                </c:pt>
              </c:strCache>
            </c:strRef>
          </c:cat>
          <c:val>
            <c:numRef>
              <c:f>List1!$F$2:$F$4</c:f>
              <c:numCache>
                <c:formatCode>0.0</c:formatCode>
                <c:ptCount val="3"/>
                <c:pt idx="0">
                  <c:v>10.274409700063817</c:v>
                </c:pt>
                <c:pt idx="1">
                  <c:v>8.9980855137204845</c:v>
                </c:pt>
                <c:pt idx="2">
                  <c:v>13.337587747287809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6397824"/>
        <c:axId val="126403712"/>
      </c:barChart>
      <c:catAx>
        <c:axId val="1263978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26403712"/>
        <c:crosses val="autoZero"/>
        <c:auto val="1"/>
        <c:lblAlgn val="ctr"/>
        <c:lblOffset val="100"/>
        <c:tickLblSkip val="1"/>
        <c:noMultiLvlLbl val="0"/>
      </c:catAx>
      <c:valAx>
        <c:axId val="126403712"/>
        <c:scaling>
          <c:orientation val="minMax"/>
          <c:max val="10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26397824"/>
        <c:crosses val="max"/>
        <c:crossBetween val="between"/>
        <c:majorUnit val="20"/>
      </c:valAx>
    </c:plotArea>
    <c:legend>
      <c:legendPos val="l"/>
      <c:layout>
        <c:manualLayout>
          <c:xMode val="edge"/>
          <c:yMode val="edge"/>
          <c:x val="0.23416377750075337"/>
          <c:y val="1.5312058547524651E-2"/>
          <c:w val="0.74935920724063509"/>
          <c:h val="0.13015651656696414"/>
        </c:manualLayout>
      </c:layout>
      <c:overlay val="1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946076302204359"/>
          <c:y val="3.8619091315498462E-2"/>
          <c:w val="0.43113947764375754"/>
          <c:h val="0.85412951067818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9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List1!$A$1:$A$15</c:f>
              <c:strCache>
                <c:ptCount val="15"/>
                <c:pt idx="0">
                  <c:v>Pravidla dotací jsou nejasná a neprůhledná</c:v>
                </c:pt>
                <c:pt idx="1">
                  <c:v>Jsou to peníze (zakázky) pouze pro bohaté a vlivné lidi</c:v>
                </c:pt>
                <c:pt idx="2">
                  <c:v>Korupce, úplatky</c:v>
                </c:pt>
                <c:pt idx="3">
                  <c:v>Nesmyslné zakázky, nesprávné využití</c:v>
                </c:pt>
                <c:pt idx="4">
                  <c:v>Dost kauz a afér dokazuje, že to nefunguje</c:v>
                </c:pt>
                <c:pt idx="5">
                  <c:v>Podle zpráv z médií, tisku, internetu</c:v>
                </c:pt>
                <c:pt idx="6">
                  <c:v>Rozkrádání, problémy s financemi, předraženost</c:v>
                </c:pt>
                <c:pt idx="7">
                  <c:v>Nedostatek informací, není to transparentní</c:v>
                </c:pt>
                <c:pt idx="8">
                  <c:v>Podvody, tunelování</c:v>
                </c:pt>
                <c:pt idx="9">
                  <c:v>Babiš a Čapí hnízdo, Agrofert</c:v>
                </c:pt>
                <c:pt idx="10">
                  <c:v>Nedostatečná, špatná kontrola, doposud nevyřešené kauzy</c:v>
                </c:pt>
                <c:pt idx="11">
                  <c:v>Nemožná kontrola pro obyčejného člověka</c:v>
                </c:pt>
                <c:pt idx="12">
                  <c:v>Politici se na tom velmi negativně podílejí </c:v>
                </c:pt>
                <c:pt idx="13">
                  <c:v>Těžké o dotaci požádat a získat jí (pro malé podnikatele)</c:v>
                </c:pt>
                <c:pt idx="14">
                  <c:v>Myslím si to, můj názor, vlastní zkušenosti</c:v>
                </c:pt>
              </c:strCache>
            </c:strRef>
          </c:cat>
          <c:val>
            <c:numRef>
              <c:f>List1!$B$1:$B$15</c:f>
              <c:numCache>
                <c:formatCode>0.0</c:formatCode>
                <c:ptCount val="15"/>
                <c:pt idx="0">
                  <c:v>19.047619047619047</c:v>
                </c:pt>
                <c:pt idx="1">
                  <c:v>11.658456486042693</c:v>
                </c:pt>
                <c:pt idx="2">
                  <c:v>9.8522167487684733</c:v>
                </c:pt>
                <c:pt idx="3">
                  <c:v>9.3596059113300498</c:v>
                </c:pt>
                <c:pt idx="4">
                  <c:v>8.3743842364532011</c:v>
                </c:pt>
                <c:pt idx="5">
                  <c:v>7.7175697865353037</c:v>
                </c:pt>
                <c:pt idx="6">
                  <c:v>7.5533661740558298</c:v>
                </c:pt>
                <c:pt idx="7">
                  <c:v>7.5533661740558298</c:v>
                </c:pt>
                <c:pt idx="8">
                  <c:v>7.389162561576355</c:v>
                </c:pt>
                <c:pt idx="9">
                  <c:v>6.8965517241379306</c:v>
                </c:pt>
                <c:pt idx="10">
                  <c:v>5.9113300492610836</c:v>
                </c:pt>
                <c:pt idx="11">
                  <c:v>5.5829228243021349</c:v>
                </c:pt>
                <c:pt idx="12">
                  <c:v>4.7619047619047619</c:v>
                </c:pt>
                <c:pt idx="13">
                  <c:v>3.4482758620689653</c:v>
                </c:pt>
                <c:pt idx="14">
                  <c:v>3.4482758620689653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26578048"/>
        <c:axId val="126588032"/>
      </c:barChart>
      <c:catAx>
        <c:axId val="1265780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cs-CZ"/>
          </a:p>
        </c:txPr>
        <c:crossAx val="126588032"/>
        <c:crosses val="autoZero"/>
        <c:auto val="1"/>
        <c:lblAlgn val="ctr"/>
        <c:lblOffset val="100"/>
        <c:tickLblSkip val="1"/>
        <c:noMultiLvlLbl val="0"/>
      </c:catAx>
      <c:valAx>
        <c:axId val="126588032"/>
        <c:scaling>
          <c:orientation val="minMax"/>
          <c:max val="6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26578048"/>
        <c:crosses val="max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946076302204359"/>
          <c:y val="3.8619091315498462E-2"/>
          <c:w val="0.43113947764375754"/>
          <c:h val="0.85412951067818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9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List1!$A$1:$A$15</c:f>
              <c:strCache>
                <c:ptCount val="15"/>
                <c:pt idx="0">
                  <c:v>Nedostatečná, špatná kontrola, doposud nevyřešené kauzy</c:v>
                </c:pt>
                <c:pt idx="1">
                  <c:v>Podvody, tunelování</c:v>
                </c:pt>
                <c:pt idx="2">
                  <c:v>Babiš a Čapí hnízdo, Agrofert</c:v>
                </c:pt>
                <c:pt idx="3">
                  <c:v>Korupce, úplatky</c:v>
                </c:pt>
                <c:pt idx="4">
                  <c:v>Dost kauz a afér dokazuje, že to nefunguje</c:v>
                </c:pt>
                <c:pt idx="5">
                  <c:v>Podle zpráv z médií, tisku, internetu</c:v>
                </c:pt>
                <c:pt idx="6">
                  <c:v>Nesmyslné zakázky, nesprávné využití</c:v>
                </c:pt>
                <c:pt idx="7">
                  <c:v>Pravidla dotací jsou nejasná a neprůhledná</c:v>
                </c:pt>
                <c:pt idx="8">
                  <c:v>Rozkrádání, problémy s financemi, předraženost</c:v>
                </c:pt>
                <c:pt idx="9">
                  <c:v>Úředníci a ostatní o tom rozhodující</c:v>
                </c:pt>
                <c:pt idx="10">
                  <c:v>Politici se na tom velmi negativně podílejí</c:v>
                </c:pt>
                <c:pt idx="11">
                  <c:v>Myslím si to, můj názor, vlastní zkušenosti</c:v>
                </c:pt>
                <c:pt idx="12">
                  <c:v>Jsou to peníze (zakázky) pouze pro bohaté a vlivné lidi</c:v>
                </c:pt>
                <c:pt idx="13">
                  <c:v>Nedůsledné kontroly</c:v>
                </c:pt>
                <c:pt idx="14">
                  <c:v>Nedostatek informací, není to transparentní</c:v>
                </c:pt>
              </c:strCache>
            </c:strRef>
          </c:cat>
          <c:val>
            <c:numRef>
              <c:f>List1!$B$1:$B$15</c:f>
              <c:numCache>
                <c:formatCode>0.0</c:formatCode>
                <c:ptCount val="15"/>
                <c:pt idx="0">
                  <c:v>20.618556701030926</c:v>
                </c:pt>
                <c:pt idx="1">
                  <c:v>10.051546391752577</c:v>
                </c:pt>
                <c:pt idx="2">
                  <c:v>9.4072164948453612</c:v>
                </c:pt>
                <c:pt idx="3">
                  <c:v>8.3762886597938131</c:v>
                </c:pt>
                <c:pt idx="4">
                  <c:v>7.9896907216494837</c:v>
                </c:pt>
                <c:pt idx="5">
                  <c:v>7.3453608247422686</c:v>
                </c:pt>
                <c:pt idx="6">
                  <c:v>6.9587628865979383</c:v>
                </c:pt>
                <c:pt idx="7">
                  <c:v>5.9278350515463911</c:v>
                </c:pt>
                <c:pt idx="8">
                  <c:v>5.7989690721649483</c:v>
                </c:pt>
                <c:pt idx="9">
                  <c:v>5.5412371134020617</c:v>
                </c:pt>
                <c:pt idx="10">
                  <c:v>5.4123711340206189</c:v>
                </c:pt>
                <c:pt idx="11">
                  <c:v>5.1546391752577314</c:v>
                </c:pt>
                <c:pt idx="12">
                  <c:v>4.6391752577319592</c:v>
                </c:pt>
                <c:pt idx="13">
                  <c:v>4.1237113402061851</c:v>
                </c:pt>
                <c:pt idx="14">
                  <c:v>2.9639175257731956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26605568"/>
        <c:axId val="128823296"/>
      </c:barChart>
      <c:catAx>
        <c:axId val="1266055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cs-CZ"/>
          </a:p>
        </c:txPr>
        <c:crossAx val="128823296"/>
        <c:crosses val="autoZero"/>
        <c:auto val="1"/>
        <c:lblAlgn val="ctr"/>
        <c:lblOffset val="100"/>
        <c:tickLblSkip val="1"/>
        <c:noMultiLvlLbl val="0"/>
      </c:catAx>
      <c:valAx>
        <c:axId val="128823296"/>
        <c:scaling>
          <c:orientation val="minMax"/>
          <c:max val="6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26605568"/>
        <c:crosses val="max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946076302204359"/>
          <c:y val="3.8619091315498462E-2"/>
          <c:w val="0.43113947764375754"/>
          <c:h val="0.85412951067818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9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List1!$A$1:$A$15</c:f>
              <c:strCache>
                <c:ptCount val="15"/>
                <c:pt idx="0">
                  <c:v>Nedostatek informací, není transparentní</c:v>
                </c:pt>
                <c:pt idx="1">
                  <c:v>Podvody, tunelování</c:v>
                </c:pt>
                <c:pt idx="2">
                  <c:v>Nedostatečná, špatná kontrola, doposud nevyřešené kauzy</c:v>
                </c:pt>
                <c:pt idx="3">
                  <c:v>Korupce, úplatky</c:v>
                </c:pt>
                <c:pt idx="4">
                  <c:v>Nemožná kontrola pro obyčejného člověka</c:v>
                </c:pt>
                <c:pt idx="5">
                  <c:v>Babiš a Čapí hnízdo, Agrofert</c:v>
                </c:pt>
                <c:pt idx="6">
                  <c:v>Neprůhledné</c:v>
                </c:pt>
                <c:pt idx="7">
                  <c:v>Pravidla dotací jsou nejasná a neprůhledná</c:v>
                </c:pt>
                <c:pt idx="8">
                  <c:v>Nesmyslné zakázky, nesprávné využití</c:v>
                </c:pt>
                <c:pt idx="9">
                  <c:v>Jsou to peníze (zakázky) pouze pro bohaté a vlivné lidi</c:v>
                </c:pt>
                <c:pt idx="10">
                  <c:v>Dost kauz a afér dokazuje, že to nefunguje</c:v>
                </c:pt>
                <c:pt idx="11">
                  <c:v>Rozkrádání, problémy s financemi, předraženost</c:v>
                </c:pt>
                <c:pt idx="12">
                  <c:v>Podle zpráv z médií, tisku, internetu</c:v>
                </c:pt>
                <c:pt idx="13">
                  <c:v>Zakázky by měly být veřejné</c:v>
                </c:pt>
                <c:pt idx="14">
                  <c:v>Politici se na tom velmi negativně podílejí </c:v>
                </c:pt>
              </c:strCache>
            </c:strRef>
          </c:cat>
          <c:val>
            <c:numRef>
              <c:f>List1!$B$1:$B$15</c:f>
              <c:numCache>
                <c:formatCode>0.0</c:formatCode>
                <c:ptCount val="15"/>
                <c:pt idx="0">
                  <c:v>15.489749430523919</c:v>
                </c:pt>
                <c:pt idx="1">
                  <c:v>12.984054669703873</c:v>
                </c:pt>
                <c:pt idx="2">
                  <c:v>9.5671981776765378</c:v>
                </c:pt>
                <c:pt idx="3">
                  <c:v>8.5421412300683368</c:v>
                </c:pt>
                <c:pt idx="4">
                  <c:v>7.2892938496583142</c:v>
                </c:pt>
                <c:pt idx="5">
                  <c:v>7.0615034168564916</c:v>
                </c:pt>
                <c:pt idx="6">
                  <c:v>6.6059225512528474</c:v>
                </c:pt>
                <c:pt idx="7">
                  <c:v>6.0364464692482915</c:v>
                </c:pt>
                <c:pt idx="8">
                  <c:v>5.9225512528473807</c:v>
                </c:pt>
                <c:pt idx="9">
                  <c:v>5.6947608200455582</c:v>
                </c:pt>
                <c:pt idx="10">
                  <c:v>5.1252847380410023</c:v>
                </c:pt>
                <c:pt idx="11">
                  <c:v>4.7835990888382689</c:v>
                </c:pt>
                <c:pt idx="12">
                  <c:v>4.6697038724373581</c:v>
                </c:pt>
                <c:pt idx="13">
                  <c:v>4.214123006833713</c:v>
                </c:pt>
                <c:pt idx="14">
                  <c:v>3.7585421412300679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28837888"/>
        <c:axId val="128839680"/>
      </c:barChart>
      <c:catAx>
        <c:axId val="1288378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cs-CZ"/>
          </a:p>
        </c:txPr>
        <c:crossAx val="128839680"/>
        <c:crosses val="autoZero"/>
        <c:auto val="1"/>
        <c:lblAlgn val="ctr"/>
        <c:lblOffset val="100"/>
        <c:tickLblSkip val="1"/>
        <c:noMultiLvlLbl val="0"/>
      </c:catAx>
      <c:valAx>
        <c:axId val="128839680"/>
        <c:scaling>
          <c:orientation val="minMax"/>
          <c:max val="6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28837888"/>
        <c:crosses val="max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743281734406545"/>
          <c:y val="0.15984766338377251"/>
          <c:w val="0.70990065997612584"/>
          <c:h val="0.7443832751761022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List1!$C$1</c:f>
              <c:strCache>
                <c:ptCount val="1"/>
                <c:pt idx="0">
                  <c:v>Více peněz než do něj odvede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1"/>
              <c:numFmt formatCode="#,##0" sourceLinked="0"/>
              <c:spPr>
                <a:noFill/>
                <a:ln w="19050"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n>
                        <a:noFill/>
                      </a:ln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ln w="19050"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ln w="28575"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List1!$A$2:$B$17</c:f>
              <c:multiLvlStrCache>
                <c:ptCount val="16"/>
                <c:lvl>
                  <c:pt idx="0">
                    <c:v>Celkem</c:v>
                  </c:pt>
                  <c:pt idx="2">
                    <c:v>Muž</c:v>
                  </c:pt>
                  <c:pt idx="3">
                    <c:v>Žena</c:v>
                  </c:pt>
                  <c:pt idx="5">
                    <c:v>18-29</c:v>
                  </c:pt>
                  <c:pt idx="6">
                    <c:v>30-44</c:v>
                  </c:pt>
                  <c:pt idx="7">
                    <c:v>45-59</c:v>
                  </c:pt>
                  <c:pt idx="8">
                    <c:v>60 a více</c:v>
                  </c:pt>
                  <c:pt idx="10">
                    <c:v>Bez maturity</c:v>
                  </c:pt>
                  <c:pt idx="11">
                    <c:v>SŠ s maturitou</c:v>
                  </c:pt>
                  <c:pt idx="12">
                    <c:v>Vysokoškolské</c:v>
                  </c:pt>
                  <c:pt idx="14">
                    <c:v>Fanoušci</c:v>
                  </c:pt>
                  <c:pt idx="15">
                    <c:v>Odpůrci</c:v>
                  </c:pt>
                </c:lvl>
                <c:lvl>
                  <c:pt idx="2">
                    <c:v>Pohlaví</c:v>
                  </c:pt>
                  <c:pt idx="5">
                    <c:v>Věk</c:v>
                  </c:pt>
                  <c:pt idx="10">
                    <c:v>Vzdělání</c:v>
                  </c:pt>
                  <c:pt idx="14">
                    <c:v>Postoj k evr. fond.</c:v>
                  </c:pt>
                </c:lvl>
              </c:multiLvlStrCache>
            </c:multiLvlStrRef>
          </c:cat>
          <c:val>
            <c:numRef>
              <c:f>List1!$C$2:$C$17</c:f>
              <c:numCache>
                <c:formatCode>General</c:formatCode>
                <c:ptCount val="16"/>
                <c:pt idx="0" formatCode="0.0">
                  <c:v>41.927249521378428</c:v>
                </c:pt>
                <c:pt idx="2" formatCode="0.0">
                  <c:v>52.585119798234544</c:v>
                </c:pt>
                <c:pt idx="3" formatCode="0.0">
                  <c:v>31.007751937984494</c:v>
                </c:pt>
                <c:pt idx="5" formatCode="0.0">
                  <c:v>46.666666666666664</c:v>
                </c:pt>
                <c:pt idx="6" formatCode="0.0">
                  <c:v>39.754816112084065</c:v>
                </c:pt>
                <c:pt idx="7" formatCode="0.0">
                  <c:v>39.454094292803973</c:v>
                </c:pt>
                <c:pt idx="8" formatCode="0.0">
                  <c:v>44.354838709677416</c:v>
                </c:pt>
                <c:pt idx="10" formatCode="0.0">
                  <c:v>30.139372822299652</c:v>
                </c:pt>
                <c:pt idx="11" formatCode="0.0">
                  <c:v>43.740095087163233</c:v>
                </c:pt>
                <c:pt idx="12" formatCode="0.0">
                  <c:v>57.458563535911601</c:v>
                </c:pt>
                <c:pt idx="14" formatCode="0.0">
                  <c:v>48.319327731092436</c:v>
                </c:pt>
                <c:pt idx="15" formatCode="0.0">
                  <c:v>31.868131868131865</c:v>
                </c:pt>
              </c:numCache>
            </c:numRef>
          </c:val>
        </c:ser>
        <c:ser>
          <c:idx val="1"/>
          <c:order val="1"/>
          <c:tx>
            <c:strRef>
              <c:f>List1!$D$1</c:f>
              <c:strCache>
                <c:ptCount val="1"/>
                <c:pt idx="0">
                  <c:v>Méně peněz než do něj odvede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</c:spPr>
          <c:invertIfNegative val="0"/>
          <c:dLbls>
            <c:dLbl>
              <c:idx val="1"/>
              <c:numFmt formatCode="#,##0" sourceLinked="0"/>
              <c:spPr>
                <a:noFill/>
                <a:ln w="19050"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List1!$A$2:$B$17</c:f>
              <c:multiLvlStrCache>
                <c:ptCount val="16"/>
                <c:lvl>
                  <c:pt idx="0">
                    <c:v>Celkem</c:v>
                  </c:pt>
                  <c:pt idx="2">
                    <c:v>Muž</c:v>
                  </c:pt>
                  <c:pt idx="3">
                    <c:v>Žena</c:v>
                  </c:pt>
                  <c:pt idx="5">
                    <c:v>18-29</c:v>
                  </c:pt>
                  <c:pt idx="6">
                    <c:v>30-44</c:v>
                  </c:pt>
                  <c:pt idx="7">
                    <c:v>45-59</c:v>
                  </c:pt>
                  <c:pt idx="8">
                    <c:v>60 a více</c:v>
                  </c:pt>
                  <c:pt idx="10">
                    <c:v>Bez maturity</c:v>
                  </c:pt>
                  <c:pt idx="11">
                    <c:v>SŠ s maturitou</c:v>
                  </c:pt>
                  <c:pt idx="12">
                    <c:v>Vysokoškolské</c:v>
                  </c:pt>
                  <c:pt idx="14">
                    <c:v>Fanoušci</c:v>
                  </c:pt>
                  <c:pt idx="15">
                    <c:v>Odpůrci</c:v>
                  </c:pt>
                </c:lvl>
                <c:lvl>
                  <c:pt idx="2">
                    <c:v>Pohlaví</c:v>
                  </c:pt>
                  <c:pt idx="5">
                    <c:v>Věk</c:v>
                  </c:pt>
                  <c:pt idx="10">
                    <c:v>Vzdělání</c:v>
                  </c:pt>
                  <c:pt idx="14">
                    <c:v>Postoj k evr. fond.</c:v>
                  </c:pt>
                </c:lvl>
              </c:multiLvlStrCache>
            </c:multiLvlStrRef>
          </c:cat>
          <c:val>
            <c:numRef>
              <c:f>List1!$D$2:$D$17</c:f>
              <c:numCache>
                <c:formatCode>General</c:formatCode>
                <c:ptCount val="16"/>
                <c:pt idx="0" formatCode="0.0">
                  <c:v>13.592852584556478</c:v>
                </c:pt>
                <c:pt idx="2" formatCode="0.0">
                  <c:v>14.24968474148802</c:v>
                </c:pt>
                <c:pt idx="3" formatCode="0.0">
                  <c:v>12.919896640826872</c:v>
                </c:pt>
                <c:pt idx="5" formatCode="0.0">
                  <c:v>11.884057971014492</c:v>
                </c:pt>
                <c:pt idx="6" formatCode="0.0">
                  <c:v>12.43432574430823</c:v>
                </c:pt>
                <c:pt idx="7" formatCode="0.0">
                  <c:v>14.392059553349876</c:v>
                </c:pt>
                <c:pt idx="8" formatCode="0.0">
                  <c:v>17.338709677419356</c:v>
                </c:pt>
                <c:pt idx="10" formatCode="0.0">
                  <c:v>17.073170731707318</c:v>
                </c:pt>
                <c:pt idx="11" formatCode="0.0">
                  <c:v>11.885895404120443</c:v>
                </c:pt>
                <c:pt idx="12" formatCode="0.0">
                  <c:v>11.049723756906078</c:v>
                </c:pt>
                <c:pt idx="14" formatCode="0.0">
                  <c:v>11.596638655462185</c:v>
                </c:pt>
                <c:pt idx="15" formatCode="0.0">
                  <c:v>29.120879120879124</c:v>
                </c:pt>
              </c:numCache>
            </c:numRef>
          </c:val>
        </c:ser>
        <c:ser>
          <c:idx val="2"/>
          <c:order val="2"/>
          <c:tx>
            <c:strRef>
              <c:f>List1!$E$1</c:f>
              <c:strCache>
                <c:ptCount val="1"/>
                <c:pt idx="0">
                  <c:v>Zhruba stejně jako do něj odvede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List1!$A$2:$B$17</c:f>
              <c:multiLvlStrCache>
                <c:ptCount val="16"/>
                <c:lvl>
                  <c:pt idx="0">
                    <c:v>Celkem</c:v>
                  </c:pt>
                  <c:pt idx="2">
                    <c:v>Muž</c:v>
                  </c:pt>
                  <c:pt idx="3">
                    <c:v>Žena</c:v>
                  </c:pt>
                  <c:pt idx="5">
                    <c:v>18-29</c:v>
                  </c:pt>
                  <c:pt idx="6">
                    <c:v>30-44</c:v>
                  </c:pt>
                  <c:pt idx="7">
                    <c:v>45-59</c:v>
                  </c:pt>
                  <c:pt idx="8">
                    <c:v>60 a více</c:v>
                  </c:pt>
                  <c:pt idx="10">
                    <c:v>Bez maturity</c:v>
                  </c:pt>
                  <c:pt idx="11">
                    <c:v>SŠ s maturitou</c:v>
                  </c:pt>
                  <c:pt idx="12">
                    <c:v>Vysokoškolské</c:v>
                  </c:pt>
                  <c:pt idx="14">
                    <c:v>Fanoušci</c:v>
                  </c:pt>
                  <c:pt idx="15">
                    <c:v>Odpůrci</c:v>
                  </c:pt>
                </c:lvl>
                <c:lvl>
                  <c:pt idx="2">
                    <c:v>Pohlaví</c:v>
                  </c:pt>
                  <c:pt idx="5">
                    <c:v>Věk</c:v>
                  </c:pt>
                  <c:pt idx="10">
                    <c:v>Vzdělání</c:v>
                  </c:pt>
                  <c:pt idx="14">
                    <c:v>Postoj k evr. fond.</c:v>
                  </c:pt>
                </c:lvl>
              </c:multiLvlStrCache>
            </c:multiLvlStrRef>
          </c:cat>
          <c:val>
            <c:numRef>
              <c:f>List1!$E$2:$E$17</c:f>
              <c:numCache>
                <c:formatCode>General</c:formatCode>
                <c:ptCount val="16"/>
                <c:pt idx="0" formatCode="0.0">
                  <c:v>10.274409700063817</c:v>
                </c:pt>
                <c:pt idx="2" formatCode="0.0">
                  <c:v>11.727616645649434</c:v>
                </c:pt>
                <c:pt idx="3" formatCode="0.0">
                  <c:v>8.7855297157622729</c:v>
                </c:pt>
                <c:pt idx="5" formatCode="0.0">
                  <c:v>8.695652173913043</c:v>
                </c:pt>
                <c:pt idx="6" formatCode="0.0">
                  <c:v>10.507880910683012</c:v>
                </c:pt>
                <c:pt idx="7" formatCode="0.0">
                  <c:v>10.173697270471465</c:v>
                </c:pt>
                <c:pt idx="8" formatCode="0.0">
                  <c:v>12.096774193548388</c:v>
                </c:pt>
                <c:pt idx="10" formatCode="0.0">
                  <c:v>11.672473867595819</c:v>
                </c:pt>
                <c:pt idx="11" formatCode="0.0">
                  <c:v>9.5087163232963547</c:v>
                </c:pt>
                <c:pt idx="12" formatCode="0.0">
                  <c:v>9.3922651933701662</c:v>
                </c:pt>
                <c:pt idx="14" formatCode="0.0">
                  <c:v>11.008403361344538</c:v>
                </c:pt>
                <c:pt idx="15" formatCode="0.0">
                  <c:v>9.8901098901098905</c:v>
                </c:pt>
              </c:numCache>
            </c:numRef>
          </c:val>
        </c:ser>
        <c:ser>
          <c:idx val="3"/>
          <c:order val="3"/>
          <c:tx>
            <c:strRef>
              <c:f>List1!$F$1</c:f>
              <c:strCache>
                <c:ptCount val="1"/>
                <c:pt idx="0">
                  <c:v>Nevím, nemám představu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1"/>
              <c:numFmt formatCode="#,##0" sourceLinked="0"/>
              <c:spPr>
                <a:ln w="19050"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List1!$A$2:$B$17</c:f>
              <c:multiLvlStrCache>
                <c:ptCount val="16"/>
                <c:lvl>
                  <c:pt idx="0">
                    <c:v>Celkem</c:v>
                  </c:pt>
                  <c:pt idx="2">
                    <c:v>Muž</c:v>
                  </c:pt>
                  <c:pt idx="3">
                    <c:v>Žena</c:v>
                  </c:pt>
                  <c:pt idx="5">
                    <c:v>18-29</c:v>
                  </c:pt>
                  <c:pt idx="6">
                    <c:v>30-44</c:v>
                  </c:pt>
                  <c:pt idx="7">
                    <c:v>45-59</c:v>
                  </c:pt>
                  <c:pt idx="8">
                    <c:v>60 a více</c:v>
                  </c:pt>
                  <c:pt idx="10">
                    <c:v>Bez maturity</c:v>
                  </c:pt>
                  <c:pt idx="11">
                    <c:v>SŠ s maturitou</c:v>
                  </c:pt>
                  <c:pt idx="12">
                    <c:v>Vysokoškolské</c:v>
                  </c:pt>
                  <c:pt idx="14">
                    <c:v>Fanoušci</c:v>
                  </c:pt>
                  <c:pt idx="15">
                    <c:v>Odpůrci</c:v>
                  </c:pt>
                </c:lvl>
                <c:lvl>
                  <c:pt idx="2">
                    <c:v>Pohlaví</c:v>
                  </c:pt>
                  <c:pt idx="5">
                    <c:v>Věk</c:v>
                  </c:pt>
                  <c:pt idx="10">
                    <c:v>Vzdělání</c:v>
                  </c:pt>
                  <c:pt idx="14">
                    <c:v>Postoj k evr. fond.</c:v>
                  </c:pt>
                </c:lvl>
              </c:multiLvlStrCache>
            </c:multiLvlStrRef>
          </c:cat>
          <c:val>
            <c:numRef>
              <c:f>List1!$F$2:$F$17</c:f>
              <c:numCache>
                <c:formatCode>General</c:formatCode>
                <c:ptCount val="16"/>
                <c:pt idx="0" formatCode="0.0">
                  <c:v>34.205488194001276</c:v>
                </c:pt>
                <c:pt idx="2" formatCode="0.0">
                  <c:v>21.437578814627994</c:v>
                </c:pt>
                <c:pt idx="3" formatCode="0.0">
                  <c:v>47.286821705426355</c:v>
                </c:pt>
                <c:pt idx="5" formatCode="0.0">
                  <c:v>32.753623188405797</c:v>
                </c:pt>
                <c:pt idx="6" formatCode="0.0">
                  <c:v>37.302977232924697</c:v>
                </c:pt>
                <c:pt idx="7" formatCode="0.0">
                  <c:v>35.980148883374689</c:v>
                </c:pt>
                <c:pt idx="8" formatCode="0.0">
                  <c:v>26.209677419354836</c:v>
                </c:pt>
                <c:pt idx="10" formatCode="0.0">
                  <c:v>41.11498257839721</c:v>
                </c:pt>
                <c:pt idx="11" formatCode="0.0">
                  <c:v>34.865293185419972</c:v>
                </c:pt>
                <c:pt idx="12" formatCode="0.0">
                  <c:v>22.099447513812155</c:v>
                </c:pt>
                <c:pt idx="14" formatCode="0.0">
                  <c:v>29.075630252100844</c:v>
                </c:pt>
                <c:pt idx="15" formatCode="0.0">
                  <c:v>29.120879120879124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1422464"/>
        <c:axId val="131440640"/>
      </c:barChart>
      <c:catAx>
        <c:axId val="131422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31440640"/>
        <c:crosses val="autoZero"/>
        <c:auto val="1"/>
        <c:lblAlgn val="ctr"/>
        <c:lblOffset val="100"/>
        <c:tickLblSkip val="1"/>
        <c:noMultiLvlLbl val="0"/>
      </c:catAx>
      <c:valAx>
        <c:axId val="131440640"/>
        <c:scaling>
          <c:orientation val="minMax"/>
          <c:max val="10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31422464"/>
        <c:crosses val="max"/>
        <c:crossBetween val="between"/>
        <c:majorUnit val="20"/>
      </c:valAx>
    </c:plotArea>
    <c:legend>
      <c:legendPos val="l"/>
      <c:layout>
        <c:manualLayout>
          <c:xMode val="edge"/>
          <c:yMode val="edge"/>
          <c:x val="0"/>
          <c:y val="1.5312058547524651E-2"/>
          <c:w val="1"/>
          <c:h val="0.13015651656696414"/>
        </c:manualLayout>
      </c:layout>
      <c:overlay val="1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0.93497</cdr:y>
    </cdr:from>
    <cdr:to>
      <cdr:x>0.99958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0" y="4838700"/>
          <a:ext cx="5458706" cy="3365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r"/>
          <a:r>
            <a:rPr lang="cs-CZ" sz="1000" dirty="0" smtClean="0">
              <a:solidFill>
                <a:schemeClr val="tx1"/>
              </a:solidFill>
            </a:rPr>
            <a:t>Všichni respondenti, n=1567</a:t>
          </a:r>
          <a:r>
            <a:rPr lang="en-US" sz="1000" dirty="0" smtClean="0">
              <a:solidFill>
                <a:schemeClr val="tx1"/>
              </a:solidFill>
            </a:rPr>
            <a:t> [</a:t>
          </a:r>
          <a:r>
            <a:rPr lang="cs-CZ" sz="1000" dirty="0" smtClean="0">
              <a:solidFill>
                <a:schemeClr val="tx1"/>
              </a:solidFill>
            </a:rPr>
            <a:t>údaje v %</a:t>
          </a:r>
          <a:r>
            <a:rPr lang="en-US" sz="1000" dirty="0" smtClean="0">
              <a:solidFill>
                <a:schemeClr val="tx1"/>
              </a:solidFill>
            </a:rPr>
            <a:t>]</a:t>
          </a:r>
          <a:endParaRPr lang="cs-CZ" sz="1000" dirty="0" smtClean="0">
            <a:solidFill>
              <a:schemeClr val="tx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0.00062</cdr:x>
      <cdr:y>0.9117</cdr:y>
    </cdr:from>
    <cdr:to>
      <cdr:x>0.88158</cdr:x>
      <cdr:y>1</cdr:y>
    </cdr:to>
    <cdr:sp macro="" textlink="">
      <cdr:nvSpPr>
        <cdr:cNvPr id="6" name="Obdélník 5"/>
        <cdr:cNvSpPr/>
      </cdr:nvSpPr>
      <cdr:spPr>
        <a:xfrm xmlns:a="http://schemas.openxmlformats.org/drawingml/2006/main">
          <a:off x="3553" y="4144533"/>
          <a:ext cx="5049096" cy="4014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b="1" dirty="0" smtClean="0">
              <a:solidFill>
                <a:schemeClr val="tx1"/>
              </a:solidFill>
            </a:rPr>
            <a:t>Q5a. Jaký konkrétní projekt máte na mysli?</a:t>
          </a:r>
          <a:endParaRPr lang="cs-CZ" sz="900" dirty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cs-CZ" sz="1000" dirty="0" smtClean="0">
              <a:solidFill>
                <a:schemeClr val="tx1"/>
              </a:solidFill>
            </a:rPr>
            <a:t>Pouze ti, kteří znají nějaký projekt financovaný z fondů EU, N=896 </a:t>
          </a:r>
          <a:r>
            <a:rPr lang="en-US" sz="1000" dirty="0" smtClean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2325" y="4433510"/>
          <a:ext cx="5532682" cy="4293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pt-BR" sz="900" b="1" dirty="0">
              <a:solidFill>
                <a:schemeClr val="tx1"/>
              </a:solidFill>
            </a:rPr>
            <a:t>Q5. Znáte nějaký projekt, který byl financován z evropských fondů</a:t>
          </a:r>
          <a:r>
            <a:rPr lang="pt-BR" sz="900" b="1" dirty="0" smtClean="0">
              <a:solidFill>
                <a:schemeClr val="tx1"/>
              </a:solidFill>
            </a:rPr>
            <a:t>?</a:t>
          </a:r>
          <a:endParaRPr lang="cs-CZ" sz="900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cs-CZ" sz="1000" dirty="0" smtClean="0">
              <a:solidFill>
                <a:schemeClr val="tx1"/>
              </a:solidFill>
            </a:rPr>
            <a:t>Všichni </a:t>
          </a:r>
          <a:r>
            <a:rPr lang="cs-CZ" sz="1000" dirty="0">
              <a:solidFill>
                <a:schemeClr val="tx1"/>
              </a:solidFill>
            </a:rPr>
            <a:t>respondenti, </a:t>
          </a:r>
          <a:r>
            <a:rPr lang="cs-CZ" sz="1000" dirty="0" smtClean="0">
              <a:solidFill>
                <a:schemeClr val="tx1"/>
              </a:solidFill>
            </a:rPr>
            <a:t>N=1567 </a:t>
          </a:r>
          <a:r>
            <a:rPr lang="en-US" sz="1000" dirty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 smtClean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0.01581</cdr:x>
      <cdr:y>0.90919</cdr:y>
    </cdr:from>
    <cdr:to>
      <cdr:x>0.97631</cdr:x>
      <cdr:y>1</cdr:y>
    </cdr:to>
    <cdr:sp macro="" textlink="">
      <cdr:nvSpPr>
        <cdr:cNvPr id="4" name="Obdélník 3"/>
        <cdr:cNvSpPr/>
      </cdr:nvSpPr>
      <cdr:spPr>
        <a:xfrm xmlns:a="http://schemas.openxmlformats.org/drawingml/2006/main">
          <a:off x="154121" y="4717009"/>
          <a:ext cx="9364511" cy="4519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tx1"/>
              </a:solidFill>
            </a:rPr>
            <a:t>Q6. Jak hodnotíte přínosy evropských fondů v České republice</a:t>
          </a:r>
          <a:r>
            <a:rPr lang="cs-CZ" sz="1000" b="1" dirty="0" smtClean="0">
              <a:solidFill>
                <a:schemeClr val="tx1"/>
              </a:solidFill>
            </a:rPr>
            <a:t>?</a:t>
          </a:r>
          <a:br>
            <a:rPr lang="cs-CZ" sz="1000" b="1" dirty="0" smtClean="0">
              <a:solidFill>
                <a:schemeClr val="tx1"/>
              </a:solidFill>
            </a:rPr>
          </a:br>
          <a:r>
            <a:rPr lang="cs-CZ" sz="1000" dirty="0" smtClean="0">
              <a:solidFill>
                <a:schemeClr val="tx1"/>
              </a:solidFill>
            </a:rPr>
            <a:t>Všichni respondenti, N=1567 </a:t>
          </a:r>
          <a:r>
            <a:rPr lang="en-US" sz="1000" dirty="0" smtClean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0.00062</cdr:x>
      <cdr:y>0.9117</cdr:y>
    </cdr:from>
    <cdr:to>
      <cdr:x>1</cdr:x>
      <cdr:y>1</cdr:y>
    </cdr:to>
    <cdr:sp macro="" textlink="">
      <cdr:nvSpPr>
        <cdr:cNvPr id="6" name="Obdélník 5"/>
        <cdr:cNvSpPr/>
      </cdr:nvSpPr>
      <cdr:spPr>
        <a:xfrm xmlns:a="http://schemas.openxmlformats.org/drawingml/2006/main">
          <a:off x="645154" y="6018864"/>
          <a:ext cx="9364495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tx1"/>
              </a:solidFill>
            </a:rPr>
            <a:t>Q6pa. Uveďte prosím, jaké přínosy evropských fondů vidíte pro život obyvatel ČR</a:t>
          </a:r>
          <a:r>
            <a:rPr lang="cs-CZ" sz="1000" b="1" dirty="0" smtClean="0">
              <a:solidFill>
                <a:schemeClr val="tx1"/>
              </a:solidFill>
            </a:rPr>
            <a:t>?</a:t>
          </a:r>
          <a:br>
            <a:rPr lang="cs-CZ" sz="1000" b="1" dirty="0" smtClean="0">
              <a:solidFill>
                <a:schemeClr val="tx1"/>
              </a:solidFill>
            </a:rPr>
          </a:br>
          <a:r>
            <a:rPr lang="cs-CZ" sz="1000" dirty="0" smtClean="0">
              <a:solidFill>
                <a:schemeClr val="tx1"/>
              </a:solidFill>
            </a:rPr>
            <a:t>Pouze ti, kteří hodnotí pozitivně přínosy fondů pro život obyvatel ČR, N=445 </a:t>
          </a:r>
          <a:r>
            <a:rPr lang="en-US" sz="1000" dirty="0" smtClean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0.00062</cdr:x>
      <cdr:y>0.9117</cdr:y>
    </cdr:from>
    <cdr:to>
      <cdr:x>1</cdr:x>
      <cdr:y>1</cdr:y>
    </cdr:to>
    <cdr:sp macro="" textlink="">
      <cdr:nvSpPr>
        <cdr:cNvPr id="6" name="Obdélník 5"/>
        <cdr:cNvSpPr/>
      </cdr:nvSpPr>
      <cdr:spPr>
        <a:xfrm xmlns:a="http://schemas.openxmlformats.org/drawingml/2006/main">
          <a:off x="645154" y="6018864"/>
          <a:ext cx="9364495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tx1"/>
              </a:solidFill>
            </a:rPr>
            <a:t>Q6pb. Uveďte prosím, jaké přínosy evropských fondů vidíte pro váš kraj/region</a:t>
          </a:r>
          <a:r>
            <a:rPr lang="cs-CZ" sz="1000" b="1" dirty="0" smtClean="0">
              <a:solidFill>
                <a:schemeClr val="tx1"/>
              </a:solidFill>
            </a:rPr>
            <a:t>?</a:t>
          </a:r>
          <a:br>
            <a:rPr lang="cs-CZ" sz="1000" b="1" dirty="0" smtClean="0">
              <a:solidFill>
                <a:schemeClr val="tx1"/>
              </a:solidFill>
            </a:rPr>
          </a:br>
          <a:r>
            <a:rPr lang="cs-CZ" sz="1000" dirty="0" smtClean="0">
              <a:solidFill>
                <a:schemeClr val="tx1"/>
              </a:solidFill>
            </a:rPr>
            <a:t>Pouze ti, kteří hodnotí pozitivně přínosy fondů pro kraj/region, N=402 </a:t>
          </a:r>
          <a:r>
            <a:rPr lang="en-US" sz="1000" dirty="0" smtClean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0.00062</cdr:x>
      <cdr:y>0.9117</cdr:y>
    </cdr:from>
    <cdr:to>
      <cdr:x>1</cdr:x>
      <cdr:y>1</cdr:y>
    </cdr:to>
    <cdr:sp macro="" textlink="">
      <cdr:nvSpPr>
        <cdr:cNvPr id="6" name="Obdélník 5"/>
        <cdr:cNvSpPr/>
      </cdr:nvSpPr>
      <cdr:spPr>
        <a:xfrm xmlns:a="http://schemas.openxmlformats.org/drawingml/2006/main">
          <a:off x="645154" y="6018864"/>
          <a:ext cx="9364495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tx1"/>
              </a:solidFill>
            </a:rPr>
            <a:t>Q6pc. Uveďte prosím, jaké přínosy evropských fondů vidíte pro Vás osobně</a:t>
          </a:r>
          <a:r>
            <a:rPr lang="cs-CZ" sz="1000" b="1" dirty="0" smtClean="0">
              <a:solidFill>
                <a:schemeClr val="tx1"/>
              </a:solidFill>
            </a:rPr>
            <a:t>?</a:t>
          </a:r>
          <a:br>
            <a:rPr lang="cs-CZ" sz="1000" b="1" dirty="0" smtClean="0">
              <a:solidFill>
                <a:schemeClr val="tx1"/>
              </a:solidFill>
            </a:rPr>
          </a:br>
          <a:r>
            <a:rPr lang="cs-CZ" sz="1000" dirty="0" smtClean="0">
              <a:solidFill>
                <a:schemeClr val="tx1"/>
              </a:solidFill>
            </a:rPr>
            <a:t>Pouze ti, kteří hodnotí pozitivně přínosy fondů osobně, N=187 </a:t>
          </a:r>
          <a:r>
            <a:rPr lang="en-US" sz="1000" dirty="0" smtClean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0.00062</cdr:x>
      <cdr:y>0.9117</cdr:y>
    </cdr:from>
    <cdr:to>
      <cdr:x>1</cdr:x>
      <cdr:y>1</cdr:y>
    </cdr:to>
    <cdr:sp macro="" textlink="">
      <cdr:nvSpPr>
        <cdr:cNvPr id="6" name="Obdélník 5"/>
        <cdr:cNvSpPr/>
      </cdr:nvSpPr>
      <cdr:spPr>
        <a:xfrm xmlns:a="http://schemas.openxmlformats.org/drawingml/2006/main">
          <a:off x="645154" y="6018864"/>
          <a:ext cx="9364495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tx1"/>
              </a:solidFill>
            </a:rPr>
            <a:t>Q6n_a. Uveďte prosím, proč evropské fondy nevnímáte jako přínos pro život obyvatel ČR</a:t>
          </a:r>
          <a:r>
            <a:rPr lang="cs-CZ" sz="1000" b="1" dirty="0" smtClean="0">
              <a:solidFill>
                <a:schemeClr val="tx1"/>
              </a:solidFill>
            </a:rPr>
            <a:t>?</a:t>
          </a:r>
          <a:br>
            <a:rPr lang="cs-CZ" sz="1000" b="1" dirty="0" smtClean="0">
              <a:solidFill>
                <a:schemeClr val="tx1"/>
              </a:solidFill>
            </a:rPr>
          </a:br>
          <a:r>
            <a:rPr lang="cs-CZ" sz="1000" dirty="0" smtClean="0">
              <a:solidFill>
                <a:schemeClr val="tx1"/>
              </a:solidFill>
            </a:rPr>
            <a:t>Pouze ti, kteří hodnotí negativně přínosy fondů pro život obyvatel ČR, N=52 </a:t>
          </a:r>
          <a:r>
            <a:rPr lang="en-US" sz="1000" dirty="0" smtClean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0.00062</cdr:x>
      <cdr:y>0.9117</cdr:y>
    </cdr:from>
    <cdr:to>
      <cdr:x>1</cdr:x>
      <cdr:y>1</cdr:y>
    </cdr:to>
    <cdr:sp macro="" textlink="">
      <cdr:nvSpPr>
        <cdr:cNvPr id="6" name="Obdélník 5"/>
        <cdr:cNvSpPr/>
      </cdr:nvSpPr>
      <cdr:spPr>
        <a:xfrm xmlns:a="http://schemas.openxmlformats.org/drawingml/2006/main">
          <a:off x="645154" y="6018864"/>
          <a:ext cx="9364495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tx1"/>
              </a:solidFill>
            </a:rPr>
            <a:t>Q6n_b. Uveďte prosím, proč evropské fondy nevnímáte jako přínos pro váš kraj/region</a:t>
          </a:r>
          <a:r>
            <a:rPr lang="cs-CZ" sz="1000" b="1" dirty="0" smtClean="0">
              <a:solidFill>
                <a:schemeClr val="tx1"/>
              </a:solidFill>
            </a:rPr>
            <a:t>?</a:t>
          </a:r>
          <a:br>
            <a:rPr lang="cs-CZ" sz="1000" b="1" dirty="0" smtClean="0">
              <a:solidFill>
                <a:schemeClr val="tx1"/>
              </a:solidFill>
            </a:rPr>
          </a:br>
          <a:r>
            <a:rPr lang="cs-CZ" sz="1000" dirty="0" smtClean="0">
              <a:solidFill>
                <a:schemeClr val="tx1"/>
              </a:solidFill>
            </a:rPr>
            <a:t>Pouze ti, kteří hodnotí negativně přínosy fondů pro kraj/region, N=54 </a:t>
          </a:r>
          <a:r>
            <a:rPr lang="en-US" sz="1000" dirty="0" smtClean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0.00062</cdr:x>
      <cdr:y>0.9117</cdr:y>
    </cdr:from>
    <cdr:to>
      <cdr:x>1</cdr:x>
      <cdr:y>1</cdr:y>
    </cdr:to>
    <cdr:sp macro="" textlink="">
      <cdr:nvSpPr>
        <cdr:cNvPr id="6" name="Obdélník 5"/>
        <cdr:cNvSpPr/>
      </cdr:nvSpPr>
      <cdr:spPr>
        <a:xfrm xmlns:a="http://schemas.openxmlformats.org/drawingml/2006/main">
          <a:off x="645154" y="6018864"/>
          <a:ext cx="9364495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tx1"/>
              </a:solidFill>
            </a:rPr>
            <a:t>Q6n_c. Uveďte prosím, proč evropské fondy nevnímáte jako přínos pro Vás osobně</a:t>
          </a:r>
          <a:r>
            <a:rPr lang="cs-CZ" sz="1000" b="1" dirty="0" smtClean="0">
              <a:solidFill>
                <a:schemeClr val="tx1"/>
              </a:solidFill>
            </a:rPr>
            <a:t>?</a:t>
          </a:r>
          <a:br>
            <a:rPr lang="cs-CZ" sz="1000" b="1" dirty="0" smtClean="0">
              <a:solidFill>
                <a:schemeClr val="tx1"/>
              </a:solidFill>
            </a:rPr>
          </a:br>
          <a:r>
            <a:rPr lang="cs-CZ" sz="1000" dirty="0" smtClean="0">
              <a:solidFill>
                <a:schemeClr val="tx1"/>
              </a:solidFill>
            </a:rPr>
            <a:t>Pouze ti, kteří hodnotí pozitivně přínosy fondů osobně, N=191 </a:t>
          </a:r>
          <a:r>
            <a:rPr lang="en-US" sz="1000" dirty="0" smtClean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0.00062</cdr:x>
      <cdr:y>0.9117</cdr:y>
    </cdr:from>
    <cdr:to>
      <cdr:x>1</cdr:x>
      <cdr:y>1</cdr:y>
    </cdr:to>
    <cdr:sp macro="" textlink="">
      <cdr:nvSpPr>
        <cdr:cNvPr id="6" name="Obdélník 5"/>
        <cdr:cNvSpPr/>
      </cdr:nvSpPr>
      <cdr:spPr>
        <a:xfrm xmlns:a="http://schemas.openxmlformats.org/drawingml/2006/main">
          <a:off x="645154" y="6018864"/>
          <a:ext cx="9364495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tx1"/>
              </a:solidFill>
            </a:rPr>
            <a:t>Q7. Jaká forma podávání informací o zrealizovaných projektech a fondech EU obecně by pro Vás osobně byla nejvhodnější</a:t>
          </a:r>
          <a:r>
            <a:rPr lang="cs-CZ" sz="1000" b="1" dirty="0" smtClean="0">
              <a:solidFill>
                <a:schemeClr val="tx1"/>
              </a:solidFill>
            </a:rPr>
            <a:t>?</a:t>
          </a:r>
          <a:br>
            <a:rPr lang="cs-CZ" sz="1000" b="1" dirty="0" smtClean="0">
              <a:solidFill>
                <a:schemeClr val="tx1"/>
              </a:solidFill>
            </a:rPr>
          </a:br>
          <a:r>
            <a:rPr lang="cs-CZ" sz="1000" dirty="0">
              <a:solidFill>
                <a:schemeClr val="tx1"/>
              </a:solidFill>
            </a:rPr>
            <a:t>Všichni respondenti, N=1567 </a:t>
          </a:r>
          <a:r>
            <a:rPr lang="en-US" sz="1000" dirty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0.91599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2593" y="4460652"/>
          <a:ext cx="5652417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pt-BR" sz="900" b="1" dirty="0">
              <a:solidFill>
                <a:schemeClr val="tx1"/>
              </a:solidFill>
            </a:rPr>
            <a:t>Q1. Slyšel(a) jste někdy o evropských fondech (fondy EU, evropských dotacích</a:t>
          </a:r>
          <a:r>
            <a:rPr lang="pt-BR" sz="900" b="1" dirty="0" smtClean="0">
              <a:solidFill>
                <a:schemeClr val="tx1"/>
              </a:solidFill>
            </a:rPr>
            <a:t>)?</a:t>
          </a:r>
          <a:r>
            <a:rPr lang="cs-CZ" sz="900" b="1" dirty="0" smtClean="0">
              <a:solidFill>
                <a:schemeClr val="tx1"/>
              </a:solidFill>
            </a:rPr>
            <a:t/>
          </a:r>
          <a:br>
            <a:rPr lang="cs-CZ" sz="900" b="1" dirty="0" smtClean="0">
              <a:solidFill>
                <a:schemeClr val="tx1"/>
              </a:solidFill>
            </a:rPr>
          </a:br>
          <a:r>
            <a:rPr lang="cs-CZ" sz="1000" dirty="0" smtClean="0">
              <a:solidFill>
                <a:schemeClr val="tx1"/>
              </a:solidFill>
            </a:rPr>
            <a:t>Všichni </a:t>
          </a:r>
          <a:r>
            <a:rPr lang="cs-CZ" sz="1000" dirty="0">
              <a:solidFill>
                <a:schemeClr val="tx1"/>
              </a:solidFill>
            </a:rPr>
            <a:t>respondenti, </a:t>
          </a:r>
          <a:r>
            <a:rPr lang="cs-CZ" sz="1000" dirty="0" smtClean="0">
              <a:solidFill>
                <a:schemeClr val="tx1"/>
              </a:solidFill>
            </a:rPr>
            <a:t>N=1567 </a:t>
          </a:r>
          <a:r>
            <a:rPr lang="en-US" sz="1000" dirty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 smtClean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0.01581</cdr:x>
      <cdr:y>0.90919</cdr:y>
    </cdr:from>
    <cdr:to>
      <cdr:x>0.97631</cdr:x>
      <cdr:y>1</cdr:y>
    </cdr:to>
    <cdr:sp macro="" textlink="">
      <cdr:nvSpPr>
        <cdr:cNvPr id="4" name="Obdélník 3"/>
        <cdr:cNvSpPr/>
      </cdr:nvSpPr>
      <cdr:spPr>
        <a:xfrm xmlns:a="http://schemas.openxmlformats.org/drawingml/2006/main">
          <a:off x="154121" y="4717009"/>
          <a:ext cx="9364511" cy="4519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tx1"/>
              </a:solidFill>
            </a:rPr>
            <a:t>Q8. Navštívil(a) jste již někdy v minulosti následující webové stránky</a:t>
          </a:r>
          <a:r>
            <a:rPr lang="cs-CZ" sz="1000" b="1" dirty="0" smtClean="0">
              <a:solidFill>
                <a:schemeClr val="tx1"/>
              </a:solidFill>
            </a:rPr>
            <a:t>?</a:t>
          </a:r>
          <a:br>
            <a:rPr lang="cs-CZ" sz="1000" b="1" dirty="0" smtClean="0">
              <a:solidFill>
                <a:schemeClr val="tx1"/>
              </a:solidFill>
            </a:rPr>
          </a:br>
          <a:r>
            <a:rPr lang="cs-CZ" sz="1000" dirty="0" smtClean="0">
              <a:solidFill>
                <a:schemeClr val="tx1"/>
              </a:solidFill>
            </a:rPr>
            <a:t>Všichni respondenti, N=1567 </a:t>
          </a:r>
          <a:r>
            <a:rPr lang="en-US" sz="1000" dirty="0" smtClean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0.00423</cdr:x>
      <cdr:y>0.90919</cdr:y>
    </cdr:from>
    <cdr:to>
      <cdr:x>0.98842</cdr:x>
      <cdr:y>1</cdr:y>
    </cdr:to>
    <cdr:sp macro="" textlink="">
      <cdr:nvSpPr>
        <cdr:cNvPr id="4" name="Obdélník 3"/>
        <cdr:cNvSpPr/>
      </cdr:nvSpPr>
      <cdr:spPr>
        <a:xfrm xmlns:a="http://schemas.openxmlformats.org/drawingml/2006/main">
          <a:off x="32266" y="4486684"/>
          <a:ext cx="7510973" cy="4481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tx1"/>
              </a:solidFill>
            </a:rPr>
            <a:t>Q9. Když zvážíte všechno dohromady, řekl(a) byste, že pro toho, kdo má o to zájem, jsou informace o evropských fondech?</a:t>
          </a:r>
          <a:r>
            <a:rPr lang="cs-CZ" sz="1000" b="1" dirty="0" smtClean="0">
              <a:solidFill>
                <a:schemeClr val="tx1"/>
              </a:solidFill>
            </a:rPr>
            <a:t/>
          </a:r>
          <a:br>
            <a:rPr lang="cs-CZ" sz="1000" b="1" dirty="0" smtClean="0">
              <a:solidFill>
                <a:schemeClr val="tx1"/>
              </a:solidFill>
            </a:rPr>
          </a:br>
          <a:r>
            <a:rPr lang="cs-CZ" sz="1000" dirty="0" smtClean="0">
              <a:solidFill>
                <a:schemeClr val="tx1"/>
              </a:solidFill>
            </a:rPr>
            <a:t>Všichni respondenti, N=1567 </a:t>
          </a:r>
          <a:r>
            <a:rPr lang="en-US" sz="1000" dirty="0" smtClean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0.00062</cdr:x>
      <cdr:y>0.9117</cdr:y>
    </cdr:from>
    <cdr:to>
      <cdr:x>0.8635</cdr:x>
      <cdr:y>1</cdr:y>
    </cdr:to>
    <cdr:sp macro="" textlink="">
      <cdr:nvSpPr>
        <cdr:cNvPr id="6" name="Obdélník 5"/>
        <cdr:cNvSpPr/>
      </cdr:nvSpPr>
      <cdr:spPr>
        <a:xfrm xmlns:a="http://schemas.openxmlformats.org/drawingml/2006/main">
          <a:off x="4652" y="4649779"/>
          <a:ext cx="6472330" cy="4503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tx1"/>
              </a:solidFill>
            </a:rPr>
            <a:t>Q10. Jaké informace o čerpání evropských fondů na rozvoj ČR Vám chybějí</a:t>
          </a:r>
          <a:r>
            <a:rPr lang="cs-CZ" sz="1000" b="1" dirty="0" smtClean="0">
              <a:solidFill>
                <a:schemeClr val="tx1"/>
              </a:solidFill>
            </a:rPr>
            <a:t>?</a:t>
          </a:r>
          <a:br>
            <a:rPr lang="cs-CZ" sz="1000" b="1" dirty="0" smtClean="0">
              <a:solidFill>
                <a:schemeClr val="tx1"/>
              </a:solidFill>
            </a:rPr>
          </a:br>
          <a:r>
            <a:rPr lang="cs-CZ" sz="1000" dirty="0">
              <a:solidFill>
                <a:schemeClr val="tx1"/>
              </a:solidFill>
            </a:rPr>
            <a:t>Pouze ti, </a:t>
          </a:r>
          <a:r>
            <a:rPr lang="cs-CZ" sz="1000" dirty="0" smtClean="0">
              <a:solidFill>
                <a:schemeClr val="tx1"/>
              </a:solidFill>
            </a:rPr>
            <a:t>kterým informace chybějí, N=358 </a:t>
          </a:r>
          <a:r>
            <a:rPr lang="en-US" sz="1000" dirty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0.00042</cdr:x>
      <cdr:y>0.89585</cdr:y>
    </cdr:from>
    <cdr:to>
      <cdr:x>0.85031</cdr:x>
      <cdr:y>0.98415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2593" y="4306296"/>
          <a:ext cx="5245681" cy="4244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pl-PL" sz="900" b="1" dirty="0">
              <a:solidFill>
                <a:schemeClr val="tx1"/>
              </a:solidFill>
            </a:rPr>
            <a:t>Q11. Myslíte si, že je pro občany ČR užitečné, aby byli veřejnými institucemi informováni o tom, které oblasti života byly podpořeny financováním z evropských fondů a o tom, k čemu jsou EU fondy prospěšné</a:t>
          </a:r>
          <a:r>
            <a:rPr lang="pl-PL" sz="900" b="1" dirty="0" smtClean="0">
              <a:solidFill>
                <a:schemeClr val="tx1"/>
              </a:solidFill>
            </a:rPr>
            <a:t>?</a:t>
          </a:r>
          <a:br>
            <a:rPr lang="pl-PL" sz="900" b="1" dirty="0" smtClean="0">
              <a:solidFill>
                <a:schemeClr val="tx1"/>
              </a:solidFill>
            </a:rPr>
          </a:br>
          <a:r>
            <a:rPr lang="cs-CZ" sz="1000" dirty="0" smtClean="0">
              <a:solidFill>
                <a:schemeClr val="tx1"/>
              </a:solidFill>
            </a:rPr>
            <a:t>Všichni </a:t>
          </a:r>
          <a:r>
            <a:rPr lang="cs-CZ" sz="1000" dirty="0">
              <a:solidFill>
                <a:schemeClr val="tx1"/>
              </a:solidFill>
            </a:rPr>
            <a:t>respondenti, </a:t>
          </a:r>
          <a:r>
            <a:rPr lang="cs-CZ" sz="1000" dirty="0" smtClean="0">
              <a:solidFill>
                <a:schemeClr val="tx1"/>
              </a:solidFill>
            </a:rPr>
            <a:t>N=1567 </a:t>
          </a:r>
          <a:r>
            <a:rPr lang="en-US" sz="1000" dirty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 smtClean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0.00062</cdr:x>
      <cdr:y>0.89186</cdr:y>
    </cdr:from>
    <cdr:to>
      <cdr:x>1</cdr:x>
      <cdr:y>1</cdr:y>
    </cdr:to>
    <cdr:sp macro="" textlink="">
      <cdr:nvSpPr>
        <cdr:cNvPr id="6" name="Obdélník 5"/>
        <cdr:cNvSpPr/>
      </cdr:nvSpPr>
      <cdr:spPr>
        <a:xfrm xmlns:a="http://schemas.openxmlformats.org/drawingml/2006/main">
          <a:off x="3552" y="4054325"/>
          <a:ext cx="5727777" cy="491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b="1" dirty="0">
              <a:solidFill>
                <a:schemeClr val="tx1"/>
              </a:solidFill>
            </a:rPr>
            <a:t>Q12. Který zdroj informací o problematice evropských fondů považujete za nejlepší, nejsrozumitelnější</a:t>
          </a:r>
          <a:r>
            <a:rPr lang="cs-CZ" sz="900" b="1" dirty="0" smtClean="0">
              <a:solidFill>
                <a:schemeClr val="tx1"/>
              </a:solidFill>
            </a:rPr>
            <a:t>?</a:t>
          </a:r>
          <a:br>
            <a:rPr lang="cs-CZ" sz="900" b="1" dirty="0" smtClean="0">
              <a:solidFill>
                <a:schemeClr val="tx1"/>
              </a:solidFill>
            </a:rPr>
          </a:br>
          <a:r>
            <a:rPr lang="cs-CZ" sz="1000" dirty="0">
              <a:solidFill>
                <a:schemeClr val="tx1"/>
              </a:solidFill>
            </a:rPr>
            <a:t>Všichni respondenti, N=1567 </a:t>
          </a:r>
          <a:r>
            <a:rPr lang="en-US" sz="1000" dirty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0.00062</cdr:x>
      <cdr:y>0.9117</cdr:y>
    </cdr:from>
    <cdr:to>
      <cdr:x>1</cdr:x>
      <cdr:y>1</cdr:y>
    </cdr:to>
    <cdr:sp macro="" textlink="">
      <cdr:nvSpPr>
        <cdr:cNvPr id="6" name="Obdélník 5"/>
        <cdr:cNvSpPr/>
      </cdr:nvSpPr>
      <cdr:spPr>
        <a:xfrm xmlns:a="http://schemas.openxmlformats.org/drawingml/2006/main">
          <a:off x="645154" y="6018864"/>
          <a:ext cx="9364495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tx1"/>
              </a:solidFill>
            </a:rPr>
            <a:t>Q13. Do jakých oblastí by měly prostředky z fondů EU směřovat v příštím programovém období (po roce 2020</a:t>
          </a:r>
          <a:r>
            <a:rPr lang="cs-CZ" sz="1000" b="1" dirty="0" smtClean="0">
              <a:solidFill>
                <a:schemeClr val="tx1"/>
              </a:solidFill>
            </a:rPr>
            <a:t>)?</a:t>
          </a:r>
          <a:br>
            <a:rPr lang="cs-CZ" sz="1000" b="1" dirty="0" smtClean="0">
              <a:solidFill>
                <a:schemeClr val="tx1"/>
              </a:solidFill>
            </a:rPr>
          </a:br>
          <a:r>
            <a:rPr lang="cs-CZ" sz="1000" dirty="0">
              <a:solidFill>
                <a:schemeClr val="tx1"/>
              </a:solidFill>
            </a:rPr>
            <a:t>Všichni respondenti, </a:t>
          </a:r>
          <a:r>
            <a:rPr lang="cs-CZ" sz="1000" dirty="0" smtClean="0">
              <a:solidFill>
                <a:schemeClr val="tx1"/>
              </a:solidFill>
            </a:rPr>
            <a:t>N=1567 </a:t>
          </a:r>
          <a:r>
            <a:rPr lang="en-US" sz="1000" dirty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0.90077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4462" y="4407186"/>
          <a:ext cx="10619535" cy="4854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b="1" dirty="0">
              <a:solidFill>
                <a:schemeClr val="tx1"/>
              </a:solidFill>
            </a:rPr>
            <a:t>Q2a. ČR investovala z Evropských fondů v posledních desetiletích do různých oblastí života obyvatel. </a:t>
          </a:r>
          <a:r>
            <a:rPr lang="cs-CZ" sz="900" b="1" dirty="0" smtClean="0">
              <a:solidFill>
                <a:schemeClr val="tx1"/>
              </a:solidFill>
            </a:rPr>
            <a:t> Které </a:t>
          </a:r>
          <a:r>
            <a:rPr lang="cs-CZ" sz="900" b="1" dirty="0">
              <a:solidFill>
                <a:schemeClr val="tx1"/>
              </a:solidFill>
            </a:rPr>
            <a:t>z oblastí se dotkly v pozitivním smyslu i života Vaší rodiny, Vašeho okolí?</a:t>
          </a:r>
        </a:p>
        <a:p xmlns:a="http://schemas.openxmlformats.org/drawingml/2006/main">
          <a:pPr algn="r"/>
          <a:r>
            <a:rPr lang="cs-CZ" sz="900" b="1" dirty="0">
              <a:solidFill>
                <a:schemeClr val="tx1"/>
              </a:solidFill>
            </a:rPr>
            <a:t>Q13. Do jakých oblastí by měly prostředky z fondů EU směřovat v příštím programovém období (po roce 2020)?</a:t>
          </a:r>
          <a:br>
            <a:rPr lang="cs-CZ" sz="900" b="1" dirty="0">
              <a:solidFill>
                <a:schemeClr val="tx1"/>
              </a:solidFill>
            </a:rPr>
          </a:br>
          <a:r>
            <a:rPr lang="cs-CZ" sz="900" dirty="0">
              <a:solidFill>
                <a:schemeClr val="tx1"/>
              </a:solidFill>
            </a:rPr>
            <a:t>Všichni respondenti, N=1567 </a:t>
          </a:r>
          <a:r>
            <a:rPr lang="en-US" sz="900" dirty="0">
              <a:solidFill>
                <a:schemeClr val="tx1"/>
              </a:solidFill>
            </a:rPr>
            <a:t>[</a:t>
          </a:r>
          <a:r>
            <a:rPr lang="cs-CZ" sz="900" dirty="0">
              <a:solidFill>
                <a:schemeClr val="tx1"/>
              </a:solidFill>
            </a:rPr>
            <a:t>údaje v %</a:t>
          </a:r>
          <a:r>
            <a:rPr lang="en-US" sz="900" dirty="0">
              <a:solidFill>
                <a:schemeClr val="tx1"/>
              </a:solidFill>
            </a:rPr>
            <a:t>]</a:t>
          </a:r>
          <a:endParaRPr lang="cs-CZ" sz="900" dirty="0">
            <a:solidFill>
              <a:schemeClr val="tx1"/>
            </a:solidFill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0.01581</cdr:x>
      <cdr:y>0.90919</cdr:y>
    </cdr:from>
    <cdr:to>
      <cdr:x>0.97631</cdr:x>
      <cdr:y>1</cdr:y>
    </cdr:to>
    <cdr:sp macro="" textlink="">
      <cdr:nvSpPr>
        <cdr:cNvPr id="4" name="Obdélník 3"/>
        <cdr:cNvSpPr/>
      </cdr:nvSpPr>
      <cdr:spPr>
        <a:xfrm xmlns:a="http://schemas.openxmlformats.org/drawingml/2006/main">
          <a:off x="154121" y="4717009"/>
          <a:ext cx="9364511" cy="4519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tx1"/>
              </a:solidFill>
            </a:rPr>
            <a:t>Q14. Nakolik vystihují následující výroky Váš osobní názor na fondy Evropské unie? </a:t>
          </a:r>
          <a:r>
            <a:rPr lang="cs-CZ" sz="1000" b="1" dirty="0" smtClean="0">
              <a:solidFill>
                <a:schemeClr val="tx1"/>
              </a:solidFill>
            </a:rPr>
            <a:t/>
          </a:r>
          <a:br>
            <a:rPr lang="cs-CZ" sz="1000" b="1" dirty="0" smtClean="0">
              <a:solidFill>
                <a:schemeClr val="tx1"/>
              </a:solidFill>
            </a:rPr>
          </a:br>
          <a:r>
            <a:rPr lang="cs-CZ" sz="1000" dirty="0" smtClean="0">
              <a:solidFill>
                <a:schemeClr val="tx1"/>
              </a:solidFill>
            </a:rPr>
            <a:t>Všichni respondenti, N=1567 </a:t>
          </a:r>
          <a:r>
            <a:rPr lang="en-US" sz="1000" dirty="0" smtClean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b="1" dirty="0">
              <a:solidFill>
                <a:schemeClr val="tx1"/>
              </a:solidFill>
            </a:rPr>
            <a:t>Q14. Nakolik vystihují následující výroky Váš osobní názor na fondy Evropské unie? </a:t>
          </a:r>
          <a:endParaRPr lang="cs-CZ" sz="900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cs-CZ" sz="1000" dirty="0" smtClean="0">
              <a:solidFill>
                <a:schemeClr val="tx1"/>
              </a:solidFill>
            </a:rPr>
            <a:t>Všichni </a:t>
          </a:r>
          <a:r>
            <a:rPr lang="cs-CZ" sz="1000" dirty="0">
              <a:solidFill>
                <a:schemeClr val="tx1"/>
              </a:solidFill>
            </a:rPr>
            <a:t>respondenti, </a:t>
          </a:r>
          <a:r>
            <a:rPr lang="cs-CZ" sz="1000" dirty="0" smtClean="0">
              <a:solidFill>
                <a:schemeClr val="tx1"/>
              </a:solidFill>
            </a:rPr>
            <a:t>n=1567</a:t>
          </a:r>
          <a:r>
            <a:rPr lang="en-US" sz="1000" dirty="0" smtClean="0">
              <a:solidFill>
                <a:schemeClr val="tx1"/>
              </a:solidFill>
            </a:rPr>
            <a:t> </a:t>
          </a:r>
          <a:r>
            <a:rPr lang="en-US" sz="1000" dirty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průměr škály 1</a:t>
          </a:r>
          <a:r>
            <a:rPr lang="cs-CZ" sz="1000" dirty="0" smtClean="0">
              <a:solidFill>
                <a:schemeClr val="tx1"/>
              </a:solidFill>
            </a:rPr>
            <a:t>=zcela souhlasím až 4=rozhodně </a:t>
          </a:r>
          <a:r>
            <a:rPr lang="cs-CZ" sz="1000" dirty="0">
              <a:solidFill>
                <a:schemeClr val="tx1"/>
              </a:solidFill>
            </a:rPr>
            <a:t>nesouhlasím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0.00042</cdr:x>
      <cdr:y>0.86388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1618" y="3098308"/>
          <a:ext cx="3851321" cy="4882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0.00561</cdr:x>
      <cdr:y>0.85932</cdr:y>
    </cdr:from>
    <cdr:to>
      <cdr:x>0.88657</cdr:x>
      <cdr:y>0.94762</cdr:y>
    </cdr:to>
    <cdr:sp macro="" textlink="">
      <cdr:nvSpPr>
        <cdr:cNvPr id="6" name="Obdélník 5"/>
        <cdr:cNvSpPr/>
      </cdr:nvSpPr>
      <cdr:spPr>
        <a:xfrm xmlns:a="http://schemas.openxmlformats.org/drawingml/2006/main">
          <a:off x="32128" y="3906408"/>
          <a:ext cx="5049072" cy="4014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b="1" dirty="0">
              <a:solidFill>
                <a:schemeClr val="tx1"/>
              </a:solidFill>
            </a:rPr>
            <a:t>Q2. Co Vás napadne, když se řekne „Evropské fondy“?</a:t>
          </a:r>
          <a:endParaRPr lang="cs-CZ" sz="900" dirty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cs-CZ" sz="1000" dirty="0" smtClean="0">
              <a:solidFill>
                <a:schemeClr val="tx1"/>
              </a:solidFill>
            </a:rPr>
            <a:t>Pouze ti, kteří slyšeli o evropských fondech, N=1480 </a:t>
          </a:r>
          <a:r>
            <a:rPr lang="en-US" sz="1000" dirty="0" smtClean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0.01581</cdr:x>
      <cdr:y>0.90919</cdr:y>
    </cdr:from>
    <cdr:to>
      <cdr:x>0.97631</cdr:x>
      <cdr:y>1</cdr:y>
    </cdr:to>
    <cdr:sp macro="" textlink="">
      <cdr:nvSpPr>
        <cdr:cNvPr id="4" name="Obdélník 3"/>
        <cdr:cNvSpPr/>
      </cdr:nvSpPr>
      <cdr:spPr>
        <a:xfrm xmlns:a="http://schemas.openxmlformats.org/drawingml/2006/main">
          <a:off x="154121" y="4717009"/>
          <a:ext cx="9364511" cy="4519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tx1"/>
              </a:solidFill>
            </a:rPr>
            <a:t>Q15. Pokud byste měl(a) zhodnotit vývoj Vašeho názoru ohledně Evropské unie za posledních 5 let, řekl(a) byste, </a:t>
          </a:r>
          <a:r>
            <a:rPr lang="cs-CZ" sz="1000" b="1" dirty="0" smtClean="0">
              <a:solidFill>
                <a:schemeClr val="tx1"/>
              </a:solidFill>
            </a:rPr>
            <a:t>že…?</a:t>
          </a:r>
          <a:br>
            <a:rPr lang="cs-CZ" sz="1000" b="1" dirty="0" smtClean="0">
              <a:solidFill>
                <a:schemeClr val="tx1"/>
              </a:solidFill>
            </a:rPr>
          </a:br>
          <a:r>
            <a:rPr lang="cs-CZ" sz="1000" dirty="0" smtClean="0">
              <a:solidFill>
                <a:schemeClr val="tx1"/>
              </a:solidFill>
            </a:rPr>
            <a:t>Všichni respondenti, N=1567 </a:t>
          </a:r>
          <a:r>
            <a:rPr lang="en-US" sz="1000" dirty="0" smtClean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0.00062</cdr:x>
      <cdr:y>0.9117</cdr:y>
    </cdr:from>
    <cdr:to>
      <cdr:x>0.8635</cdr:x>
      <cdr:y>1</cdr:y>
    </cdr:to>
    <cdr:sp macro="" textlink="">
      <cdr:nvSpPr>
        <cdr:cNvPr id="6" name="Obdélník 5"/>
        <cdr:cNvSpPr/>
      </cdr:nvSpPr>
      <cdr:spPr>
        <a:xfrm xmlns:a="http://schemas.openxmlformats.org/drawingml/2006/main">
          <a:off x="4652" y="4649779"/>
          <a:ext cx="6472330" cy="4503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tx1"/>
              </a:solidFill>
            </a:rPr>
            <a:t>Q15. Pokud byste měl(a) zhodnotit vývoj Vašeho názoru ohledně Evropské unie za posledních 5 let, řekl(a) byste, že</a:t>
          </a:r>
          <a:r>
            <a:rPr lang="cs-CZ" sz="1000" b="1" dirty="0" smtClean="0">
              <a:solidFill>
                <a:schemeClr val="tx1"/>
              </a:solidFill>
            </a:rPr>
            <a:t>...?</a:t>
          </a:r>
          <a:br>
            <a:rPr lang="cs-CZ" sz="1000" b="1" dirty="0" smtClean="0">
              <a:solidFill>
                <a:schemeClr val="tx1"/>
              </a:solidFill>
            </a:rPr>
          </a:br>
          <a:r>
            <a:rPr lang="cs-CZ" sz="1000" dirty="0" smtClean="0">
              <a:solidFill>
                <a:schemeClr val="tx1"/>
              </a:solidFill>
            </a:rPr>
            <a:t>Pouze </a:t>
          </a:r>
          <a:r>
            <a:rPr lang="cs-CZ" sz="1000" dirty="0">
              <a:solidFill>
                <a:schemeClr val="tx1"/>
              </a:solidFill>
            </a:rPr>
            <a:t>ti, </a:t>
          </a:r>
          <a:r>
            <a:rPr lang="cs-CZ" sz="1000" dirty="0" smtClean="0">
              <a:solidFill>
                <a:schemeClr val="tx1"/>
              </a:solidFill>
            </a:rPr>
            <a:t>kteří vnímají EU negativněji, N=428 </a:t>
          </a:r>
          <a:r>
            <a:rPr lang="en-US" sz="1000" dirty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0.00062</cdr:x>
      <cdr:y>0.9117</cdr:y>
    </cdr:from>
    <cdr:to>
      <cdr:x>0.8635</cdr:x>
      <cdr:y>1</cdr:y>
    </cdr:to>
    <cdr:sp macro="" textlink="">
      <cdr:nvSpPr>
        <cdr:cNvPr id="6" name="Obdélník 5"/>
        <cdr:cNvSpPr/>
      </cdr:nvSpPr>
      <cdr:spPr>
        <a:xfrm xmlns:a="http://schemas.openxmlformats.org/drawingml/2006/main">
          <a:off x="4652" y="4649779"/>
          <a:ext cx="6472330" cy="4503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tx1"/>
              </a:solidFill>
            </a:rPr>
            <a:t>Q15_b. Z jakého důvodu vnímáte EU pozitivněji než dříve</a:t>
          </a:r>
          <a:r>
            <a:rPr lang="cs-CZ" sz="1000" b="1" dirty="0" smtClean="0">
              <a:solidFill>
                <a:schemeClr val="tx1"/>
              </a:solidFill>
            </a:rPr>
            <a:t>?</a:t>
          </a:r>
          <a:br>
            <a:rPr lang="cs-CZ" sz="1000" b="1" dirty="0" smtClean="0">
              <a:solidFill>
                <a:schemeClr val="tx1"/>
              </a:solidFill>
            </a:rPr>
          </a:br>
          <a:r>
            <a:rPr lang="cs-CZ" sz="1000" dirty="0" smtClean="0">
              <a:solidFill>
                <a:schemeClr val="tx1"/>
              </a:solidFill>
            </a:rPr>
            <a:t>Pouze </a:t>
          </a:r>
          <a:r>
            <a:rPr lang="cs-CZ" sz="1000" dirty="0">
              <a:solidFill>
                <a:schemeClr val="tx1"/>
              </a:solidFill>
            </a:rPr>
            <a:t>ti, </a:t>
          </a:r>
          <a:r>
            <a:rPr lang="cs-CZ" sz="1000" dirty="0" smtClean="0">
              <a:solidFill>
                <a:schemeClr val="tx1"/>
              </a:solidFill>
            </a:rPr>
            <a:t>kteří vnímají EU pozitivněji, N=520 </a:t>
          </a:r>
          <a:r>
            <a:rPr lang="en-US" sz="1000" dirty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0.00062</cdr:x>
      <cdr:y>0.9117</cdr:y>
    </cdr:from>
    <cdr:to>
      <cdr:x>1</cdr:x>
      <cdr:y>1</cdr:y>
    </cdr:to>
    <cdr:sp macro="" textlink="">
      <cdr:nvSpPr>
        <cdr:cNvPr id="6" name="Obdélník 5"/>
        <cdr:cNvSpPr/>
      </cdr:nvSpPr>
      <cdr:spPr>
        <a:xfrm xmlns:a="http://schemas.openxmlformats.org/drawingml/2006/main">
          <a:off x="645154" y="6018864"/>
          <a:ext cx="9364495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 smtClean="0">
              <a:solidFill>
                <a:schemeClr val="tx1"/>
              </a:solidFill>
            </a:rPr>
            <a:t>Q2a. </a:t>
          </a:r>
          <a:r>
            <a:rPr lang="cs-CZ" sz="1000" b="1" dirty="0">
              <a:solidFill>
                <a:schemeClr val="tx1"/>
              </a:solidFill>
            </a:rPr>
            <a:t>ČR investovala z Evropských fondů v posledních desetiletích do různých oblastí života obyvatel. </a:t>
          </a:r>
          <a:r>
            <a:rPr lang="cs-CZ" sz="1000" b="1" dirty="0" smtClean="0">
              <a:solidFill>
                <a:schemeClr val="tx1"/>
              </a:solidFill>
            </a:rPr>
            <a:t/>
          </a:r>
          <a:br>
            <a:rPr lang="cs-CZ" sz="1000" b="1" dirty="0" smtClean="0">
              <a:solidFill>
                <a:schemeClr val="tx1"/>
              </a:solidFill>
            </a:rPr>
          </a:br>
          <a:r>
            <a:rPr lang="cs-CZ" sz="1000" b="1" dirty="0" smtClean="0">
              <a:solidFill>
                <a:schemeClr val="tx1"/>
              </a:solidFill>
            </a:rPr>
            <a:t>Které </a:t>
          </a:r>
          <a:r>
            <a:rPr lang="cs-CZ" sz="1000" b="1" dirty="0">
              <a:solidFill>
                <a:schemeClr val="tx1"/>
              </a:solidFill>
            </a:rPr>
            <a:t>z oblastí se dotkly v pozitivním smyslu i života Vaší rodiny, Vašeho okolí</a:t>
          </a:r>
          <a:r>
            <a:rPr lang="cs-CZ" sz="1000" b="1" dirty="0" smtClean="0">
              <a:solidFill>
                <a:schemeClr val="tx1"/>
              </a:solidFill>
            </a:rPr>
            <a:t>?</a:t>
          </a:r>
          <a:br>
            <a:rPr lang="cs-CZ" sz="1000" b="1" dirty="0" smtClean="0">
              <a:solidFill>
                <a:schemeClr val="tx1"/>
              </a:solidFill>
            </a:rPr>
          </a:br>
          <a:r>
            <a:rPr lang="cs-CZ" sz="1000" dirty="0" smtClean="0">
              <a:solidFill>
                <a:schemeClr val="tx1"/>
              </a:solidFill>
            </a:rPr>
            <a:t>Všichni </a:t>
          </a:r>
          <a:r>
            <a:rPr lang="cs-CZ" sz="1000" dirty="0">
              <a:solidFill>
                <a:schemeClr val="tx1"/>
              </a:solidFill>
            </a:rPr>
            <a:t>respondenti, </a:t>
          </a:r>
          <a:r>
            <a:rPr lang="cs-CZ" sz="1000" dirty="0" smtClean="0">
              <a:solidFill>
                <a:schemeClr val="tx1"/>
              </a:solidFill>
            </a:rPr>
            <a:t>N=1567 </a:t>
          </a:r>
          <a:r>
            <a:rPr lang="en-US" sz="1000" dirty="0" smtClean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0.01581</cdr:x>
      <cdr:y>0.90919</cdr:y>
    </cdr:from>
    <cdr:to>
      <cdr:x>0.97631</cdr:x>
      <cdr:y>1</cdr:y>
    </cdr:to>
    <cdr:sp macro="" textlink="">
      <cdr:nvSpPr>
        <cdr:cNvPr id="4" name="Obdélník 3"/>
        <cdr:cNvSpPr/>
      </cdr:nvSpPr>
      <cdr:spPr>
        <a:xfrm xmlns:a="http://schemas.openxmlformats.org/drawingml/2006/main">
          <a:off x="154121" y="4717009"/>
          <a:ext cx="9364511" cy="4519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tx1"/>
              </a:solidFill>
            </a:rPr>
            <a:t>Q3. Řekl(a) byste, že peníze z evropských fondů jsou v </a:t>
          </a:r>
          <a:r>
            <a:rPr lang="cs-CZ" sz="1000" b="1" dirty="0" smtClean="0">
              <a:solidFill>
                <a:schemeClr val="tx1"/>
              </a:solidFill>
            </a:rPr>
            <a:t>ČR?</a:t>
          </a:r>
          <a:br>
            <a:rPr lang="cs-CZ" sz="1000" b="1" dirty="0" smtClean="0">
              <a:solidFill>
                <a:schemeClr val="tx1"/>
              </a:solidFill>
            </a:rPr>
          </a:br>
          <a:r>
            <a:rPr lang="cs-CZ" sz="1000" dirty="0" smtClean="0">
              <a:solidFill>
                <a:schemeClr val="tx1"/>
              </a:solidFill>
            </a:rPr>
            <a:t>Všichni respondenti, N=1567 </a:t>
          </a:r>
          <a:r>
            <a:rPr lang="en-US" sz="1000" dirty="0" smtClean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0.00062</cdr:x>
      <cdr:y>0.9117</cdr:y>
    </cdr:from>
    <cdr:to>
      <cdr:x>1</cdr:x>
      <cdr:y>1</cdr:y>
    </cdr:to>
    <cdr:sp macro="" textlink="">
      <cdr:nvSpPr>
        <cdr:cNvPr id="6" name="Obdélník 5"/>
        <cdr:cNvSpPr/>
      </cdr:nvSpPr>
      <cdr:spPr>
        <a:xfrm xmlns:a="http://schemas.openxmlformats.org/drawingml/2006/main">
          <a:off x="645154" y="6018864"/>
          <a:ext cx="9364495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tx1"/>
              </a:solidFill>
            </a:rPr>
            <a:t>Q3a. Uveďte prosím důvod, proč se domníváte, že peníze z evropských fondů nejsou využívány podle jasných pravidel</a:t>
          </a:r>
          <a:r>
            <a:rPr lang="cs-CZ" sz="1000" b="1" dirty="0" smtClean="0">
              <a:solidFill>
                <a:schemeClr val="tx1"/>
              </a:solidFill>
            </a:rPr>
            <a:t>?</a:t>
          </a:r>
          <a:br>
            <a:rPr lang="cs-CZ" sz="1000" b="1" dirty="0" smtClean="0">
              <a:solidFill>
                <a:schemeClr val="tx1"/>
              </a:solidFill>
            </a:rPr>
          </a:br>
          <a:r>
            <a:rPr lang="cs-CZ" sz="1000" dirty="0" smtClean="0">
              <a:solidFill>
                <a:schemeClr val="tx1"/>
              </a:solidFill>
            </a:rPr>
            <a:t>Pouze ti, kteří si myslí, že peníze z EU nejsou využívány podle jasných pravidel, N=611 </a:t>
          </a:r>
          <a:r>
            <a:rPr lang="en-US" sz="1000" dirty="0" smtClean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0.00062</cdr:x>
      <cdr:y>0.9117</cdr:y>
    </cdr:from>
    <cdr:to>
      <cdr:x>1</cdr:x>
      <cdr:y>1</cdr:y>
    </cdr:to>
    <cdr:sp macro="" textlink="">
      <cdr:nvSpPr>
        <cdr:cNvPr id="6" name="Obdélník 5"/>
        <cdr:cNvSpPr/>
      </cdr:nvSpPr>
      <cdr:spPr>
        <a:xfrm xmlns:a="http://schemas.openxmlformats.org/drawingml/2006/main">
          <a:off x="645154" y="6018864"/>
          <a:ext cx="9364495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tx1"/>
              </a:solidFill>
            </a:rPr>
            <a:t>Q3b. Uveďte prosím důvod, proč se domníváte, že využití peněz z evropských fondů není důsledně kontrolováno</a:t>
          </a:r>
          <a:r>
            <a:rPr lang="cs-CZ" sz="1000" b="1" dirty="0" smtClean="0">
              <a:solidFill>
                <a:schemeClr val="tx1"/>
              </a:solidFill>
            </a:rPr>
            <a:t>?</a:t>
          </a:r>
          <a:br>
            <a:rPr lang="cs-CZ" sz="1000" b="1" dirty="0" smtClean="0">
              <a:solidFill>
                <a:schemeClr val="tx1"/>
              </a:solidFill>
            </a:rPr>
          </a:br>
          <a:r>
            <a:rPr lang="cs-CZ" sz="1000" dirty="0" smtClean="0">
              <a:solidFill>
                <a:schemeClr val="tx1"/>
              </a:solidFill>
            </a:rPr>
            <a:t>Pouze ti, kteří si myslí, že využití peněz z EU není důsledně kontrolováno, N=776 </a:t>
          </a:r>
          <a:r>
            <a:rPr lang="en-US" sz="1000" dirty="0" smtClean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0.00062</cdr:x>
      <cdr:y>0.9117</cdr:y>
    </cdr:from>
    <cdr:to>
      <cdr:x>1</cdr:x>
      <cdr:y>1</cdr:y>
    </cdr:to>
    <cdr:sp macro="" textlink="">
      <cdr:nvSpPr>
        <cdr:cNvPr id="6" name="Obdélník 5"/>
        <cdr:cNvSpPr/>
      </cdr:nvSpPr>
      <cdr:spPr>
        <a:xfrm xmlns:a="http://schemas.openxmlformats.org/drawingml/2006/main">
          <a:off x="645154" y="6018864"/>
          <a:ext cx="9364495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tx1"/>
              </a:solidFill>
            </a:rPr>
            <a:t>Q3c. Uveďte prosím důvod, proč se domníváte, že využití peněz z evropských fondů není dostatečně průhledné, transparentní</a:t>
          </a:r>
          <a:r>
            <a:rPr lang="cs-CZ" sz="1000" b="1" dirty="0" smtClean="0">
              <a:solidFill>
                <a:schemeClr val="tx1"/>
              </a:solidFill>
            </a:rPr>
            <a:t>?</a:t>
          </a:r>
          <a:br>
            <a:rPr lang="cs-CZ" sz="1000" b="1" dirty="0" smtClean="0">
              <a:solidFill>
                <a:schemeClr val="tx1"/>
              </a:solidFill>
            </a:rPr>
          </a:br>
          <a:r>
            <a:rPr lang="cs-CZ" sz="1000" dirty="0" smtClean="0">
              <a:solidFill>
                <a:schemeClr val="tx1"/>
              </a:solidFill>
            </a:rPr>
            <a:t>Pouze ti, kteří si myslí, že využití peněz z EU není dostatečně transparentní, N=880 </a:t>
          </a:r>
          <a:r>
            <a:rPr lang="en-US" sz="1000" dirty="0" smtClean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0.01581</cdr:x>
      <cdr:y>0.90919</cdr:y>
    </cdr:from>
    <cdr:to>
      <cdr:x>0.97631</cdr:x>
      <cdr:y>1</cdr:y>
    </cdr:to>
    <cdr:sp macro="" textlink="">
      <cdr:nvSpPr>
        <cdr:cNvPr id="4" name="Obdélník 3"/>
        <cdr:cNvSpPr/>
      </cdr:nvSpPr>
      <cdr:spPr>
        <a:xfrm xmlns:a="http://schemas.openxmlformats.org/drawingml/2006/main">
          <a:off x="154121" y="4717009"/>
          <a:ext cx="9364511" cy="4519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tx1"/>
              </a:solidFill>
            </a:rPr>
            <a:t>Q4. ČR získává z rozpočtu </a:t>
          </a:r>
          <a:r>
            <a:rPr lang="cs-CZ" sz="1000" b="1" dirty="0" smtClean="0">
              <a:solidFill>
                <a:schemeClr val="tx1"/>
              </a:solidFill>
            </a:rPr>
            <a:t>EU…?</a:t>
          </a:r>
          <a:br>
            <a:rPr lang="cs-CZ" sz="1000" b="1" dirty="0" smtClean="0">
              <a:solidFill>
                <a:schemeClr val="tx1"/>
              </a:solidFill>
            </a:rPr>
          </a:br>
          <a:r>
            <a:rPr lang="cs-CZ" sz="1000" dirty="0" smtClean="0">
              <a:solidFill>
                <a:schemeClr val="tx1"/>
              </a:solidFill>
            </a:rPr>
            <a:t>Všichni respondenti, N=1567 </a:t>
          </a:r>
          <a:r>
            <a:rPr lang="en-US" sz="1000" dirty="0" smtClean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endParaRPr lang="cs-CZ">
              <a:latin typeface="Work Sans" panose="00000500000000000000" pitchFamily="2" charset="-18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3125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fld id="{8394A3BF-B644-41F3-8238-607877CAB855}" type="datetime1">
              <a:rPr lang="cs-CZ" smtClean="0">
                <a:latin typeface="Work Sans" panose="00000500000000000000" pitchFamily="2" charset="-18"/>
              </a:rPr>
              <a:t>27.02.2019</a:t>
            </a:fld>
            <a:endParaRPr lang="cs-CZ">
              <a:latin typeface="Work Sans" panose="00000500000000000000" pitchFamily="2" charset="-18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endParaRPr lang="cs-CZ">
              <a:latin typeface="Work Sans" panose="00000500000000000000" pitchFamily="2" charset="-18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9222825" y="6456612"/>
            <a:ext cx="649142" cy="3398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 algn="ctr"/>
            <a:fld id="{8087F5C0-C47B-4ADC-B674-E6137BD85A29}" type="slidenum">
              <a:rPr lang="cs-CZ" smtClean="0">
                <a:latin typeface="Work Sans" panose="00000500000000000000" pitchFamily="2" charset="-18"/>
              </a:rPr>
              <a:pPr algn="ctr"/>
              <a:t>‹#›</a:t>
            </a:fld>
            <a:endParaRPr lang="cs-CZ" dirty="0">
              <a:latin typeface="Work Sans" panose="00000500000000000000" pitchFamily="2" charset="-18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3310" y="6536344"/>
            <a:ext cx="349515" cy="18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5369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latin typeface="Work Sans" panose="00000500000000000000" pitchFamily="2" charset="-18"/>
              </a:defRPr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93125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atin typeface="Work Sans" panose="00000500000000000000" pitchFamily="2" charset="-18"/>
              </a:defRPr>
            </a:lvl1pPr>
          </a:lstStyle>
          <a:p>
            <a:fld id="{141CE7D5-8ED1-43DE-9449-4BCE61212868}" type="datetime1">
              <a:rPr lang="cs-CZ" smtClean="0"/>
              <a:t>27.02.2019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548570" y="3228895"/>
            <a:ext cx="8777111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latin typeface="Work Sans" panose="00000500000000000000" pitchFamily="2" charset="-18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9325680" y="6456612"/>
            <a:ext cx="546285" cy="3398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atin typeface="Work Sans" panose="00000500000000000000" pitchFamily="2" charset="-18"/>
              </a:defRPr>
            </a:lvl1pPr>
          </a:lstStyle>
          <a:p>
            <a:fld id="{D92F8A01-12EE-46DB-B110-E7D69DA3B29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167" y="6536344"/>
            <a:ext cx="349515" cy="18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905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Work Sans" panose="00000500000000000000" pitchFamily="2" charset="-18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Work Sans" panose="00000500000000000000" pitchFamily="2" charset="-18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Work Sans" panose="00000500000000000000" pitchFamily="2" charset="-18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Work Sans" panose="00000500000000000000" pitchFamily="2" charset="-18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Work Sans" panose="00000500000000000000" pitchFamily="2" charset="-1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F8A01-12EE-46DB-B110-E7D69DA3B29F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F0E3F3-E141-4FF4-8A35-C7C8B81F616A}" type="datetime1">
              <a:rPr lang="cs-CZ" smtClean="0">
                <a:solidFill>
                  <a:prstClr val="black"/>
                </a:solidFill>
              </a:rPr>
              <a:pPr/>
              <a:t>27.02.2019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2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F8A01-12EE-46DB-B110-E7D69DA3B29F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210D821-4D2D-4330-B8DD-7D504464621B}" type="datetime1">
              <a:rPr lang="cs-CZ" smtClean="0">
                <a:solidFill>
                  <a:prstClr val="black"/>
                </a:solidFill>
              </a:rPr>
              <a:pPr/>
              <a:t>27.02.2019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58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F8A01-12EE-46DB-B110-E7D69DA3B29F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6996FA-1CDC-416E-BE42-EA658195C279}" type="datetime1">
              <a:rPr lang="cs-CZ" smtClean="0">
                <a:solidFill>
                  <a:prstClr val="black"/>
                </a:solidFill>
              </a:rPr>
              <a:pPr/>
              <a:t>27.02.2019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18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F8A01-12EE-46DB-B110-E7D69DA3B29F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6996FA-1CDC-416E-BE42-EA658195C279}" type="datetime1">
              <a:rPr lang="cs-CZ" smtClean="0">
                <a:solidFill>
                  <a:prstClr val="black"/>
                </a:solidFill>
              </a:rPr>
              <a:pPr/>
              <a:t>27.02.2019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18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F8A01-12EE-46DB-B110-E7D69DA3B29F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210D821-4D2D-4330-B8DD-7D504464621B}" type="datetime1">
              <a:rPr lang="cs-CZ" smtClean="0">
                <a:solidFill>
                  <a:prstClr val="black"/>
                </a:solidFill>
              </a:rPr>
              <a:pPr/>
              <a:t>27.02.2019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58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F8A01-12EE-46DB-B110-E7D69DA3B29F}" type="slidenum">
              <a:rPr lang="cs-CZ" smtClean="0">
                <a:solidFill>
                  <a:prstClr val="black"/>
                </a:solidFill>
              </a:rPr>
              <a:pPr/>
              <a:t>37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F3CAB24-8CAA-49BA-A5C1-D9E85D083628}" type="datetime1">
              <a:rPr lang="cs-CZ" smtClean="0">
                <a:solidFill>
                  <a:prstClr val="black"/>
                </a:solidFill>
              </a:rPr>
              <a:pPr/>
              <a:t>27.02.2019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8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stemmark.cz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www.stemmark.cz/" TargetMode="Externa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stemmark.cz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www.stemmark.cz/" TargetMode="Externa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stemmark.cz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stemmark.cz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www.stemmark.cz/" TargetMode="Externa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stemmark.cz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stemmark.cz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stemmark.cz/" TargetMode="Externa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stemmark.cz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www.stemmark.cz/" TargetMode="Externa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stemmark.cz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stemmark.cz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stemmark.cz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www.stemmark.cz/" TargetMode="Externa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stemmark.cz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www.stemmark.cz/" TargetMode="Externa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3565319"/>
            <a:ext cx="12192000" cy="2562837"/>
          </a:xfrm>
          <a:prstGeom prst="rect">
            <a:avLst/>
          </a:prstGeo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3900" y="3932948"/>
            <a:ext cx="8705326" cy="101203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3900" y="4976535"/>
            <a:ext cx="8705326" cy="6860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</a:t>
            </a:r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0" y="0"/>
            <a:ext cx="4714875" cy="1924050"/>
            <a:chOff x="0" y="0"/>
            <a:chExt cx="4714875" cy="1924050"/>
          </a:xfrm>
        </p:grpSpPr>
        <p:sp>
          <p:nvSpPr>
            <p:cNvPr id="11" name="Obdélník 10"/>
            <p:cNvSpPr/>
            <p:nvPr userDrawn="1"/>
          </p:nvSpPr>
          <p:spPr>
            <a:xfrm>
              <a:off x="0" y="0"/>
              <a:ext cx="4714875" cy="1924050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FFFFFF"/>
                </a:solidFill>
              </a:endParaRPr>
            </a:p>
          </p:txBody>
        </p:sp>
        <p:pic>
          <p:nvPicPr>
            <p:cNvPr id="12" name="Obrázek 11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666405"/>
              <a:ext cx="2902493" cy="543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58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s 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752084"/>
            <a:ext cx="12191999" cy="105916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9788" y="1472804"/>
            <a:ext cx="5157787" cy="584775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186169"/>
            <a:ext cx="5157787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72804"/>
            <a:ext cx="5183188" cy="584775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186169"/>
            <a:ext cx="5183188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>
                <a:solidFill>
                  <a:srgbClr val="2D292A">
                    <a:tint val="75000"/>
                  </a:srgbClr>
                </a:solidFill>
              </a:rPr>
              <a:t>T-Mobile: Mobilní TV</a:t>
            </a:r>
            <a:endParaRPr lang="cs-CZ" dirty="0">
              <a:solidFill>
                <a:srgbClr val="2D292A">
                  <a:tint val="75000"/>
                </a:srgbClr>
              </a:solidFill>
            </a:endParaRP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srgbClr val="2D292A">
                    <a:tint val="75000"/>
                  </a:srgbClr>
                </a:solidFill>
              </a:rPr>
              <a:pPr/>
              <a:t>‹#›</a:t>
            </a:fld>
            <a:endParaRPr lang="cs-CZ" dirty="0">
              <a:solidFill>
                <a:srgbClr val="2D292A">
                  <a:tint val="75000"/>
                </a:srgbClr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23" y="6243636"/>
            <a:ext cx="371554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0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hled k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588" y="2408239"/>
            <a:ext cx="10922367" cy="3833813"/>
          </a:xfrm>
          <a:custGeom>
            <a:avLst/>
            <a:gdLst>
              <a:gd name="T0" fmla="*/ 0 w 6926"/>
              <a:gd name="T1" fmla="*/ 0 h 1489"/>
              <a:gd name="T2" fmla="*/ 6926 w 6926"/>
              <a:gd name="T3" fmla="*/ 0 h 1489"/>
              <a:gd name="T4" fmla="*/ 6522 w 6926"/>
              <a:gd name="T5" fmla="*/ 1489 h 1489"/>
              <a:gd name="T6" fmla="*/ 0 w 6926"/>
              <a:gd name="T7" fmla="*/ 1489 h 1489"/>
              <a:gd name="T8" fmla="*/ 0 w 6926"/>
              <a:gd name="T9" fmla="*/ 0 h 1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26" h="1489">
                <a:moveTo>
                  <a:pt x="0" y="0"/>
                </a:moveTo>
                <a:lnTo>
                  <a:pt x="6926" y="0"/>
                </a:lnTo>
                <a:lnTo>
                  <a:pt x="6522" y="1489"/>
                </a:lnTo>
                <a:lnTo>
                  <a:pt x="0" y="148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2D292A"/>
              </a:solidFill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0645526" y="2403476"/>
            <a:ext cx="1546474" cy="3841751"/>
          </a:xfrm>
          <a:custGeom>
            <a:avLst/>
            <a:gdLst>
              <a:gd name="T0" fmla="*/ 981 w 981"/>
              <a:gd name="T1" fmla="*/ 1492 h 1492"/>
              <a:gd name="T2" fmla="*/ 0 w 981"/>
              <a:gd name="T3" fmla="*/ 1492 h 1492"/>
              <a:gd name="T4" fmla="*/ 394 w 981"/>
              <a:gd name="T5" fmla="*/ 0 h 1492"/>
              <a:gd name="T6" fmla="*/ 981 w 981"/>
              <a:gd name="T7" fmla="*/ 0 h 1492"/>
              <a:gd name="T8" fmla="*/ 981 w 981"/>
              <a:gd name="T9" fmla="*/ 1492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1" h="1492">
                <a:moveTo>
                  <a:pt x="981" y="1492"/>
                </a:moveTo>
                <a:lnTo>
                  <a:pt x="0" y="1492"/>
                </a:lnTo>
                <a:lnTo>
                  <a:pt x="394" y="0"/>
                </a:lnTo>
                <a:lnTo>
                  <a:pt x="981" y="0"/>
                </a:lnTo>
                <a:lnTo>
                  <a:pt x="981" y="1492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2D292A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2644180"/>
            <a:ext cx="8788400" cy="985439"/>
          </a:xfrm>
        </p:spPr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0" hasCustomPrompt="1"/>
          </p:nvPr>
        </p:nvSpPr>
        <p:spPr>
          <a:xfrm>
            <a:off x="838200" y="3629619"/>
            <a:ext cx="8788400" cy="2148881"/>
          </a:xfrm>
        </p:spPr>
        <p:txBody>
          <a:bodyPr>
            <a:noAutofit/>
          </a:bodyPr>
          <a:lstStyle>
            <a:lvl1pPr marL="0" indent="0">
              <a:buNone/>
              <a:tabLst>
                <a:tab pos="6997700" algn="l"/>
              </a:tabLst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44929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>
              <a:solidFill>
                <a:srgbClr val="2D292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1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9154"/>
            <a:ext cx="6372000" cy="487291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>
              <a:solidFill>
                <a:srgbClr val="2D292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315200" y="1479068"/>
            <a:ext cx="4876800" cy="48741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7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 s komentář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315200" y="1479154"/>
            <a:ext cx="4038599" cy="48740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>
              <a:solidFill>
                <a:srgbClr val="2D292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838200" y="1460500"/>
            <a:ext cx="6372000" cy="4892675"/>
          </a:xfrm>
        </p:spPr>
        <p:txBody>
          <a:bodyPr tIns="72000" bIns="1080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2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203200" algn="ctr" rotWithShape="0">
                    <a:prstClr val="black">
                      <a:alpha val="37000"/>
                    </a:prst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233363" y="6243638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2D292A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8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zislaj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29"/>
          <a:stretch/>
        </p:blipFill>
        <p:spPr>
          <a:xfrm>
            <a:off x="0" y="4286774"/>
            <a:ext cx="12192000" cy="2571226"/>
          </a:xfrm>
          <a:prstGeom prst="rect">
            <a:avLst/>
          </a:prstGeom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734" y="4514850"/>
            <a:ext cx="8596841" cy="1001713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3617" y="5543552"/>
            <a:ext cx="8596841" cy="8540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</a:t>
            </a: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279900"/>
          </a:xfrm>
        </p:spPr>
        <p:txBody>
          <a:bodyPr tIns="0" bIns="1152000" anchor="ctr"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fotka</a:t>
            </a:r>
          </a:p>
        </p:txBody>
      </p:sp>
    </p:spTree>
    <p:extLst>
      <p:ext uri="{BB962C8B-B14F-4D97-AF65-F5344CB8AC3E}">
        <p14:creationId xmlns:p14="http://schemas.microsoft.com/office/powerpoint/2010/main" val="151603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zislaj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29"/>
          <a:stretch/>
        </p:blipFill>
        <p:spPr>
          <a:xfrm>
            <a:off x="0" y="4286774"/>
            <a:ext cx="12192000" cy="2571226"/>
          </a:xfrm>
          <a:prstGeom prst="rect">
            <a:avLst/>
          </a:prstGeom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734" y="4514850"/>
            <a:ext cx="8596841" cy="1001713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3617" y="5543552"/>
            <a:ext cx="8596841" cy="8540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05389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479154"/>
            <a:ext cx="5181600" cy="487719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479154"/>
            <a:ext cx="5181600" cy="487719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dirty="0" smtClean="0">
                <a:solidFill>
                  <a:srgbClr val="2D292A"/>
                </a:solidFill>
              </a:rPr>
              <a:t>STEM/MARK</a:t>
            </a:r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5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s 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9788" y="1472804"/>
            <a:ext cx="5157787" cy="584775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186169"/>
            <a:ext cx="5157787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72804"/>
            <a:ext cx="5183188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186169"/>
            <a:ext cx="5183188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 dirty="0">
              <a:solidFill>
                <a:srgbClr val="2D292A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9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1476462"/>
            <a:ext cx="3394076" cy="4879889"/>
          </a:xfrm>
          <a:noFill/>
        </p:spPr>
        <p:txBody>
          <a:bodyPr lIns="180000" tIns="108000" rIns="72000" bIns="216000">
            <a:noAutofit/>
          </a:bodyPr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398167" y="1476462"/>
            <a:ext cx="3395665" cy="4879889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7958135" y="1476462"/>
            <a:ext cx="3395665" cy="4879889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3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 dirty="0">
              <a:solidFill>
                <a:srgbClr val="2D292A"/>
              </a:solidFill>
            </a:endParaRPr>
          </a:p>
        </p:txBody>
      </p:sp>
      <p:pic>
        <p:nvPicPr>
          <p:cNvPr id="18" name="Obrázek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8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 s 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752084"/>
            <a:ext cx="12191999" cy="105916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186169"/>
            <a:ext cx="3394076" cy="4170182"/>
          </a:xfrm>
          <a:noFill/>
        </p:spPr>
        <p:txBody>
          <a:bodyPr lIns="180000" tIns="108000" rIns="72000" bIns="216000">
            <a:noAutofit/>
          </a:bodyPr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398167" y="2186169"/>
            <a:ext cx="3395665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7958135" y="2186169"/>
            <a:ext cx="3395665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9789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16" name="Zástupný symbol pro text 2"/>
          <p:cNvSpPr>
            <a:spLocks noGrp="1"/>
          </p:cNvSpPr>
          <p:nvPr>
            <p:ph type="body" idx="11" hasCustomPrompt="1"/>
          </p:nvPr>
        </p:nvSpPr>
        <p:spPr>
          <a:xfrm>
            <a:off x="4399756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7" name="Zástupný symbol pro text 2"/>
          <p:cNvSpPr>
            <a:spLocks noGrp="1"/>
          </p:cNvSpPr>
          <p:nvPr>
            <p:ph type="body" idx="12" hasCustomPrompt="1"/>
          </p:nvPr>
        </p:nvSpPr>
        <p:spPr>
          <a:xfrm>
            <a:off x="7958135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>
                <a:solidFill>
                  <a:srgbClr val="2D292A">
                    <a:tint val="75000"/>
                  </a:srgbClr>
                </a:solidFill>
              </a:rPr>
              <a:t>T-Mobile: Mobilní TV</a:t>
            </a:r>
            <a:endParaRPr lang="cs-CZ" dirty="0">
              <a:solidFill>
                <a:srgbClr val="2D292A">
                  <a:tint val="75000"/>
                </a:srgbClr>
              </a:solidFill>
            </a:endParaRP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3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srgbClr val="2D292A">
                    <a:tint val="75000"/>
                  </a:srgbClr>
                </a:solidFill>
              </a:rPr>
              <a:pPr/>
              <a:t>‹#›</a:t>
            </a:fld>
            <a:endParaRPr lang="cs-CZ" dirty="0">
              <a:solidFill>
                <a:srgbClr val="2D292A">
                  <a:tint val="75000"/>
                </a:srgbClr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23" y="6243636"/>
            <a:ext cx="371554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 s 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186169"/>
            <a:ext cx="3394076" cy="4170182"/>
          </a:xfrm>
          <a:noFill/>
        </p:spPr>
        <p:txBody>
          <a:bodyPr lIns="180000" tIns="108000" rIns="72000" bIns="216000">
            <a:noAutofit/>
          </a:bodyPr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398167" y="2186169"/>
            <a:ext cx="3395665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7958135" y="2186169"/>
            <a:ext cx="3395665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9789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16" name="Zástupný symbol pro text 2"/>
          <p:cNvSpPr>
            <a:spLocks noGrp="1"/>
          </p:cNvSpPr>
          <p:nvPr>
            <p:ph type="body" idx="11" hasCustomPrompt="1"/>
          </p:nvPr>
        </p:nvSpPr>
        <p:spPr>
          <a:xfrm>
            <a:off x="4399756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7" name="Zástupný symbol pro text 2"/>
          <p:cNvSpPr>
            <a:spLocks noGrp="1"/>
          </p:cNvSpPr>
          <p:nvPr>
            <p:ph type="body" idx="12" hasCustomPrompt="1"/>
          </p:nvPr>
        </p:nvSpPr>
        <p:spPr>
          <a:xfrm>
            <a:off x="7958135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3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 dirty="0">
              <a:solidFill>
                <a:srgbClr val="2D292A"/>
              </a:solidFill>
            </a:endParaRPr>
          </a:p>
        </p:txBody>
      </p:sp>
      <p:pic>
        <p:nvPicPr>
          <p:cNvPr id="18" name="Obrázek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9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>
              <a:solidFill>
                <a:srgbClr val="2D292A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4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>
              <a:solidFill>
                <a:srgbClr val="2D292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2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158"/>
            <a:ext cx="12192000" cy="4382842"/>
          </a:xfrm>
          <a:prstGeom prst="rect">
            <a:avLst/>
          </a:prstGeom>
          <a:ln>
            <a:noFill/>
          </a:ln>
        </p:spPr>
      </p:pic>
      <p:sp>
        <p:nvSpPr>
          <p:cNvPr id="28" name="Obdélník 27">
            <a:hlinkClick r:id="rId3"/>
          </p:cNvPr>
          <p:cNvSpPr/>
          <p:nvPr userDrawn="1"/>
        </p:nvSpPr>
        <p:spPr>
          <a:xfrm>
            <a:off x="4417262" y="2844577"/>
            <a:ext cx="3164638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cs-CZ" sz="2000" b="1" noProof="1" smtClean="0">
                <a:solidFill>
                  <a:srgbClr val="FFFFFF"/>
                </a:solidFill>
              </a:rPr>
              <a:t>KONTAKTNÍ OSOBA</a:t>
            </a:r>
            <a:endParaRPr lang="cs-CZ" noProof="1">
              <a:solidFill>
                <a:srgbClr val="FFFFFF"/>
              </a:solidFill>
            </a:endParaRP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4417262" y="3204187"/>
            <a:ext cx="3640888" cy="64633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1" smtClean="0"/>
              <a:t>Kliknutím lze upravit styly předlohy textu.</a:t>
            </a:r>
            <a:endParaRPr lang="cs-CZ" noProof="1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413" y="457200"/>
            <a:ext cx="2598056" cy="4864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4619624"/>
            <a:ext cx="460376" cy="4603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5221286"/>
            <a:ext cx="460376" cy="460376"/>
          </a:xfrm>
          <a:prstGeom prst="rect">
            <a:avLst/>
          </a:prstGeom>
        </p:spPr>
      </p:pic>
      <p:sp>
        <p:nvSpPr>
          <p:cNvPr id="17" name="Zástupný symbol pro text 4"/>
          <p:cNvSpPr txBox="1">
            <a:spLocks/>
          </p:cNvSpPr>
          <p:nvPr userDrawn="1"/>
        </p:nvSpPr>
        <p:spPr>
          <a:xfrm>
            <a:off x="1193371" y="4619625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71C54"/>
              </a:buClr>
            </a:pPr>
            <a:r>
              <a:rPr lang="en-US" sz="1800" noProof="1" smtClean="0">
                <a:solidFill>
                  <a:srgbClr val="FFFFFF"/>
                </a:solidFill>
              </a:rPr>
              <a:t>@stemmark</a:t>
            </a:r>
            <a:endParaRPr lang="cs-CZ" sz="1800" noProof="1">
              <a:solidFill>
                <a:srgbClr val="FFFFFF"/>
              </a:solidFill>
            </a:endParaRPr>
          </a:p>
        </p:txBody>
      </p:sp>
      <p:sp>
        <p:nvSpPr>
          <p:cNvPr id="18" name="Zástupný symbol pro text 4"/>
          <p:cNvSpPr txBox="1">
            <a:spLocks/>
          </p:cNvSpPr>
          <p:nvPr userDrawn="1"/>
        </p:nvSpPr>
        <p:spPr>
          <a:xfrm>
            <a:off x="1193371" y="5221286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71C54"/>
              </a:buClr>
            </a:pPr>
            <a:r>
              <a:rPr lang="en-US" sz="1800" noProof="1" smtClean="0">
                <a:solidFill>
                  <a:srgbClr val="FFFFFF"/>
                </a:solidFill>
              </a:rPr>
              <a:t>slideshare.net/stemmark</a:t>
            </a:r>
            <a:endParaRPr lang="cs-CZ" sz="1800" noProof="1">
              <a:solidFill>
                <a:srgbClr val="FFFFFF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543197"/>
            <a:ext cx="271878" cy="27187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160395"/>
            <a:ext cx="271878" cy="270874"/>
          </a:xfrm>
          <a:prstGeom prst="rect">
            <a:avLst/>
          </a:prstGeom>
        </p:spPr>
      </p:pic>
      <p:sp>
        <p:nvSpPr>
          <p:cNvPr id="19" name="Zástupný symbol pro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4919511" y="4157332"/>
            <a:ext cx="3033864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1" smtClean="0"/>
              <a:t>+420</a:t>
            </a:r>
            <a:endParaRPr lang="cs-CZ" noProof="1"/>
          </a:p>
        </p:txBody>
      </p:sp>
      <p:sp>
        <p:nvSpPr>
          <p:cNvPr id="21" name="Zástupný symbol pro text 6"/>
          <p:cNvSpPr>
            <a:spLocks noGrp="1"/>
          </p:cNvSpPr>
          <p:nvPr>
            <p:ph type="body" sz="quarter" idx="17" hasCustomPrompt="1"/>
          </p:nvPr>
        </p:nvSpPr>
        <p:spPr>
          <a:xfrm>
            <a:off x="4919511" y="4550043"/>
            <a:ext cx="4719789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 smtClean="0"/>
              <a:t>@stemmark.cz</a:t>
            </a:r>
            <a:endParaRPr lang="cs-CZ" noProof="1"/>
          </a:p>
        </p:txBody>
      </p:sp>
      <p:sp>
        <p:nvSpPr>
          <p:cNvPr id="26" name="Obdélník 25">
            <a:hlinkClick r:id="rId3"/>
          </p:cNvPr>
          <p:cNvSpPr/>
          <p:nvPr userDrawn="1"/>
        </p:nvSpPr>
        <p:spPr>
          <a:xfrm>
            <a:off x="597954" y="4015916"/>
            <a:ext cx="19984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noProof="1" smtClean="0">
                <a:solidFill>
                  <a:srgbClr val="FFFFFF"/>
                </a:solidFill>
              </a:rPr>
              <a:t>www.stemmark.cz</a:t>
            </a:r>
            <a:endParaRPr lang="cs-CZ" noProof="1">
              <a:solidFill>
                <a:srgbClr val="FFFFFF"/>
              </a:solidFill>
            </a:endParaRPr>
          </a:p>
        </p:txBody>
      </p:sp>
      <p:sp>
        <p:nvSpPr>
          <p:cNvPr id="27" name="Obdélník 26">
            <a:hlinkClick r:id="rId3"/>
          </p:cNvPr>
          <p:cNvSpPr/>
          <p:nvPr userDrawn="1"/>
        </p:nvSpPr>
        <p:spPr>
          <a:xfrm>
            <a:off x="597954" y="2844577"/>
            <a:ext cx="2269789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noProof="1" smtClean="0">
                <a:solidFill>
                  <a:srgbClr val="FFFFFF"/>
                </a:solidFill>
              </a:rPr>
              <a:t>STEM/MARK, a.s.</a:t>
            </a:r>
          </a:p>
          <a:p>
            <a:r>
              <a:rPr lang="cs-CZ" noProof="1" smtClean="0">
                <a:solidFill>
                  <a:srgbClr val="FFFFFF"/>
                </a:solidFill>
              </a:rPr>
              <a:t>Smrčkova 2485/4</a:t>
            </a:r>
            <a:br>
              <a:rPr lang="cs-CZ" noProof="1" smtClean="0">
                <a:solidFill>
                  <a:srgbClr val="FFFFFF"/>
                </a:solidFill>
              </a:rPr>
            </a:br>
            <a:r>
              <a:rPr lang="cs-CZ" noProof="1" smtClean="0">
                <a:solidFill>
                  <a:srgbClr val="FFFFFF"/>
                </a:solidFill>
              </a:rPr>
              <a:t>180 00  Praha 8</a:t>
            </a:r>
            <a:endParaRPr lang="cs-CZ" noProof="1">
              <a:solidFill>
                <a:srgbClr val="FFFFFF"/>
              </a:solidFill>
            </a:endParaRP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8" hasCustomPrompt="1"/>
          </p:nvPr>
        </p:nvSpPr>
        <p:spPr>
          <a:xfrm>
            <a:off x="7617108" y="2793579"/>
            <a:ext cx="1549400" cy="1549400"/>
          </a:xfrm>
          <a:prstGeom prst="ellipse">
            <a:avLst/>
          </a:prstGeom>
        </p:spPr>
        <p:txBody>
          <a:bodyPr tIns="0" bIns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noProof="1" smtClean="0"/>
              <a:t>fotka</a:t>
            </a:r>
            <a:endParaRPr lang="cs-CZ" noProof="1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8045741" cy="98543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61841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22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413" y="465541"/>
            <a:ext cx="2613744" cy="47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158"/>
            <a:ext cx="12192000" cy="4382842"/>
          </a:xfrm>
          <a:prstGeom prst="rect">
            <a:avLst/>
          </a:prstGeom>
          <a:ln>
            <a:noFill/>
          </a:ln>
        </p:spPr>
      </p:pic>
      <p:sp>
        <p:nvSpPr>
          <p:cNvPr id="28" name="Obdélník 27">
            <a:hlinkClick r:id="rId4"/>
          </p:cNvPr>
          <p:cNvSpPr/>
          <p:nvPr userDrawn="1"/>
        </p:nvSpPr>
        <p:spPr>
          <a:xfrm>
            <a:off x="4417262" y="2844577"/>
            <a:ext cx="3164638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000" b="1" noProof="1" smtClean="0">
                <a:solidFill>
                  <a:srgbClr val="FFFFFF"/>
                </a:solidFill>
              </a:rPr>
              <a:t>CONTACT US</a:t>
            </a:r>
            <a:endParaRPr lang="cs-CZ" noProof="1">
              <a:solidFill>
                <a:srgbClr val="FFFFFF"/>
              </a:solidFill>
            </a:endParaRP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4417262" y="3204187"/>
            <a:ext cx="3640888" cy="64633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1" smtClean="0"/>
              <a:t>Kliknutím lze upravit styly předlohy textu.</a:t>
            </a:r>
            <a:endParaRPr lang="cs-CZ" noProof="1"/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4619624"/>
            <a:ext cx="460376" cy="4603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5221286"/>
            <a:ext cx="460376" cy="460376"/>
          </a:xfrm>
          <a:prstGeom prst="rect">
            <a:avLst/>
          </a:prstGeom>
        </p:spPr>
      </p:pic>
      <p:sp>
        <p:nvSpPr>
          <p:cNvPr id="17" name="Zástupný symbol pro text 4"/>
          <p:cNvSpPr txBox="1">
            <a:spLocks/>
          </p:cNvSpPr>
          <p:nvPr userDrawn="1"/>
        </p:nvSpPr>
        <p:spPr>
          <a:xfrm>
            <a:off x="1193371" y="4619625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71C54"/>
              </a:buClr>
            </a:pPr>
            <a:r>
              <a:rPr lang="en-US" sz="1800" noProof="1" smtClean="0">
                <a:solidFill>
                  <a:srgbClr val="FFFFFF"/>
                </a:solidFill>
              </a:rPr>
              <a:t>@stemmark</a:t>
            </a:r>
            <a:endParaRPr lang="cs-CZ" sz="1800" noProof="1">
              <a:solidFill>
                <a:srgbClr val="FFFFFF"/>
              </a:solidFill>
            </a:endParaRPr>
          </a:p>
        </p:txBody>
      </p:sp>
      <p:sp>
        <p:nvSpPr>
          <p:cNvPr id="18" name="Zástupný symbol pro text 4"/>
          <p:cNvSpPr txBox="1">
            <a:spLocks/>
          </p:cNvSpPr>
          <p:nvPr userDrawn="1"/>
        </p:nvSpPr>
        <p:spPr>
          <a:xfrm>
            <a:off x="1193371" y="5221286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71C54"/>
              </a:buClr>
            </a:pPr>
            <a:r>
              <a:rPr lang="en-US" sz="1800" noProof="1" smtClean="0">
                <a:solidFill>
                  <a:srgbClr val="FFFFFF"/>
                </a:solidFill>
              </a:rPr>
              <a:t>slideshare.net/stemmark</a:t>
            </a:r>
            <a:endParaRPr lang="cs-CZ" sz="1800" noProof="1">
              <a:solidFill>
                <a:srgbClr val="FFFFFF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543197"/>
            <a:ext cx="271878" cy="27187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160395"/>
            <a:ext cx="271878" cy="270874"/>
          </a:xfrm>
          <a:prstGeom prst="rect">
            <a:avLst/>
          </a:prstGeom>
        </p:spPr>
      </p:pic>
      <p:sp>
        <p:nvSpPr>
          <p:cNvPr id="19" name="Zástupný symbol pro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4919511" y="4157332"/>
            <a:ext cx="3033864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1" smtClean="0"/>
              <a:t>+420</a:t>
            </a:r>
            <a:endParaRPr lang="cs-CZ" noProof="1"/>
          </a:p>
        </p:txBody>
      </p:sp>
      <p:sp>
        <p:nvSpPr>
          <p:cNvPr id="21" name="Zástupný symbol pro text 6"/>
          <p:cNvSpPr>
            <a:spLocks noGrp="1"/>
          </p:cNvSpPr>
          <p:nvPr>
            <p:ph type="body" sz="quarter" idx="17" hasCustomPrompt="1"/>
          </p:nvPr>
        </p:nvSpPr>
        <p:spPr>
          <a:xfrm>
            <a:off x="4919511" y="4550043"/>
            <a:ext cx="4719789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 smtClean="0"/>
              <a:t>@stemmark.cz</a:t>
            </a:r>
            <a:endParaRPr lang="cs-CZ" noProof="1"/>
          </a:p>
        </p:txBody>
      </p:sp>
      <p:sp>
        <p:nvSpPr>
          <p:cNvPr id="26" name="Obdélník 25">
            <a:hlinkClick r:id="rId4"/>
          </p:cNvPr>
          <p:cNvSpPr/>
          <p:nvPr userDrawn="1"/>
        </p:nvSpPr>
        <p:spPr>
          <a:xfrm>
            <a:off x="597954" y="4015916"/>
            <a:ext cx="19984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noProof="1" smtClean="0">
                <a:solidFill>
                  <a:srgbClr val="FFFFFF"/>
                </a:solidFill>
              </a:rPr>
              <a:t>www.stemmark.cz</a:t>
            </a:r>
            <a:endParaRPr lang="cs-CZ" noProof="1">
              <a:solidFill>
                <a:srgbClr val="FFFFFF"/>
              </a:solidFill>
            </a:endParaRPr>
          </a:p>
        </p:txBody>
      </p:sp>
      <p:sp>
        <p:nvSpPr>
          <p:cNvPr id="27" name="Obdélník 26">
            <a:hlinkClick r:id="rId4"/>
          </p:cNvPr>
          <p:cNvSpPr/>
          <p:nvPr userDrawn="1"/>
        </p:nvSpPr>
        <p:spPr>
          <a:xfrm>
            <a:off x="597954" y="2844577"/>
            <a:ext cx="2269789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noProof="1" smtClean="0">
                <a:solidFill>
                  <a:srgbClr val="FFFFFF"/>
                </a:solidFill>
              </a:rPr>
              <a:t>STEM/MARK, a.s.</a:t>
            </a:r>
          </a:p>
          <a:p>
            <a:r>
              <a:rPr lang="cs-CZ" noProof="1" smtClean="0">
                <a:solidFill>
                  <a:srgbClr val="FFFFFF"/>
                </a:solidFill>
              </a:rPr>
              <a:t>Smrčkova 2485/4</a:t>
            </a:r>
            <a:br>
              <a:rPr lang="cs-CZ" noProof="1" smtClean="0">
                <a:solidFill>
                  <a:srgbClr val="FFFFFF"/>
                </a:solidFill>
              </a:rPr>
            </a:br>
            <a:r>
              <a:rPr lang="cs-CZ" noProof="1" smtClean="0">
                <a:solidFill>
                  <a:srgbClr val="FFFFFF"/>
                </a:solidFill>
              </a:rPr>
              <a:t>180 00  Praha 8</a:t>
            </a:r>
            <a:endParaRPr lang="cs-CZ" noProof="1">
              <a:solidFill>
                <a:srgbClr val="FFFFFF"/>
              </a:solidFill>
            </a:endParaRP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8" hasCustomPrompt="1"/>
          </p:nvPr>
        </p:nvSpPr>
        <p:spPr>
          <a:xfrm>
            <a:off x="7617108" y="2793579"/>
            <a:ext cx="1549400" cy="1549400"/>
          </a:xfrm>
          <a:prstGeom prst="ellipse">
            <a:avLst/>
          </a:prstGeom>
        </p:spPr>
        <p:txBody>
          <a:bodyPr tIns="0" bIns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noProof="1" smtClean="0"/>
              <a:t>fotka</a:t>
            </a:r>
            <a:endParaRPr lang="cs-CZ" noProof="1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8028963" cy="98543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9964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1" y="3565319"/>
            <a:ext cx="12191998" cy="2571225"/>
          </a:xfrm>
          <a:prstGeom prst="rect">
            <a:avLst/>
          </a:prstGeom>
          <a:blipFill dpi="0" rotWithShape="1">
            <a:blip r:embed="rId2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3900" y="3932948"/>
            <a:ext cx="8705326" cy="101203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3900" y="4976535"/>
            <a:ext cx="8705326" cy="6860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</a:t>
            </a:r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0" y="0"/>
            <a:ext cx="4714875" cy="1924050"/>
            <a:chOff x="0" y="0"/>
            <a:chExt cx="4714875" cy="1924050"/>
          </a:xfrm>
        </p:grpSpPr>
        <p:sp>
          <p:nvSpPr>
            <p:cNvPr id="11" name="Obdélník 10"/>
            <p:cNvSpPr/>
            <p:nvPr userDrawn="1"/>
          </p:nvSpPr>
          <p:spPr>
            <a:xfrm>
              <a:off x="0" y="0"/>
              <a:ext cx="4714875" cy="1924050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prstClr val="white"/>
                </a:solidFill>
              </a:endParaRPr>
            </a:p>
          </p:txBody>
        </p:sp>
        <p:pic>
          <p:nvPicPr>
            <p:cNvPr id="12" name="Obrázek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666405"/>
              <a:ext cx="2902493" cy="543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252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" y="3565319"/>
            <a:ext cx="12191998" cy="2571225"/>
          </a:xfrm>
          <a:prstGeom prst="rect">
            <a:avLst/>
          </a:prstGeom>
          <a:blipFill dpi="0" rotWithShape="1">
            <a:blip r:embed="rId2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grpSp>
        <p:nvGrpSpPr>
          <p:cNvPr id="6" name="Skupina 5"/>
          <p:cNvGrpSpPr/>
          <p:nvPr userDrawn="1"/>
        </p:nvGrpSpPr>
        <p:grpSpPr>
          <a:xfrm>
            <a:off x="0" y="0"/>
            <a:ext cx="4714875" cy="1924050"/>
            <a:chOff x="0" y="0"/>
            <a:chExt cx="4714875" cy="1924050"/>
          </a:xfrm>
        </p:grpSpPr>
        <p:sp>
          <p:nvSpPr>
            <p:cNvPr id="11" name="Obdélník 10"/>
            <p:cNvSpPr/>
            <p:nvPr userDrawn="1"/>
          </p:nvSpPr>
          <p:spPr>
            <a:xfrm>
              <a:off x="0" y="0"/>
              <a:ext cx="4714875" cy="1924050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prstClr val="white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9" y="669853"/>
              <a:ext cx="2910883" cy="543481"/>
            </a:xfrm>
            <a:prstGeom prst="rect">
              <a:avLst/>
            </a:prstGeom>
          </p:spPr>
        </p:pic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3900" y="3932948"/>
            <a:ext cx="8705326" cy="101203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3900" y="4976535"/>
            <a:ext cx="8705326" cy="6860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</a:t>
            </a:r>
          </a:p>
        </p:txBody>
      </p:sp>
    </p:spTree>
    <p:extLst>
      <p:ext uri="{BB962C8B-B14F-4D97-AF65-F5344CB8AC3E}">
        <p14:creationId xmlns:p14="http://schemas.microsoft.com/office/powerpoint/2010/main" val="191050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hled k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588" y="2408239"/>
            <a:ext cx="10922367" cy="3833813"/>
          </a:xfrm>
          <a:custGeom>
            <a:avLst/>
            <a:gdLst>
              <a:gd name="T0" fmla="*/ 0 w 6926"/>
              <a:gd name="T1" fmla="*/ 0 h 1489"/>
              <a:gd name="T2" fmla="*/ 6926 w 6926"/>
              <a:gd name="T3" fmla="*/ 0 h 1489"/>
              <a:gd name="T4" fmla="*/ 6522 w 6926"/>
              <a:gd name="T5" fmla="*/ 1489 h 1489"/>
              <a:gd name="T6" fmla="*/ 0 w 6926"/>
              <a:gd name="T7" fmla="*/ 1489 h 1489"/>
              <a:gd name="T8" fmla="*/ 0 w 6926"/>
              <a:gd name="T9" fmla="*/ 0 h 1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26" h="1489">
                <a:moveTo>
                  <a:pt x="0" y="0"/>
                </a:moveTo>
                <a:lnTo>
                  <a:pt x="6926" y="0"/>
                </a:lnTo>
                <a:lnTo>
                  <a:pt x="6522" y="1489"/>
                </a:lnTo>
                <a:lnTo>
                  <a:pt x="0" y="148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0645526" y="2403476"/>
            <a:ext cx="1546474" cy="3841751"/>
          </a:xfrm>
          <a:custGeom>
            <a:avLst/>
            <a:gdLst>
              <a:gd name="T0" fmla="*/ 981 w 981"/>
              <a:gd name="T1" fmla="*/ 1492 h 1492"/>
              <a:gd name="T2" fmla="*/ 0 w 981"/>
              <a:gd name="T3" fmla="*/ 1492 h 1492"/>
              <a:gd name="T4" fmla="*/ 394 w 981"/>
              <a:gd name="T5" fmla="*/ 0 h 1492"/>
              <a:gd name="T6" fmla="*/ 981 w 981"/>
              <a:gd name="T7" fmla="*/ 0 h 1492"/>
              <a:gd name="T8" fmla="*/ 981 w 981"/>
              <a:gd name="T9" fmla="*/ 1492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1" h="1492">
                <a:moveTo>
                  <a:pt x="981" y="1492"/>
                </a:moveTo>
                <a:lnTo>
                  <a:pt x="0" y="1492"/>
                </a:lnTo>
                <a:lnTo>
                  <a:pt x="394" y="0"/>
                </a:lnTo>
                <a:lnTo>
                  <a:pt x="981" y="0"/>
                </a:lnTo>
                <a:lnTo>
                  <a:pt x="981" y="1492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2644180"/>
            <a:ext cx="8788400" cy="985439"/>
          </a:xfrm>
        </p:spPr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0" hasCustomPrompt="1"/>
          </p:nvPr>
        </p:nvSpPr>
        <p:spPr>
          <a:xfrm>
            <a:off x="838200" y="3629619"/>
            <a:ext cx="8788400" cy="2148881"/>
          </a:xfrm>
        </p:spPr>
        <p:txBody>
          <a:bodyPr>
            <a:noAutofit/>
          </a:bodyPr>
          <a:lstStyle>
            <a:lvl1pPr marL="0" indent="0">
              <a:buNone/>
              <a:tabLst>
                <a:tab pos="6997700" algn="l"/>
              </a:tabLst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46874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smtClean="0">
                <a:solidFill>
                  <a:prstClr val="black"/>
                </a:solidFill>
              </a:rPr>
              <a:t>STEM/MARK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9154"/>
            <a:ext cx="6372000" cy="487291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smtClean="0">
                <a:solidFill>
                  <a:prstClr val="black"/>
                </a:solidFill>
              </a:rPr>
              <a:t>STEM/MARK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315200" y="1479068"/>
            <a:ext cx="4876800" cy="48741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8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752084"/>
            <a:ext cx="12191999" cy="1059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2D292A"/>
                </a:solidFill>
              </a:rPr>
              <a:t>T-Mobile: Mobilní TV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23" y="6243636"/>
            <a:ext cx="371554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3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 s komentář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315200" y="1479154"/>
            <a:ext cx="4038599" cy="4874021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smtClean="0">
                <a:solidFill>
                  <a:prstClr val="black"/>
                </a:solidFill>
              </a:rPr>
              <a:t>STEM/MARK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838200" y="1460500"/>
            <a:ext cx="6372000" cy="4892675"/>
          </a:xfrm>
        </p:spPr>
        <p:txBody>
          <a:bodyPr tIns="72000" bIns="1080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0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203200" algn="ctr" rotWithShape="0">
                    <a:prstClr val="black">
                      <a:alpha val="37000"/>
                    </a:prst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233363" y="6243638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55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zislaj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29"/>
          <a:stretch/>
        </p:blipFill>
        <p:spPr>
          <a:xfrm>
            <a:off x="0" y="4286774"/>
            <a:ext cx="12192000" cy="2571226"/>
          </a:xfrm>
          <a:prstGeom prst="rect">
            <a:avLst/>
          </a:prstGeom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734" y="4514850"/>
            <a:ext cx="8596841" cy="1001713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3617" y="5543552"/>
            <a:ext cx="8596841" cy="8540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</a:t>
            </a: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279900"/>
          </a:xfrm>
        </p:spPr>
        <p:txBody>
          <a:bodyPr tIns="0" bIns="1152000" anchor="ctr"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fotka</a:t>
            </a:r>
          </a:p>
        </p:txBody>
      </p:sp>
    </p:spTree>
    <p:extLst>
      <p:ext uri="{BB962C8B-B14F-4D97-AF65-F5344CB8AC3E}">
        <p14:creationId xmlns:p14="http://schemas.microsoft.com/office/powerpoint/2010/main" val="87821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zislaj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29"/>
          <a:stretch/>
        </p:blipFill>
        <p:spPr>
          <a:xfrm>
            <a:off x="0" y="4286774"/>
            <a:ext cx="12192000" cy="2571226"/>
          </a:xfrm>
          <a:prstGeom prst="rect">
            <a:avLst/>
          </a:prstGeom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734" y="4514850"/>
            <a:ext cx="8596841" cy="1001713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3617" y="5543552"/>
            <a:ext cx="8596841" cy="8540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50974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479154"/>
            <a:ext cx="5181600" cy="487719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479154"/>
            <a:ext cx="5181600" cy="487719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STEM/MARK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8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s 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9788" y="1472804"/>
            <a:ext cx="5157787" cy="584775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186169"/>
            <a:ext cx="5157787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72804"/>
            <a:ext cx="5183188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186169"/>
            <a:ext cx="5183188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 algn="l"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cs-CZ" smtClean="0">
                <a:solidFill>
                  <a:prstClr val="black"/>
                </a:solidFill>
              </a:rPr>
              <a:t>STEM/MARK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3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1476462"/>
            <a:ext cx="3394076" cy="4879889"/>
          </a:xfrm>
          <a:noFill/>
        </p:spPr>
        <p:txBody>
          <a:bodyPr lIns="180000" tIns="108000" rIns="72000" bIns="216000">
            <a:noAutofit/>
          </a:bodyPr>
          <a:lstStyle>
            <a:lvl1pPr algn="l">
              <a:defRPr/>
            </a:lvl1pPr>
            <a:lvl2pPr algn="l">
              <a:buClr>
                <a:schemeClr val="tx2"/>
              </a:buClr>
              <a:defRPr/>
            </a:lvl2pPr>
            <a:lvl3pPr algn="l">
              <a:buClr>
                <a:schemeClr val="tx2"/>
              </a:buClr>
              <a:defRPr/>
            </a:lvl3pPr>
            <a:lvl4pPr algn="l">
              <a:buClr>
                <a:schemeClr val="tx2"/>
              </a:buClr>
              <a:defRPr/>
            </a:lvl4pPr>
            <a:lvl5pPr algn="l"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398167" y="1476462"/>
            <a:ext cx="3395665" cy="4879889"/>
          </a:xfrm>
          <a:noFill/>
        </p:spPr>
        <p:txBody>
          <a:bodyPr lIns="180000" tIns="108000" rIns="72000" bIns="216000"/>
          <a:lstStyle>
            <a:lvl1pPr algn="l">
              <a:defRPr/>
            </a:lvl1pPr>
            <a:lvl2pPr algn="l">
              <a:buClr>
                <a:schemeClr val="tx2"/>
              </a:buClr>
              <a:defRPr/>
            </a:lvl2pPr>
            <a:lvl3pPr algn="l">
              <a:buClr>
                <a:schemeClr val="tx2"/>
              </a:buClr>
              <a:defRPr/>
            </a:lvl3pPr>
            <a:lvl4pPr algn="l">
              <a:buClr>
                <a:schemeClr val="tx2"/>
              </a:buClr>
              <a:defRPr/>
            </a:lvl4pPr>
            <a:lvl5pPr algn="l"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7958135" y="1476462"/>
            <a:ext cx="3395665" cy="4879889"/>
          </a:xfrm>
          <a:noFill/>
        </p:spPr>
        <p:txBody>
          <a:bodyPr lIns="180000" tIns="108000" rIns="72000" bIns="216000"/>
          <a:lstStyle>
            <a:lvl1pPr algn="l">
              <a:defRPr/>
            </a:lvl1pPr>
            <a:lvl2pPr algn="l">
              <a:buClr>
                <a:schemeClr val="tx2"/>
              </a:buClr>
              <a:defRPr/>
            </a:lvl2pPr>
            <a:lvl3pPr algn="l">
              <a:buClr>
                <a:schemeClr val="tx2"/>
              </a:buClr>
              <a:defRPr/>
            </a:lvl3pPr>
            <a:lvl4pPr algn="l">
              <a:buClr>
                <a:schemeClr val="tx2"/>
              </a:buClr>
              <a:defRPr/>
            </a:lvl4pPr>
            <a:lvl5pPr algn="l"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cs-CZ" smtClean="0">
                <a:solidFill>
                  <a:prstClr val="black"/>
                </a:solidFill>
              </a:rPr>
              <a:t>STEM/MARK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3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8" name="Obrázek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4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 s 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186169"/>
            <a:ext cx="3394076" cy="4170182"/>
          </a:xfrm>
          <a:noFill/>
        </p:spPr>
        <p:txBody>
          <a:bodyPr lIns="180000" tIns="108000" rIns="72000" bIns="216000">
            <a:noAutofit/>
          </a:bodyPr>
          <a:lstStyle>
            <a:lvl1pPr algn="l">
              <a:defRPr/>
            </a:lvl1pPr>
            <a:lvl2pPr algn="l">
              <a:buClr>
                <a:schemeClr val="tx2"/>
              </a:buClr>
              <a:defRPr/>
            </a:lvl2pPr>
            <a:lvl3pPr algn="l">
              <a:buClr>
                <a:schemeClr val="tx2"/>
              </a:buClr>
              <a:defRPr/>
            </a:lvl3pPr>
            <a:lvl4pPr algn="l">
              <a:buClr>
                <a:schemeClr val="tx2"/>
              </a:buClr>
              <a:defRPr/>
            </a:lvl4pPr>
            <a:lvl5pPr algn="l"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398167" y="2186169"/>
            <a:ext cx="3395665" cy="4170182"/>
          </a:xfrm>
          <a:noFill/>
        </p:spPr>
        <p:txBody>
          <a:bodyPr lIns="180000" tIns="108000" rIns="72000" bIns="216000"/>
          <a:lstStyle>
            <a:lvl1pPr algn="l">
              <a:defRPr/>
            </a:lvl1pPr>
            <a:lvl2pPr algn="l">
              <a:buClr>
                <a:schemeClr val="tx2"/>
              </a:buClr>
              <a:defRPr/>
            </a:lvl2pPr>
            <a:lvl3pPr algn="l">
              <a:buClr>
                <a:schemeClr val="tx2"/>
              </a:buClr>
              <a:defRPr/>
            </a:lvl3pPr>
            <a:lvl4pPr algn="l">
              <a:buClr>
                <a:schemeClr val="tx2"/>
              </a:buClr>
              <a:defRPr/>
            </a:lvl4pPr>
            <a:lvl5pPr algn="l"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7958135" y="2186169"/>
            <a:ext cx="3395665" cy="4170182"/>
          </a:xfrm>
          <a:noFill/>
        </p:spPr>
        <p:txBody>
          <a:bodyPr lIns="180000" tIns="108000" rIns="72000" bIns="216000"/>
          <a:lstStyle>
            <a:lvl1pPr algn="l">
              <a:defRPr/>
            </a:lvl1pPr>
            <a:lvl2pPr algn="l">
              <a:buClr>
                <a:schemeClr val="tx2"/>
              </a:buClr>
              <a:defRPr/>
            </a:lvl2pPr>
            <a:lvl3pPr algn="l">
              <a:buClr>
                <a:schemeClr val="tx2"/>
              </a:buClr>
              <a:defRPr/>
            </a:lvl3pPr>
            <a:lvl4pPr algn="l">
              <a:buClr>
                <a:schemeClr val="tx2"/>
              </a:buClr>
              <a:defRPr/>
            </a:lvl4pPr>
            <a:lvl5pPr algn="l"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9789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16" name="Zástupný symbol pro text 2"/>
          <p:cNvSpPr>
            <a:spLocks noGrp="1"/>
          </p:cNvSpPr>
          <p:nvPr>
            <p:ph type="body" idx="11" hasCustomPrompt="1"/>
          </p:nvPr>
        </p:nvSpPr>
        <p:spPr>
          <a:xfrm>
            <a:off x="4399756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7" name="Zástupný symbol pro text 2"/>
          <p:cNvSpPr>
            <a:spLocks noGrp="1"/>
          </p:cNvSpPr>
          <p:nvPr>
            <p:ph type="body" idx="12" hasCustomPrompt="1"/>
          </p:nvPr>
        </p:nvSpPr>
        <p:spPr>
          <a:xfrm>
            <a:off x="7958135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cs-CZ" smtClean="0">
                <a:solidFill>
                  <a:prstClr val="black"/>
                </a:solidFill>
              </a:rPr>
              <a:t>STEM/MARK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3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8" name="Obrázek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8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smtClean="0">
                <a:solidFill>
                  <a:prstClr val="black"/>
                </a:solidFill>
              </a:rPr>
              <a:t>STEM/MARK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9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smtClean="0">
                <a:solidFill>
                  <a:prstClr val="black"/>
                </a:solidFill>
              </a:rPr>
              <a:t>STEM/MARK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752084"/>
            <a:ext cx="12191999" cy="105916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2D292A"/>
                </a:solidFill>
              </a:rPr>
              <a:t>T-Mobile: Mobilní TV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23" y="6243636"/>
            <a:ext cx="371554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158"/>
            <a:ext cx="12192000" cy="4382842"/>
          </a:xfrm>
          <a:prstGeom prst="rect">
            <a:avLst/>
          </a:prstGeom>
          <a:ln>
            <a:noFill/>
          </a:ln>
        </p:spPr>
      </p:pic>
      <p:sp>
        <p:nvSpPr>
          <p:cNvPr id="28" name="Obdélník 27">
            <a:hlinkClick r:id="rId3"/>
          </p:cNvPr>
          <p:cNvSpPr/>
          <p:nvPr userDrawn="1"/>
        </p:nvSpPr>
        <p:spPr>
          <a:xfrm>
            <a:off x="4417262" y="2844577"/>
            <a:ext cx="3164638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cs-CZ" sz="2000" b="1" noProof="1" smtClean="0">
                <a:solidFill>
                  <a:prstClr val="white"/>
                </a:solidFill>
              </a:rPr>
              <a:t>KONTAKTNÍ OSOBA</a:t>
            </a:r>
            <a:endParaRPr lang="cs-CZ" noProof="1">
              <a:solidFill>
                <a:prstClr val="white"/>
              </a:solidFill>
            </a:endParaRP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4417262" y="3204187"/>
            <a:ext cx="3640888" cy="64633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1" smtClean="0"/>
              <a:t>Kliknutím lze upravit styly předlohy textu.</a:t>
            </a:r>
            <a:endParaRPr lang="cs-CZ" noProof="1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413" y="457200"/>
            <a:ext cx="2598056" cy="4864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4619624"/>
            <a:ext cx="460376" cy="4603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5221286"/>
            <a:ext cx="460376" cy="460376"/>
          </a:xfrm>
          <a:prstGeom prst="rect">
            <a:avLst/>
          </a:prstGeom>
        </p:spPr>
      </p:pic>
      <p:sp>
        <p:nvSpPr>
          <p:cNvPr id="17" name="Zástupný symbol pro text 4"/>
          <p:cNvSpPr txBox="1">
            <a:spLocks/>
          </p:cNvSpPr>
          <p:nvPr userDrawn="1"/>
        </p:nvSpPr>
        <p:spPr>
          <a:xfrm>
            <a:off x="1193371" y="4619625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71C54"/>
              </a:buClr>
            </a:pPr>
            <a:r>
              <a:rPr lang="en-US" sz="1800" noProof="1" smtClean="0">
                <a:solidFill>
                  <a:prstClr val="white"/>
                </a:solidFill>
              </a:rPr>
              <a:t>@stemmark</a:t>
            </a:r>
            <a:endParaRPr lang="cs-CZ" sz="1800" noProof="1">
              <a:solidFill>
                <a:prstClr val="white"/>
              </a:solidFill>
            </a:endParaRPr>
          </a:p>
        </p:txBody>
      </p:sp>
      <p:sp>
        <p:nvSpPr>
          <p:cNvPr id="18" name="Zástupný symbol pro text 4"/>
          <p:cNvSpPr txBox="1">
            <a:spLocks/>
          </p:cNvSpPr>
          <p:nvPr userDrawn="1"/>
        </p:nvSpPr>
        <p:spPr>
          <a:xfrm>
            <a:off x="1193371" y="5221286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71C54"/>
              </a:buClr>
            </a:pPr>
            <a:r>
              <a:rPr lang="en-US" sz="1800" noProof="1" smtClean="0">
                <a:solidFill>
                  <a:prstClr val="white"/>
                </a:solidFill>
              </a:rPr>
              <a:t>slideshare.net/stemmark</a:t>
            </a:r>
            <a:endParaRPr lang="cs-CZ" sz="1800" noProof="1">
              <a:solidFill>
                <a:prstClr val="white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543197"/>
            <a:ext cx="271878" cy="27187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160395"/>
            <a:ext cx="271878" cy="270874"/>
          </a:xfrm>
          <a:prstGeom prst="rect">
            <a:avLst/>
          </a:prstGeom>
        </p:spPr>
      </p:pic>
      <p:sp>
        <p:nvSpPr>
          <p:cNvPr id="19" name="Zástupný symbol pro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4919511" y="4157332"/>
            <a:ext cx="3033864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1" smtClean="0"/>
              <a:t>+420</a:t>
            </a:r>
            <a:endParaRPr lang="cs-CZ" noProof="1"/>
          </a:p>
        </p:txBody>
      </p:sp>
      <p:sp>
        <p:nvSpPr>
          <p:cNvPr id="21" name="Zástupný symbol pro text 6"/>
          <p:cNvSpPr>
            <a:spLocks noGrp="1"/>
          </p:cNvSpPr>
          <p:nvPr>
            <p:ph type="body" sz="quarter" idx="17" hasCustomPrompt="1"/>
          </p:nvPr>
        </p:nvSpPr>
        <p:spPr>
          <a:xfrm>
            <a:off x="4919511" y="4550043"/>
            <a:ext cx="4719789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 smtClean="0"/>
              <a:t>@stemmark.cz</a:t>
            </a:r>
            <a:endParaRPr lang="cs-CZ" noProof="1"/>
          </a:p>
        </p:txBody>
      </p:sp>
      <p:sp>
        <p:nvSpPr>
          <p:cNvPr id="26" name="Obdélník 25">
            <a:hlinkClick r:id="rId3"/>
          </p:cNvPr>
          <p:cNvSpPr/>
          <p:nvPr userDrawn="1"/>
        </p:nvSpPr>
        <p:spPr>
          <a:xfrm>
            <a:off x="597954" y="4015916"/>
            <a:ext cx="19984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noProof="1" smtClean="0">
                <a:solidFill>
                  <a:prstClr val="white"/>
                </a:solidFill>
              </a:rPr>
              <a:t>www.stemmark.cz</a:t>
            </a:r>
            <a:endParaRPr lang="cs-CZ" noProof="1">
              <a:solidFill>
                <a:prstClr val="white"/>
              </a:solidFill>
            </a:endParaRPr>
          </a:p>
        </p:txBody>
      </p:sp>
      <p:sp>
        <p:nvSpPr>
          <p:cNvPr id="27" name="Obdélník 26">
            <a:hlinkClick r:id="rId3"/>
          </p:cNvPr>
          <p:cNvSpPr/>
          <p:nvPr userDrawn="1"/>
        </p:nvSpPr>
        <p:spPr>
          <a:xfrm>
            <a:off x="597954" y="2844577"/>
            <a:ext cx="2269789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noProof="1" smtClean="0">
                <a:solidFill>
                  <a:prstClr val="white"/>
                </a:solidFill>
              </a:rPr>
              <a:t>STEM/MARK, a.s.</a:t>
            </a:r>
          </a:p>
          <a:p>
            <a:r>
              <a:rPr lang="cs-CZ" noProof="1" smtClean="0">
                <a:solidFill>
                  <a:prstClr val="white"/>
                </a:solidFill>
              </a:rPr>
              <a:t>Smrčkova 2485/4</a:t>
            </a:r>
            <a:br>
              <a:rPr lang="cs-CZ" noProof="1" smtClean="0">
                <a:solidFill>
                  <a:prstClr val="white"/>
                </a:solidFill>
              </a:rPr>
            </a:br>
            <a:r>
              <a:rPr lang="cs-CZ" noProof="1" smtClean="0">
                <a:solidFill>
                  <a:prstClr val="white"/>
                </a:solidFill>
              </a:rPr>
              <a:t>180 00  Praha 8</a:t>
            </a:r>
            <a:endParaRPr lang="cs-CZ" noProof="1">
              <a:solidFill>
                <a:prstClr val="white"/>
              </a:solidFill>
            </a:endParaRP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8" hasCustomPrompt="1"/>
          </p:nvPr>
        </p:nvSpPr>
        <p:spPr>
          <a:xfrm>
            <a:off x="7617108" y="2793579"/>
            <a:ext cx="1549400" cy="1549400"/>
          </a:xfrm>
          <a:prstGeom prst="ellipse">
            <a:avLst/>
          </a:prstGeom>
        </p:spPr>
        <p:txBody>
          <a:bodyPr tIns="0" bIns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noProof="1" smtClean="0"/>
              <a:t>fotka</a:t>
            </a:r>
            <a:endParaRPr lang="cs-CZ" noProof="1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8045741" cy="98543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6671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22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413" y="465541"/>
            <a:ext cx="2613744" cy="47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158"/>
            <a:ext cx="12192000" cy="4382842"/>
          </a:xfrm>
          <a:prstGeom prst="rect">
            <a:avLst/>
          </a:prstGeom>
          <a:ln>
            <a:noFill/>
          </a:ln>
        </p:spPr>
      </p:pic>
      <p:sp>
        <p:nvSpPr>
          <p:cNvPr id="28" name="Obdélník 27">
            <a:hlinkClick r:id="rId4"/>
          </p:cNvPr>
          <p:cNvSpPr/>
          <p:nvPr userDrawn="1"/>
        </p:nvSpPr>
        <p:spPr>
          <a:xfrm>
            <a:off x="4417262" y="2844577"/>
            <a:ext cx="3164638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000" b="1" noProof="1" smtClean="0">
                <a:solidFill>
                  <a:prstClr val="white"/>
                </a:solidFill>
              </a:rPr>
              <a:t>CONTACT US</a:t>
            </a:r>
            <a:endParaRPr lang="cs-CZ" noProof="1">
              <a:solidFill>
                <a:prstClr val="white"/>
              </a:solidFill>
            </a:endParaRP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4417262" y="3204187"/>
            <a:ext cx="3640888" cy="64633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1" smtClean="0"/>
              <a:t>Kliknutím lze upravit styly předlohy textu.</a:t>
            </a:r>
            <a:endParaRPr lang="cs-CZ" noProof="1"/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4619624"/>
            <a:ext cx="460376" cy="4603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5221286"/>
            <a:ext cx="460376" cy="460376"/>
          </a:xfrm>
          <a:prstGeom prst="rect">
            <a:avLst/>
          </a:prstGeom>
        </p:spPr>
      </p:pic>
      <p:sp>
        <p:nvSpPr>
          <p:cNvPr id="17" name="Zástupný symbol pro text 4"/>
          <p:cNvSpPr txBox="1">
            <a:spLocks/>
          </p:cNvSpPr>
          <p:nvPr userDrawn="1"/>
        </p:nvSpPr>
        <p:spPr>
          <a:xfrm>
            <a:off x="1193371" y="4619625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71C54"/>
              </a:buClr>
            </a:pPr>
            <a:r>
              <a:rPr lang="en-US" sz="1800" noProof="1" smtClean="0">
                <a:solidFill>
                  <a:prstClr val="white"/>
                </a:solidFill>
              </a:rPr>
              <a:t>@stemmark</a:t>
            </a:r>
            <a:endParaRPr lang="cs-CZ" sz="1800" noProof="1">
              <a:solidFill>
                <a:prstClr val="white"/>
              </a:solidFill>
            </a:endParaRPr>
          </a:p>
        </p:txBody>
      </p:sp>
      <p:sp>
        <p:nvSpPr>
          <p:cNvPr id="18" name="Zástupný symbol pro text 4"/>
          <p:cNvSpPr txBox="1">
            <a:spLocks/>
          </p:cNvSpPr>
          <p:nvPr userDrawn="1"/>
        </p:nvSpPr>
        <p:spPr>
          <a:xfrm>
            <a:off x="1193371" y="5221286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71C54"/>
              </a:buClr>
            </a:pPr>
            <a:r>
              <a:rPr lang="en-US" sz="1800" noProof="1" smtClean="0">
                <a:solidFill>
                  <a:prstClr val="white"/>
                </a:solidFill>
              </a:rPr>
              <a:t>slideshare.net/stemmark</a:t>
            </a:r>
            <a:endParaRPr lang="cs-CZ" sz="1800" noProof="1">
              <a:solidFill>
                <a:prstClr val="white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543197"/>
            <a:ext cx="271878" cy="27187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160395"/>
            <a:ext cx="271878" cy="270874"/>
          </a:xfrm>
          <a:prstGeom prst="rect">
            <a:avLst/>
          </a:prstGeom>
        </p:spPr>
      </p:pic>
      <p:sp>
        <p:nvSpPr>
          <p:cNvPr id="19" name="Zástupný symbol pro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4919511" y="4157332"/>
            <a:ext cx="3033864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1" smtClean="0"/>
              <a:t>+420</a:t>
            </a:r>
            <a:endParaRPr lang="cs-CZ" noProof="1"/>
          </a:p>
        </p:txBody>
      </p:sp>
      <p:sp>
        <p:nvSpPr>
          <p:cNvPr id="21" name="Zástupný symbol pro text 6"/>
          <p:cNvSpPr>
            <a:spLocks noGrp="1"/>
          </p:cNvSpPr>
          <p:nvPr>
            <p:ph type="body" sz="quarter" idx="17" hasCustomPrompt="1"/>
          </p:nvPr>
        </p:nvSpPr>
        <p:spPr>
          <a:xfrm>
            <a:off x="4919511" y="4550043"/>
            <a:ext cx="4719789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 smtClean="0"/>
              <a:t>@stemmark.cz</a:t>
            </a:r>
            <a:endParaRPr lang="cs-CZ" noProof="1"/>
          </a:p>
        </p:txBody>
      </p:sp>
      <p:sp>
        <p:nvSpPr>
          <p:cNvPr id="26" name="Obdélník 25">
            <a:hlinkClick r:id="rId4"/>
          </p:cNvPr>
          <p:cNvSpPr/>
          <p:nvPr userDrawn="1"/>
        </p:nvSpPr>
        <p:spPr>
          <a:xfrm>
            <a:off x="597954" y="4015916"/>
            <a:ext cx="19984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noProof="1" smtClean="0">
                <a:solidFill>
                  <a:prstClr val="white"/>
                </a:solidFill>
              </a:rPr>
              <a:t>www.stemmark.cz</a:t>
            </a:r>
            <a:endParaRPr lang="cs-CZ" noProof="1">
              <a:solidFill>
                <a:prstClr val="white"/>
              </a:solidFill>
            </a:endParaRPr>
          </a:p>
        </p:txBody>
      </p:sp>
      <p:sp>
        <p:nvSpPr>
          <p:cNvPr id="27" name="Obdélník 26">
            <a:hlinkClick r:id="rId4"/>
          </p:cNvPr>
          <p:cNvSpPr/>
          <p:nvPr userDrawn="1"/>
        </p:nvSpPr>
        <p:spPr>
          <a:xfrm>
            <a:off x="597954" y="2844577"/>
            <a:ext cx="2269789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noProof="1" smtClean="0">
                <a:solidFill>
                  <a:prstClr val="white"/>
                </a:solidFill>
              </a:rPr>
              <a:t>STEM/MARK, a.s.</a:t>
            </a:r>
          </a:p>
          <a:p>
            <a:r>
              <a:rPr lang="cs-CZ" noProof="1" smtClean="0">
                <a:solidFill>
                  <a:prstClr val="white"/>
                </a:solidFill>
              </a:rPr>
              <a:t>Smrčkova 2485/4</a:t>
            </a:r>
            <a:br>
              <a:rPr lang="cs-CZ" noProof="1" smtClean="0">
                <a:solidFill>
                  <a:prstClr val="white"/>
                </a:solidFill>
              </a:rPr>
            </a:br>
            <a:r>
              <a:rPr lang="cs-CZ" noProof="1" smtClean="0">
                <a:solidFill>
                  <a:prstClr val="white"/>
                </a:solidFill>
              </a:rPr>
              <a:t>180 00  Praha 8</a:t>
            </a:r>
            <a:endParaRPr lang="cs-CZ" noProof="1">
              <a:solidFill>
                <a:prstClr val="white"/>
              </a:solidFill>
            </a:endParaRP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8" hasCustomPrompt="1"/>
          </p:nvPr>
        </p:nvSpPr>
        <p:spPr>
          <a:xfrm>
            <a:off x="7617108" y="2793579"/>
            <a:ext cx="1549400" cy="1549400"/>
          </a:xfrm>
          <a:prstGeom prst="ellipse">
            <a:avLst/>
          </a:prstGeom>
        </p:spPr>
        <p:txBody>
          <a:bodyPr tIns="0" bIns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noProof="1" smtClean="0"/>
              <a:t>fotka</a:t>
            </a:r>
            <a:endParaRPr lang="cs-CZ" noProof="1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8028963" cy="98543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51399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ávěrečný snímek - sm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ovéPole 36"/>
          <p:cNvSpPr txBox="1">
            <a:spLocks noChangeAspect="1"/>
          </p:cNvSpPr>
          <p:nvPr userDrawn="1"/>
        </p:nvSpPr>
        <p:spPr>
          <a:xfrm>
            <a:off x="1249709" y="3578317"/>
            <a:ext cx="3779939" cy="416892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88000" tIns="72000" rIns="72000" bIns="72000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cs-CZ" sz="1400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47" name="TextovéPole 36"/>
          <p:cNvSpPr txBox="1">
            <a:spLocks noChangeAspect="1"/>
          </p:cNvSpPr>
          <p:nvPr userDrawn="1"/>
        </p:nvSpPr>
        <p:spPr>
          <a:xfrm>
            <a:off x="1251107" y="2849872"/>
            <a:ext cx="3778541" cy="416892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88000" tIns="72000" rIns="72000" bIns="72000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cs-CZ" sz="1400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48" name="TextovéPole 36"/>
          <p:cNvSpPr txBox="1">
            <a:spLocks noChangeAspect="1"/>
          </p:cNvSpPr>
          <p:nvPr userDrawn="1"/>
        </p:nvSpPr>
        <p:spPr>
          <a:xfrm>
            <a:off x="1244116" y="2121427"/>
            <a:ext cx="3785532" cy="416892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88000" tIns="72000" rIns="72000" bIns="72000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cs-CZ" sz="1400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40" name="Zástupný symbol pro text 39"/>
          <p:cNvSpPr>
            <a:spLocks noGrp="1"/>
          </p:cNvSpPr>
          <p:nvPr>
            <p:ph type="body" sz="quarter" idx="10"/>
          </p:nvPr>
        </p:nvSpPr>
        <p:spPr>
          <a:xfrm>
            <a:off x="1248311" y="2121427"/>
            <a:ext cx="3781337" cy="416892"/>
          </a:xfrm>
          <a:noFill/>
        </p:spPr>
        <p:txBody>
          <a:bodyPr lIns="288000" rIns="72000" anchor="ctr"/>
          <a:lstStyle>
            <a:lvl1pPr>
              <a:defRPr sz="1400" b="1"/>
            </a:lvl1pPr>
          </a:lstStyle>
          <a:p>
            <a:pPr lvl="0"/>
            <a:r>
              <a:rPr lang="cs-CZ" dirty="0"/>
              <a:t>Kliknutím lze upravit styly</a:t>
            </a:r>
          </a:p>
        </p:txBody>
      </p:sp>
      <p:sp>
        <p:nvSpPr>
          <p:cNvPr id="41" name="Zástupný symbol pro text 39"/>
          <p:cNvSpPr>
            <a:spLocks noGrp="1"/>
          </p:cNvSpPr>
          <p:nvPr>
            <p:ph type="body" sz="quarter" idx="11"/>
          </p:nvPr>
        </p:nvSpPr>
        <p:spPr>
          <a:xfrm>
            <a:off x="1249709" y="2849872"/>
            <a:ext cx="3779939" cy="416891"/>
          </a:xfrm>
          <a:noFill/>
        </p:spPr>
        <p:txBody>
          <a:bodyPr lIns="288000" rIns="72000" anchor="ctr"/>
          <a:lstStyle>
            <a:lvl1pPr>
              <a:defRPr sz="1400" b="1"/>
            </a:lvl1pPr>
          </a:lstStyle>
          <a:p>
            <a:pPr lvl="0"/>
            <a:r>
              <a:rPr lang="cs-CZ" dirty="0"/>
              <a:t>Kliknutím lze upravit styly</a:t>
            </a:r>
          </a:p>
        </p:txBody>
      </p:sp>
      <p:sp>
        <p:nvSpPr>
          <p:cNvPr id="42" name="Zástupný symbol pro text 39"/>
          <p:cNvSpPr>
            <a:spLocks noGrp="1"/>
          </p:cNvSpPr>
          <p:nvPr>
            <p:ph type="body" sz="quarter" idx="12"/>
          </p:nvPr>
        </p:nvSpPr>
        <p:spPr>
          <a:xfrm>
            <a:off x="1251107" y="3578317"/>
            <a:ext cx="3778541" cy="416892"/>
          </a:xfrm>
          <a:noFill/>
        </p:spPr>
        <p:txBody>
          <a:bodyPr lIns="288000" rIns="72000" anchor="ctr"/>
          <a:lstStyle>
            <a:lvl1pPr>
              <a:defRPr sz="1400" b="1"/>
            </a:lvl1pPr>
          </a:lstStyle>
          <a:p>
            <a:pPr lvl="0"/>
            <a:r>
              <a:rPr lang="cs-CZ" dirty="0"/>
              <a:t>Kliknutím lze upravit styly</a:t>
            </a:r>
          </a:p>
        </p:txBody>
      </p:sp>
      <p:sp>
        <p:nvSpPr>
          <p:cNvPr id="31" name="TextovéPole 36"/>
          <p:cNvSpPr txBox="1">
            <a:spLocks noChangeAspect="1"/>
          </p:cNvSpPr>
          <p:nvPr userDrawn="1"/>
        </p:nvSpPr>
        <p:spPr>
          <a:xfrm>
            <a:off x="1249709" y="5012836"/>
            <a:ext cx="3779939" cy="416892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88000" tIns="72000" rIns="72000" bIns="72000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400" dirty="0">
                <a:solidFill>
                  <a:prstClr val="black"/>
                </a:solidFill>
                <a:latin typeface="Segoe UI"/>
              </a:rPr>
              <a:t>@</a:t>
            </a:r>
            <a:r>
              <a:rPr lang="cs-CZ" sz="1400" dirty="0" err="1">
                <a:solidFill>
                  <a:prstClr val="black"/>
                </a:solidFill>
                <a:latin typeface="Segoe UI"/>
              </a:rPr>
              <a:t>stemmark</a:t>
            </a:r>
            <a:endParaRPr lang="cs-CZ" sz="1400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32" name="TextovéPole 36"/>
          <p:cNvSpPr txBox="1">
            <a:spLocks noChangeAspect="1"/>
          </p:cNvSpPr>
          <p:nvPr userDrawn="1"/>
        </p:nvSpPr>
        <p:spPr>
          <a:xfrm>
            <a:off x="1251107" y="5760855"/>
            <a:ext cx="3778541" cy="416892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88000" tIns="72000" rIns="72000" bIns="72000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1400" dirty="0">
                <a:solidFill>
                  <a:prstClr val="black"/>
                </a:solidFill>
                <a:latin typeface="Segoe UI"/>
              </a:rPr>
              <a:t>slideshare.net/</a:t>
            </a:r>
            <a:r>
              <a:rPr lang="cs-CZ" sz="1400" dirty="0" err="1">
                <a:solidFill>
                  <a:prstClr val="black"/>
                </a:solidFill>
                <a:latin typeface="Segoe UI"/>
              </a:rPr>
              <a:t>stemmark</a:t>
            </a:r>
            <a:endParaRPr lang="cs-CZ" sz="1400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6" name="TextovéPole 36"/>
          <p:cNvSpPr txBox="1">
            <a:spLocks noChangeAspect="1"/>
          </p:cNvSpPr>
          <p:nvPr/>
        </p:nvSpPr>
        <p:spPr>
          <a:xfrm>
            <a:off x="1248311" y="4289984"/>
            <a:ext cx="3781337" cy="416892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88000" tIns="72000" rIns="72000" bIns="72000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1400" dirty="0" err="1">
                <a:solidFill>
                  <a:prstClr val="black"/>
                </a:solidFill>
                <a:latin typeface="Segoe UI"/>
              </a:rPr>
              <a:t>www.stemmark.cz</a:t>
            </a:r>
            <a:endParaRPr lang="cs-CZ" sz="1400" dirty="0">
              <a:solidFill>
                <a:prstClr val="black"/>
              </a:solidFill>
              <a:latin typeface="Segoe UI"/>
            </a:endParaRPr>
          </a:p>
        </p:txBody>
      </p:sp>
      <p:grpSp>
        <p:nvGrpSpPr>
          <p:cNvPr id="2" name="Skupina 1"/>
          <p:cNvGrpSpPr/>
          <p:nvPr userDrawn="1"/>
        </p:nvGrpSpPr>
        <p:grpSpPr>
          <a:xfrm>
            <a:off x="708964" y="2745043"/>
            <a:ext cx="659222" cy="632986"/>
            <a:chOff x="393024" y="2745043"/>
            <a:chExt cx="659222" cy="632986"/>
          </a:xfrm>
        </p:grpSpPr>
        <p:sp>
          <p:nvSpPr>
            <p:cNvPr id="9" name="Ovál 8"/>
            <p:cNvSpPr/>
            <p:nvPr/>
          </p:nvSpPr>
          <p:spPr>
            <a:xfrm>
              <a:off x="393024" y="2745043"/>
              <a:ext cx="659222" cy="63298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>
                <a:solidFill>
                  <a:prstClr val="white">
                    <a:lumMod val="9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1" name="Picture 4" descr="P:\08_Inovace\vektorová grafika\handdrawn_icons\g16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217" y="2821370"/>
              <a:ext cx="283682" cy="487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Skupina 32"/>
          <p:cNvGrpSpPr/>
          <p:nvPr userDrawn="1"/>
        </p:nvGrpSpPr>
        <p:grpSpPr>
          <a:xfrm>
            <a:off x="708964" y="4156496"/>
            <a:ext cx="659222" cy="632986"/>
            <a:chOff x="393024" y="4156496"/>
            <a:chExt cx="659222" cy="632986"/>
          </a:xfrm>
        </p:grpSpPr>
        <p:sp>
          <p:nvSpPr>
            <p:cNvPr id="10" name="Ovál 9"/>
            <p:cNvSpPr/>
            <p:nvPr/>
          </p:nvSpPr>
          <p:spPr>
            <a:xfrm>
              <a:off x="393024" y="4156496"/>
              <a:ext cx="659222" cy="63298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>
                <a:solidFill>
                  <a:prstClr val="white">
                    <a:lumMod val="9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2" name="Picture 4" descr="P:\08_Inovace\vektorová grafika\handdrawn_icons\g1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27" y="4305587"/>
              <a:ext cx="335302" cy="33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Skupina 12"/>
          <p:cNvGrpSpPr/>
          <p:nvPr/>
        </p:nvGrpSpPr>
        <p:grpSpPr>
          <a:xfrm>
            <a:off x="708964" y="3454746"/>
            <a:ext cx="659222" cy="632986"/>
            <a:chOff x="393024" y="3351383"/>
            <a:chExt cx="659222" cy="632986"/>
          </a:xfrm>
        </p:grpSpPr>
        <p:sp>
          <p:nvSpPr>
            <p:cNvPr id="18" name="Ovál 17"/>
            <p:cNvSpPr/>
            <p:nvPr/>
          </p:nvSpPr>
          <p:spPr>
            <a:xfrm>
              <a:off x="393024" y="3351383"/>
              <a:ext cx="659222" cy="63298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>
                <a:solidFill>
                  <a:prstClr val="white">
                    <a:lumMod val="9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9" name="Picture 5" descr="P:\08_Inovace\vektorová grafika\handdrawn_icons\g14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14" y="3501546"/>
              <a:ext cx="434458" cy="31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Skupina 14"/>
          <p:cNvGrpSpPr/>
          <p:nvPr/>
        </p:nvGrpSpPr>
        <p:grpSpPr>
          <a:xfrm>
            <a:off x="701207" y="2009810"/>
            <a:ext cx="659222" cy="632986"/>
            <a:chOff x="385267" y="1739476"/>
            <a:chExt cx="659222" cy="632986"/>
          </a:xfrm>
        </p:grpSpPr>
        <p:sp>
          <p:nvSpPr>
            <p:cNvPr id="16" name="Ovál 15"/>
            <p:cNvSpPr/>
            <p:nvPr/>
          </p:nvSpPr>
          <p:spPr>
            <a:xfrm>
              <a:off x="385267" y="1739476"/>
              <a:ext cx="659222" cy="63298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>
                <a:solidFill>
                  <a:prstClr val="white">
                    <a:lumMod val="9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7" name="Obrázek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41" y="1794089"/>
              <a:ext cx="451932" cy="511202"/>
            </a:xfrm>
            <a:prstGeom prst="rect">
              <a:avLst/>
            </a:prstGeom>
          </p:spPr>
        </p:pic>
      </p:grpSp>
      <p:sp>
        <p:nvSpPr>
          <p:cNvPr id="34" name="Nadpis 2"/>
          <p:cNvSpPr>
            <a:spLocks noGrp="1"/>
          </p:cNvSpPr>
          <p:nvPr>
            <p:ph type="title"/>
          </p:nvPr>
        </p:nvSpPr>
        <p:spPr>
          <a:xfrm>
            <a:off x="844550" y="57150"/>
            <a:ext cx="10504488" cy="1205593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effectLst>
                  <a:outerShdw blurRad="203200" algn="ctr" rotWithShape="0">
                    <a:prstClr val="black">
                      <a:alpha val="37000"/>
                    </a:prstClr>
                  </a:outerShdw>
                </a:effectLst>
              </a:defRPr>
            </a:lvl1pPr>
          </a:lstStyle>
          <a:p>
            <a:endParaRPr lang="cs-CZ" dirty="0"/>
          </a:p>
        </p:txBody>
      </p:sp>
      <p:sp>
        <p:nvSpPr>
          <p:cNvPr id="35" name="Ovál 34"/>
          <p:cNvSpPr/>
          <p:nvPr userDrawn="1"/>
        </p:nvSpPr>
        <p:spPr>
          <a:xfrm>
            <a:off x="709884" y="5652808"/>
            <a:ext cx="659222" cy="632986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solidFill>
                <a:prstClr val="white">
                  <a:lumMod val="9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Ovál 35"/>
          <p:cNvSpPr/>
          <p:nvPr userDrawn="1"/>
        </p:nvSpPr>
        <p:spPr>
          <a:xfrm>
            <a:off x="706586" y="4904789"/>
            <a:ext cx="659222" cy="632986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solidFill>
                <a:prstClr val="white">
                  <a:lumMod val="9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7" name="Skupina 36"/>
          <p:cNvGrpSpPr/>
          <p:nvPr userDrawn="1"/>
        </p:nvGrpSpPr>
        <p:grpSpPr>
          <a:xfrm>
            <a:off x="843825" y="5785010"/>
            <a:ext cx="390415" cy="423100"/>
            <a:chOff x="4629150" y="5527676"/>
            <a:chExt cx="341313" cy="369888"/>
          </a:xfrm>
          <a:solidFill>
            <a:schemeClr val="bg1">
              <a:lumMod val="95000"/>
            </a:schemeClr>
          </a:solidFill>
        </p:grpSpPr>
        <p:sp>
          <p:nvSpPr>
            <p:cNvPr id="38" name="Oval 9"/>
            <p:cNvSpPr>
              <a:spLocks noChangeArrowheads="1"/>
            </p:cNvSpPr>
            <p:nvPr userDrawn="1"/>
          </p:nvSpPr>
          <p:spPr bwMode="auto">
            <a:xfrm>
              <a:off x="4808538" y="5629276"/>
              <a:ext cx="82550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39" name="Oval 10"/>
            <p:cNvSpPr>
              <a:spLocks noChangeArrowheads="1"/>
            </p:cNvSpPr>
            <p:nvPr userDrawn="1"/>
          </p:nvSpPr>
          <p:spPr bwMode="auto">
            <a:xfrm>
              <a:off x="4713288" y="5629276"/>
              <a:ext cx="82550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3" name="Freeform 11"/>
            <p:cNvSpPr>
              <a:spLocks noEditPoints="1"/>
            </p:cNvSpPr>
            <p:nvPr userDrawn="1"/>
          </p:nvSpPr>
          <p:spPr bwMode="auto">
            <a:xfrm>
              <a:off x="4629150" y="5527676"/>
              <a:ext cx="341313" cy="369888"/>
            </a:xfrm>
            <a:custGeom>
              <a:avLst/>
              <a:gdLst>
                <a:gd name="T0" fmla="*/ 207 w 218"/>
                <a:gd name="T1" fmla="*/ 103 h 236"/>
                <a:gd name="T2" fmla="*/ 204 w 218"/>
                <a:gd name="T3" fmla="*/ 105 h 236"/>
                <a:gd name="T4" fmla="*/ 204 w 218"/>
                <a:gd name="T5" fmla="*/ 21 h 236"/>
                <a:gd name="T6" fmla="*/ 185 w 218"/>
                <a:gd name="T7" fmla="*/ 0 h 236"/>
                <a:gd name="T8" fmla="*/ 33 w 218"/>
                <a:gd name="T9" fmla="*/ 0 h 236"/>
                <a:gd name="T10" fmla="*/ 13 w 218"/>
                <a:gd name="T11" fmla="*/ 21 h 236"/>
                <a:gd name="T12" fmla="*/ 13 w 218"/>
                <a:gd name="T13" fmla="*/ 105 h 236"/>
                <a:gd name="T14" fmla="*/ 11 w 218"/>
                <a:gd name="T15" fmla="*/ 103 h 236"/>
                <a:gd name="T16" fmla="*/ 4 w 218"/>
                <a:gd name="T17" fmla="*/ 111 h 236"/>
                <a:gd name="T18" fmla="*/ 49 w 218"/>
                <a:gd name="T19" fmla="*/ 141 h 236"/>
                <a:gd name="T20" fmla="*/ 106 w 218"/>
                <a:gd name="T21" fmla="*/ 194 h 236"/>
                <a:gd name="T22" fmla="*/ 106 w 218"/>
                <a:gd name="T23" fmla="*/ 153 h 236"/>
                <a:gd name="T24" fmla="*/ 112 w 218"/>
                <a:gd name="T25" fmla="*/ 154 h 236"/>
                <a:gd name="T26" fmla="*/ 112 w 218"/>
                <a:gd name="T27" fmla="*/ 194 h 236"/>
                <a:gd name="T28" fmla="*/ 169 w 218"/>
                <a:gd name="T29" fmla="*/ 141 h 236"/>
                <a:gd name="T30" fmla="*/ 214 w 218"/>
                <a:gd name="T31" fmla="*/ 111 h 236"/>
                <a:gd name="T32" fmla="*/ 207 w 218"/>
                <a:gd name="T33" fmla="*/ 103 h 236"/>
                <a:gd name="T34" fmla="*/ 194 w 218"/>
                <a:gd name="T35" fmla="*/ 111 h 236"/>
                <a:gd name="T36" fmla="*/ 126 w 218"/>
                <a:gd name="T37" fmla="*/ 124 h 236"/>
                <a:gd name="T38" fmla="*/ 112 w 218"/>
                <a:gd name="T39" fmla="*/ 135 h 236"/>
                <a:gd name="T40" fmla="*/ 104 w 218"/>
                <a:gd name="T41" fmla="*/ 128 h 236"/>
                <a:gd name="T42" fmla="*/ 103 w 218"/>
                <a:gd name="T43" fmla="*/ 127 h 236"/>
                <a:gd name="T44" fmla="*/ 92 w 218"/>
                <a:gd name="T45" fmla="*/ 124 h 236"/>
                <a:gd name="T46" fmla="*/ 25 w 218"/>
                <a:gd name="T47" fmla="*/ 112 h 236"/>
                <a:gd name="T48" fmla="*/ 25 w 218"/>
                <a:gd name="T49" fmla="*/ 31 h 236"/>
                <a:gd name="T50" fmla="*/ 42 w 218"/>
                <a:gd name="T51" fmla="*/ 11 h 236"/>
                <a:gd name="T52" fmla="*/ 177 w 218"/>
                <a:gd name="T53" fmla="*/ 11 h 236"/>
                <a:gd name="T54" fmla="*/ 194 w 218"/>
                <a:gd name="T55" fmla="*/ 31 h 236"/>
                <a:gd name="T56" fmla="*/ 194 w 218"/>
                <a:gd name="T57" fmla="*/ 11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8" h="236">
                  <a:moveTo>
                    <a:pt x="207" y="103"/>
                  </a:moveTo>
                  <a:cubicBezTo>
                    <a:pt x="206" y="104"/>
                    <a:pt x="205" y="105"/>
                    <a:pt x="204" y="105"/>
                  </a:cubicBezTo>
                  <a:cubicBezTo>
                    <a:pt x="204" y="21"/>
                    <a:pt x="204" y="21"/>
                    <a:pt x="204" y="21"/>
                  </a:cubicBezTo>
                  <a:cubicBezTo>
                    <a:pt x="204" y="9"/>
                    <a:pt x="196" y="0"/>
                    <a:pt x="18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2" y="0"/>
                    <a:pt x="13" y="9"/>
                    <a:pt x="13" y="21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2" y="105"/>
                    <a:pt x="12" y="104"/>
                    <a:pt x="11" y="103"/>
                  </a:cubicBezTo>
                  <a:cubicBezTo>
                    <a:pt x="4" y="99"/>
                    <a:pt x="0" y="105"/>
                    <a:pt x="4" y="111"/>
                  </a:cubicBezTo>
                  <a:cubicBezTo>
                    <a:pt x="12" y="120"/>
                    <a:pt x="26" y="132"/>
                    <a:pt x="49" y="141"/>
                  </a:cubicBezTo>
                  <a:cubicBezTo>
                    <a:pt x="25" y="223"/>
                    <a:pt x="107" y="236"/>
                    <a:pt x="106" y="194"/>
                  </a:cubicBezTo>
                  <a:cubicBezTo>
                    <a:pt x="106" y="195"/>
                    <a:pt x="106" y="170"/>
                    <a:pt x="106" y="153"/>
                  </a:cubicBezTo>
                  <a:cubicBezTo>
                    <a:pt x="108" y="153"/>
                    <a:pt x="110" y="154"/>
                    <a:pt x="112" y="154"/>
                  </a:cubicBezTo>
                  <a:cubicBezTo>
                    <a:pt x="112" y="172"/>
                    <a:pt x="112" y="195"/>
                    <a:pt x="112" y="194"/>
                  </a:cubicBezTo>
                  <a:cubicBezTo>
                    <a:pt x="111" y="236"/>
                    <a:pt x="193" y="223"/>
                    <a:pt x="169" y="141"/>
                  </a:cubicBezTo>
                  <a:cubicBezTo>
                    <a:pt x="191" y="132"/>
                    <a:pt x="206" y="120"/>
                    <a:pt x="214" y="111"/>
                  </a:cubicBezTo>
                  <a:cubicBezTo>
                    <a:pt x="218" y="105"/>
                    <a:pt x="213" y="99"/>
                    <a:pt x="207" y="103"/>
                  </a:cubicBezTo>
                  <a:close/>
                  <a:moveTo>
                    <a:pt x="194" y="111"/>
                  </a:moveTo>
                  <a:cubicBezTo>
                    <a:pt x="165" y="127"/>
                    <a:pt x="140" y="125"/>
                    <a:pt x="126" y="124"/>
                  </a:cubicBezTo>
                  <a:cubicBezTo>
                    <a:pt x="116" y="124"/>
                    <a:pt x="112" y="128"/>
                    <a:pt x="112" y="135"/>
                  </a:cubicBezTo>
                  <a:cubicBezTo>
                    <a:pt x="109" y="133"/>
                    <a:pt x="107" y="131"/>
                    <a:pt x="104" y="128"/>
                  </a:cubicBezTo>
                  <a:cubicBezTo>
                    <a:pt x="104" y="128"/>
                    <a:pt x="103" y="128"/>
                    <a:pt x="103" y="127"/>
                  </a:cubicBezTo>
                  <a:cubicBezTo>
                    <a:pt x="101" y="125"/>
                    <a:pt x="97" y="124"/>
                    <a:pt x="92" y="124"/>
                  </a:cubicBezTo>
                  <a:cubicBezTo>
                    <a:pt x="78" y="125"/>
                    <a:pt x="54" y="127"/>
                    <a:pt x="25" y="11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16"/>
                    <a:pt x="29" y="11"/>
                    <a:pt x="42" y="11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90" y="11"/>
                    <a:pt x="194" y="17"/>
                    <a:pt x="194" y="31"/>
                  </a:cubicBezTo>
                  <a:lnTo>
                    <a:pt x="194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44" name="Freeform 7"/>
          <p:cNvSpPr>
            <a:spLocks noEditPoints="1"/>
          </p:cNvSpPr>
          <p:nvPr userDrawn="1"/>
        </p:nvSpPr>
        <p:spPr bwMode="auto">
          <a:xfrm>
            <a:off x="850120" y="5058253"/>
            <a:ext cx="402086" cy="342422"/>
          </a:xfrm>
          <a:custGeom>
            <a:avLst/>
            <a:gdLst>
              <a:gd name="T0" fmla="*/ 1083 w 1600"/>
              <a:gd name="T1" fmla="*/ 426 h 1364"/>
              <a:gd name="T2" fmla="*/ 1103 w 1600"/>
              <a:gd name="T3" fmla="*/ 301 h 1364"/>
              <a:gd name="T4" fmla="*/ 1338 w 1600"/>
              <a:gd name="T5" fmla="*/ 226 h 1364"/>
              <a:gd name="T6" fmla="*/ 1378 w 1600"/>
              <a:gd name="T7" fmla="*/ 171 h 1364"/>
              <a:gd name="T8" fmla="*/ 1288 w 1600"/>
              <a:gd name="T9" fmla="*/ 685 h 1364"/>
              <a:gd name="T10" fmla="*/ 1223 w 1600"/>
              <a:gd name="T11" fmla="*/ 875 h 1364"/>
              <a:gd name="T12" fmla="*/ 958 w 1600"/>
              <a:gd name="T13" fmla="*/ 1170 h 1364"/>
              <a:gd name="T14" fmla="*/ 784 w 1600"/>
              <a:gd name="T15" fmla="*/ 1255 h 1364"/>
              <a:gd name="T16" fmla="*/ 184 w 1600"/>
              <a:gd name="T17" fmla="*/ 1170 h 1364"/>
              <a:gd name="T18" fmla="*/ 314 w 1600"/>
              <a:gd name="T19" fmla="*/ 1140 h 1364"/>
              <a:gd name="T20" fmla="*/ 489 w 1600"/>
              <a:gd name="T21" fmla="*/ 1030 h 1364"/>
              <a:gd name="T22" fmla="*/ 499 w 1600"/>
              <a:gd name="T23" fmla="*/ 905 h 1364"/>
              <a:gd name="T24" fmla="*/ 394 w 1600"/>
              <a:gd name="T25" fmla="*/ 880 h 1364"/>
              <a:gd name="T26" fmla="*/ 434 w 1600"/>
              <a:gd name="T27" fmla="*/ 735 h 1364"/>
              <a:gd name="T28" fmla="*/ 274 w 1600"/>
              <a:gd name="T29" fmla="*/ 481 h 1364"/>
              <a:gd name="T30" fmla="*/ 234 w 1600"/>
              <a:gd name="T31" fmla="*/ 341 h 1364"/>
              <a:gd name="T32" fmla="*/ 299 w 1600"/>
              <a:gd name="T33" fmla="*/ 266 h 1364"/>
              <a:gd name="T34" fmla="*/ 624 w 1600"/>
              <a:gd name="T35" fmla="*/ 471 h 1364"/>
              <a:gd name="T36" fmla="*/ 809 w 1600"/>
              <a:gd name="T37" fmla="*/ 381 h 1364"/>
              <a:gd name="T38" fmla="*/ 1013 w 1600"/>
              <a:gd name="T39" fmla="*/ 221 h 1364"/>
              <a:gd name="T40" fmla="*/ 1218 w 1600"/>
              <a:gd name="T41" fmla="*/ 221 h 1364"/>
              <a:gd name="T42" fmla="*/ 1358 w 1600"/>
              <a:gd name="T43" fmla="*/ 551 h 1364"/>
              <a:gd name="T44" fmla="*/ 1418 w 1600"/>
              <a:gd name="T45" fmla="*/ 251 h 1364"/>
              <a:gd name="T46" fmla="*/ 1488 w 1600"/>
              <a:gd name="T47" fmla="*/ 61 h 1364"/>
              <a:gd name="T48" fmla="*/ 1438 w 1600"/>
              <a:gd name="T49" fmla="*/ 11 h 1364"/>
              <a:gd name="T50" fmla="*/ 1343 w 1600"/>
              <a:gd name="T51" fmla="*/ 111 h 1364"/>
              <a:gd name="T52" fmla="*/ 1133 w 1600"/>
              <a:gd name="T53" fmla="*/ 136 h 1364"/>
              <a:gd name="T54" fmla="*/ 759 w 1600"/>
              <a:gd name="T55" fmla="*/ 346 h 1364"/>
              <a:gd name="T56" fmla="*/ 749 w 1600"/>
              <a:gd name="T57" fmla="*/ 421 h 1364"/>
              <a:gd name="T58" fmla="*/ 344 w 1600"/>
              <a:gd name="T59" fmla="*/ 191 h 1364"/>
              <a:gd name="T60" fmla="*/ 219 w 1600"/>
              <a:gd name="T61" fmla="*/ 96 h 1364"/>
              <a:gd name="T62" fmla="*/ 154 w 1600"/>
              <a:gd name="T63" fmla="*/ 356 h 1364"/>
              <a:gd name="T64" fmla="*/ 184 w 1600"/>
              <a:gd name="T65" fmla="*/ 616 h 1364"/>
              <a:gd name="T66" fmla="*/ 254 w 1600"/>
              <a:gd name="T67" fmla="*/ 725 h 1364"/>
              <a:gd name="T68" fmla="*/ 174 w 1600"/>
              <a:gd name="T69" fmla="*/ 840 h 1364"/>
              <a:gd name="T70" fmla="*/ 429 w 1600"/>
              <a:gd name="T71" fmla="*/ 975 h 1364"/>
              <a:gd name="T72" fmla="*/ 99 w 1600"/>
              <a:gd name="T73" fmla="*/ 1090 h 1364"/>
              <a:gd name="T74" fmla="*/ 39 w 1600"/>
              <a:gd name="T75" fmla="*/ 1180 h 1364"/>
              <a:gd name="T76" fmla="*/ 224 w 1600"/>
              <a:gd name="T77" fmla="*/ 1305 h 1364"/>
              <a:gd name="T78" fmla="*/ 649 w 1600"/>
              <a:gd name="T79" fmla="*/ 1355 h 1364"/>
              <a:gd name="T80" fmla="*/ 918 w 1600"/>
              <a:gd name="T81" fmla="*/ 1305 h 1364"/>
              <a:gd name="T82" fmla="*/ 1223 w 1600"/>
              <a:gd name="T83" fmla="*/ 1035 h 1364"/>
              <a:gd name="T84" fmla="*/ 1393 w 1600"/>
              <a:gd name="T85" fmla="*/ 790 h 1364"/>
              <a:gd name="T86" fmla="*/ 1443 w 1600"/>
              <a:gd name="T87" fmla="*/ 630 h 1364"/>
              <a:gd name="T88" fmla="*/ 1588 w 1600"/>
              <a:gd name="T89" fmla="*/ 276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00" h="1364">
                <a:moveTo>
                  <a:pt x="1008" y="376"/>
                </a:moveTo>
                <a:cubicBezTo>
                  <a:pt x="1019" y="385"/>
                  <a:pt x="1027" y="397"/>
                  <a:pt x="1043" y="401"/>
                </a:cubicBezTo>
                <a:cubicBezTo>
                  <a:pt x="1050" y="416"/>
                  <a:pt x="1064" y="423"/>
                  <a:pt x="1083" y="426"/>
                </a:cubicBezTo>
                <a:cubicBezTo>
                  <a:pt x="1086" y="416"/>
                  <a:pt x="1107" y="422"/>
                  <a:pt x="1108" y="411"/>
                </a:cubicBezTo>
                <a:cubicBezTo>
                  <a:pt x="1120" y="409"/>
                  <a:pt x="1119" y="395"/>
                  <a:pt x="1128" y="391"/>
                </a:cubicBezTo>
                <a:cubicBezTo>
                  <a:pt x="1127" y="354"/>
                  <a:pt x="1119" y="323"/>
                  <a:pt x="1103" y="301"/>
                </a:cubicBezTo>
                <a:cubicBezTo>
                  <a:pt x="1052" y="272"/>
                  <a:pt x="990" y="304"/>
                  <a:pt x="1008" y="376"/>
                </a:cubicBezTo>
                <a:moveTo>
                  <a:pt x="1378" y="171"/>
                </a:moveTo>
                <a:cubicBezTo>
                  <a:pt x="1369" y="194"/>
                  <a:pt x="1362" y="219"/>
                  <a:pt x="1338" y="226"/>
                </a:cubicBezTo>
                <a:cubicBezTo>
                  <a:pt x="1337" y="219"/>
                  <a:pt x="1330" y="218"/>
                  <a:pt x="1328" y="211"/>
                </a:cubicBezTo>
                <a:cubicBezTo>
                  <a:pt x="1327" y="197"/>
                  <a:pt x="1342" y="199"/>
                  <a:pt x="1348" y="191"/>
                </a:cubicBezTo>
                <a:cubicBezTo>
                  <a:pt x="1359" y="185"/>
                  <a:pt x="1364" y="174"/>
                  <a:pt x="1378" y="171"/>
                </a:cubicBezTo>
                <a:cubicBezTo>
                  <a:pt x="1377" y="165"/>
                  <a:pt x="1385" y="168"/>
                  <a:pt x="1378" y="171"/>
                </a:cubicBezTo>
                <a:moveTo>
                  <a:pt x="1358" y="551"/>
                </a:moveTo>
                <a:cubicBezTo>
                  <a:pt x="1348" y="609"/>
                  <a:pt x="1316" y="646"/>
                  <a:pt x="1288" y="685"/>
                </a:cubicBezTo>
                <a:cubicBezTo>
                  <a:pt x="1292" y="711"/>
                  <a:pt x="1281" y="722"/>
                  <a:pt x="1283" y="745"/>
                </a:cubicBezTo>
                <a:cubicBezTo>
                  <a:pt x="1272" y="766"/>
                  <a:pt x="1264" y="789"/>
                  <a:pt x="1258" y="815"/>
                </a:cubicBezTo>
                <a:cubicBezTo>
                  <a:pt x="1244" y="833"/>
                  <a:pt x="1236" y="856"/>
                  <a:pt x="1223" y="875"/>
                </a:cubicBezTo>
                <a:cubicBezTo>
                  <a:pt x="1198" y="912"/>
                  <a:pt x="1171" y="946"/>
                  <a:pt x="1143" y="980"/>
                </a:cubicBezTo>
                <a:cubicBezTo>
                  <a:pt x="1118" y="1018"/>
                  <a:pt x="1082" y="1045"/>
                  <a:pt x="1053" y="1080"/>
                </a:cubicBezTo>
                <a:cubicBezTo>
                  <a:pt x="1025" y="1113"/>
                  <a:pt x="990" y="1140"/>
                  <a:pt x="958" y="1170"/>
                </a:cubicBezTo>
                <a:cubicBezTo>
                  <a:pt x="926" y="1181"/>
                  <a:pt x="898" y="1197"/>
                  <a:pt x="874" y="1215"/>
                </a:cubicBezTo>
                <a:cubicBezTo>
                  <a:pt x="858" y="1221"/>
                  <a:pt x="842" y="1227"/>
                  <a:pt x="829" y="1235"/>
                </a:cubicBezTo>
                <a:cubicBezTo>
                  <a:pt x="817" y="1245"/>
                  <a:pt x="795" y="1244"/>
                  <a:pt x="784" y="1255"/>
                </a:cubicBezTo>
                <a:cubicBezTo>
                  <a:pt x="710" y="1265"/>
                  <a:pt x="629" y="1266"/>
                  <a:pt x="544" y="1265"/>
                </a:cubicBezTo>
                <a:cubicBezTo>
                  <a:pt x="474" y="1258"/>
                  <a:pt x="401" y="1254"/>
                  <a:pt x="339" y="1240"/>
                </a:cubicBezTo>
                <a:cubicBezTo>
                  <a:pt x="277" y="1227"/>
                  <a:pt x="237" y="1192"/>
                  <a:pt x="184" y="1170"/>
                </a:cubicBezTo>
                <a:cubicBezTo>
                  <a:pt x="195" y="1154"/>
                  <a:pt x="227" y="1159"/>
                  <a:pt x="249" y="1155"/>
                </a:cubicBezTo>
                <a:cubicBezTo>
                  <a:pt x="251" y="1144"/>
                  <a:pt x="276" y="1155"/>
                  <a:pt x="279" y="1145"/>
                </a:cubicBezTo>
                <a:cubicBezTo>
                  <a:pt x="297" y="1149"/>
                  <a:pt x="298" y="1137"/>
                  <a:pt x="314" y="1140"/>
                </a:cubicBezTo>
                <a:cubicBezTo>
                  <a:pt x="352" y="1126"/>
                  <a:pt x="397" y="1120"/>
                  <a:pt x="429" y="1100"/>
                </a:cubicBezTo>
                <a:cubicBezTo>
                  <a:pt x="448" y="1091"/>
                  <a:pt x="456" y="1071"/>
                  <a:pt x="474" y="1060"/>
                </a:cubicBezTo>
                <a:cubicBezTo>
                  <a:pt x="476" y="1047"/>
                  <a:pt x="481" y="1037"/>
                  <a:pt x="489" y="1030"/>
                </a:cubicBezTo>
                <a:cubicBezTo>
                  <a:pt x="492" y="1012"/>
                  <a:pt x="502" y="1000"/>
                  <a:pt x="499" y="975"/>
                </a:cubicBezTo>
                <a:cubicBezTo>
                  <a:pt x="506" y="961"/>
                  <a:pt x="519" y="952"/>
                  <a:pt x="519" y="930"/>
                </a:cubicBezTo>
                <a:cubicBezTo>
                  <a:pt x="514" y="920"/>
                  <a:pt x="510" y="909"/>
                  <a:pt x="499" y="905"/>
                </a:cubicBezTo>
                <a:cubicBezTo>
                  <a:pt x="497" y="892"/>
                  <a:pt x="473" y="901"/>
                  <a:pt x="469" y="890"/>
                </a:cubicBezTo>
                <a:cubicBezTo>
                  <a:pt x="452" y="892"/>
                  <a:pt x="441" y="888"/>
                  <a:pt x="429" y="885"/>
                </a:cubicBezTo>
                <a:cubicBezTo>
                  <a:pt x="419" y="882"/>
                  <a:pt x="396" y="891"/>
                  <a:pt x="394" y="880"/>
                </a:cubicBezTo>
                <a:cubicBezTo>
                  <a:pt x="337" y="879"/>
                  <a:pt x="306" y="851"/>
                  <a:pt x="269" y="830"/>
                </a:cubicBezTo>
                <a:cubicBezTo>
                  <a:pt x="298" y="813"/>
                  <a:pt x="339" y="807"/>
                  <a:pt x="359" y="780"/>
                </a:cubicBezTo>
                <a:cubicBezTo>
                  <a:pt x="394" y="775"/>
                  <a:pt x="430" y="772"/>
                  <a:pt x="434" y="735"/>
                </a:cubicBezTo>
                <a:cubicBezTo>
                  <a:pt x="434" y="687"/>
                  <a:pt x="382" y="691"/>
                  <a:pt x="344" y="680"/>
                </a:cubicBezTo>
                <a:cubicBezTo>
                  <a:pt x="292" y="636"/>
                  <a:pt x="264" y="568"/>
                  <a:pt x="224" y="511"/>
                </a:cubicBezTo>
                <a:cubicBezTo>
                  <a:pt x="240" y="500"/>
                  <a:pt x="262" y="495"/>
                  <a:pt x="274" y="481"/>
                </a:cubicBezTo>
                <a:cubicBezTo>
                  <a:pt x="305" y="485"/>
                  <a:pt x="311" y="464"/>
                  <a:pt x="319" y="446"/>
                </a:cubicBezTo>
                <a:cubicBezTo>
                  <a:pt x="320" y="413"/>
                  <a:pt x="297" y="405"/>
                  <a:pt x="279" y="391"/>
                </a:cubicBezTo>
                <a:cubicBezTo>
                  <a:pt x="262" y="377"/>
                  <a:pt x="247" y="360"/>
                  <a:pt x="234" y="341"/>
                </a:cubicBezTo>
                <a:cubicBezTo>
                  <a:pt x="234" y="286"/>
                  <a:pt x="233" y="230"/>
                  <a:pt x="239" y="181"/>
                </a:cubicBezTo>
                <a:cubicBezTo>
                  <a:pt x="243" y="180"/>
                  <a:pt x="244" y="183"/>
                  <a:pt x="244" y="186"/>
                </a:cubicBezTo>
                <a:cubicBezTo>
                  <a:pt x="259" y="216"/>
                  <a:pt x="282" y="238"/>
                  <a:pt x="299" y="266"/>
                </a:cubicBezTo>
                <a:cubicBezTo>
                  <a:pt x="335" y="290"/>
                  <a:pt x="362" y="323"/>
                  <a:pt x="404" y="341"/>
                </a:cubicBezTo>
                <a:cubicBezTo>
                  <a:pt x="435" y="369"/>
                  <a:pt x="479" y="383"/>
                  <a:pt x="509" y="411"/>
                </a:cubicBezTo>
                <a:cubicBezTo>
                  <a:pt x="549" y="429"/>
                  <a:pt x="587" y="449"/>
                  <a:pt x="624" y="471"/>
                </a:cubicBezTo>
                <a:cubicBezTo>
                  <a:pt x="669" y="484"/>
                  <a:pt x="695" y="516"/>
                  <a:pt x="759" y="511"/>
                </a:cubicBezTo>
                <a:cubicBezTo>
                  <a:pt x="772" y="504"/>
                  <a:pt x="785" y="497"/>
                  <a:pt x="799" y="491"/>
                </a:cubicBezTo>
                <a:cubicBezTo>
                  <a:pt x="816" y="460"/>
                  <a:pt x="795" y="418"/>
                  <a:pt x="809" y="381"/>
                </a:cubicBezTo>
                <a:cubicBezTo>
                  <a:pt x="826" y="336"/>
                  <a:pt x="862" y="311"/>
                  <a:pt x="893" y="281"/>
                </a:cubicBezTo>
                <a:cubicBezTo>
                  <a:pt x="913" y="271"/>
                  <a:pt x="931" y="258"/>
                  <a:pt x="948" y="246"/>
                </a:cubicBezTo>
                <a:cubicBezTo>
                  <a:pt x="972" y="239"/>
                  <a:pt x="994" y="231"/>
                  <a:pt x="1013" y="221"/>
                </a:cubicBezTo>
                <a:cubicBezTo>
                  <a:pt x="1039" y="220"/>
                  <a:pt x="1061" y="216"/>
                  <a:pt x="1083" y="211"/>
                </a:cubicBezTo>
                <a:lnTo>
                  <a:pt x="1168" y="211"/>
                </a:lnTo>
                <a:cubicBezTo>
                  <a:pt x="1185" y="215"/>
                  <a:pt x="1200" y="219"/>
                  <a:pt x="1218" y="221"/>
                </a:cubicBezTo>
                <a:cubicBezTo>
                  <a:pt x="1232" y="230"/>
                  <a:pt x="1244" y="242"/>
                  <a:pt x="1263" y="246"/>
                </a:cubicBezTo>
                <a:cubicBezTo>
                  <a:pt x="1316" y="293"/>
                  <a:pt x="1349" y="360"/>
                  <a:pt x="1358" y="451"/>
                </a:cubicBezTo>
                <a:cubicBezTo>
                  <a:pt x="1350" y="483"/>
                  <a:pt x="1361" y="510"/>
                  <a:pt x="1358" y="551"/>
                </a:cubicBezTo>
                <a:moveTo>
                  <a:pt x="1588" y="276"/>
                </a:moveTo>
                <a:cubicBezTo>
                  <a:pt x="1572" y="251"/>
                  <a:pt x="1526" y="257"/>
                  <a:pt x="1493" y="251"/>
                </a:cubicBezTo>
                <a:lnTo>
                  <a:pt x="1418" y="251"/>
                </a:lnTo>
                <a:cubicBezTo>
                  <a:pt x="1427" y="227"/>
                  <a:pt x="1441" y="207"/>
                  <a:pt x="1453" y="186"/>
                </a:cubicBezTo>
                <a:cubicBezTo>
                  <a:pt x="1456" y="157"/>
                  <a:pt x="1470" y="137"/>
                  <a:pt x="1468" y="101"/>
                </a:cubicBezTo>
                <a:cubicBezTo>
                  <a:pt x="1477" y="90"/>
                  <a:pt x="1480" y="73"/>
                  <a:pt x="1488" y="61"/>
                </a:cubicBezTo>
                <a:cubicBezTo>
                  <a:pt x="1495" y="51"/>
                  <a:pt x="1504" y="29"/>
                  <a:pt x="1493" y="16"/>
                </a:cubicBezTo>
                <a:cubicBezTo>
                  <a:pt x="1489" y="1"/>
                  <a:pt x="1473" y="0"/>
                  <a:pt x="1453" y="1"/>
                </a:cubicBezTo>
                <a:cubicBezTo>
                  <a:pt x="1447" y="4"/>
                  <a:pt x="1441" y="7"/>
                  <a:pt x="1438" y="11"/>
                </a:cubicBezTo>
                <a:cubicBezTo>
                  <a:pt x="1408" y="40"/>
                  <a:pt x="1385" y="80"/>
                  <a:pt x="1353" y="106"/>
                </a:cubicBezTo>
                <a:cubicBezTo>
                  <a:pt x="1352" y="107"/>
                  <a:pt x="1349" y="106"/>
                  <a:pt x="1348" y="106"/>
                </a:cubicBezTo>
                <a:cubicBezTo>
                  <a:pt x="1342" y="106"/>
                  <a:pt x="1346" y="109"/>
                  <a:pt x="1343" y="111"/>
                </a:cubicBezTo>
                <a:cubicBezTo>
                  <a:pt x="1333" y="118"/>
                  <a:pt x="1326" y="121"/>
                  <a:pt x="1318" y="126"/>
                </a:cubicBezTo>
                <a:cubicBezTo>
                  <a:pt x="1299" y="138"/>
                  <a:pt x="1281" y="156"/>
                  <a:pt x="1258" y="161"/>
                </a:cubicBezTo>
                <a:cubicBezTo>
                  <a:pt x="1222" y="147"/>
                  <a:pt x="1180" y="139"/>
                  <a:pt x="1133" y="136"/>
                </a:cubicBezTo>
                <a:cubicBezTo>
                  <a:pt x="1055" y="143"/>
                  <a:pt x="978" y="151"/>
                  <a:pt x="928" y="186"/>
                </a:cubicBezTo>
                <a:cubicBezTo>
                  <a:pt x="867" y="210"/>
                  <a:pt x="829" y="256"/>
                  <a:pt x="784" y="296"/>
                </a:cubicBezTo>
                <a:cubicBezTo>
                  <a:pt x="780" y="318"/>
                  <a:pt x="761" y="323"/>
                  <a:pt x="759" y="346"/>
                </a:cubicBezTo>
                <a:cubicBezTo>
                  <a:pt x="758" y="349"/>
                  <a:pt x="758" y="352"/>
                  <a:pt x="754" y="351"/>
                </a:cubicBezTo>
                <a:cubicBezTo>
                  <a:pt x="757" y="367"/>
                  <a:pt x="750" y="374"/>
                  <a:pt x="749" y="386"/>
                </a:cubicBezTo>
                <a:cubicBezTo>
                  <a:pt x="749" y="395"/>
                  <a:pt x="762" y="415"/>
                  <a:pt x="749" y="421"/>
                </a:cubicBezTo>
                <a:cubicBezTo>
                  <a:pt x="693" y="413"/>
                  <a:pt x="649" y="378"/>
                  <a:pt x="604" y="356"/>
                </a:cubicBezTo>
                <a:cubicBezTo>
                  <a:pt x="555" y="332"/>
                  <a:pt x="505" y="315"/>
                  <a:pt x="464" y="281"/>
                </a:cubicBezTo>
                <a:cubicBezTo>
                  <a:pt x="416" y="259"/>
                  <a:pt x="379" y="226"/>
                  <a:pt x="344" y="191"/>
                </a:cubicBezTo>
                <a:cubicBezTo>
                  <a:pt x="330" y="170"/>
                  <a:pt x="308" y="158"/>
                  <a:pt x="299" y="131"/>
                </a:cubicBezTo>
                <a:cubicBezTo>
                  <a:pt x="274" y="120"/>
                  <a:pt x="287" y="70"/>
                  <a:pt x="249" y="71"/>
                </a:cubicBezTo>
                <a:cubicBezTo>
                  <a:pt x="228" y="68"/>
                  <a:pt x="226" y="85"/>
                  <a:pt x="219" y="96"/>
                </a:cubicBezTo>
                <a:cubicBezTo>
                  <a:pt x="215" y="111"/>
                  <a:pt x="195" y="112"/>
                  <a:pt x="194" y="131"/>
                </a:cubicBezTo>
                <a:cubicBezTo>
                  <a:pt x="194" y="134"/>
                  <a:pt x="194" y="137"/>
                  <a:pt x="189" y="136"/>
                </a:cubicBezTo>
                <a:cubicBezTo>
                  <a:pt x="178" y="210"/>
                  <a:pt x="154" y="270"/>
                  <a:pt x="154" y="356"/>
                </a:cubicBezTo>
                <a:cubicBezTo>
                  <a:pt x="163" y="384"/>
                  <a:pt x="178" y="406"/>
                  <a:pt x="194" y="426"/>
                </a:cubicBezTo>
                <a:cubicBezTo>
                  <a:pt x="166" y="429"/>
                  <a:pt x="146" y="441"/>
                  <a:pt x="134" y="461"/>
                </a:cubicBezTo>
                <a:cubicBezTo>
                  <a:pt x="130" y="533"/>
                  <a:pt x="160" y="572"/>
                  <a:pt x="184" y="616"/>
                </a:cubicBezTo>
                <a:cubicBezTo>
                  <a:pt x="193" y="641"/>
                  <a:pt x="208" y="662"/>
                  <a:pt x="224" y="680"/>
                </a:cubicBezTo>
                <a:cubicBezTo>
                  <a:pt x="225" y="696"/>
                  <a:pt x="238" y="700"/>
                  <a:pt x="244" y="710"/>
                </a:cubicBezTo>
                <a:cubicBezTo>
                  <a:pt x="245" y="718"/>
                  <a:pt x="252" y="719"/>
                  <a:pt x="254" y="725"/>
                </a:cubicBezTo>
                <a:cubicBezTo>
                  <a:pt x="252" y="733"/>
                  <a:pt x="274" y="738"/>
                  <a:pt x="259" y="740"/>
                </a:cubicBezTo>
                <a:cubicBezTo>
                  <a:pt x="231" y="749"/>
                  <a:pt x="191" y="745"/>
                  <a:pt x="174" y="765"/>
                </a:cubicBezTo>
                <a:cubicBezTo>
                  <a:pt x="167" y="784"/>
                  <a:pt x="167" y="821"/>
                  <a:pt x="174" y="840"/>
                </a:cubicBezTo>
                <a:cubicBezTo>
                  <a:pt x="177" y="856"/>
                  <a:pt x="193" y="858"/>
                  <a:pt x="194" y="875"/>
                </a:cubicBezTo>
                <a:cubicBezTo>
                  <a:pt x="228" y="903"/>
                  <a:pt x="267" y="926"/>
                  <a:pt x="304" y="950"/>
                </a:cubicBezTo>
                <a:cubicBezTo>
                  <a:pt x="343" y="961"/>
                  <a:pt x="386" y="968"/>
                  <a:pt x="429" y="975"/>
                </a:cubicBezTo>
                <a:cubicBezTo>
                  <a:pt x="422" y="998"/>
                  <a:pt x="406" y="1012"/>
                  <a:pt x="389" y="1025"/>
                </a:cubicBezTo>
                <a:cubicBezTo>
                  <a:pt x="337" y="1051"/>
                  <a:pt x="265" y="1057"/>
                  <a:pt x="204" y="1075"/>
                </a:cubicBezTo>
                <a:cubicBezTo>
                  <a:pt x="167" y="1078"/>
                  <a:pt x="140" y="1090"/>
                  <a:pt x="99" y="1090"/>
                </a:cubicBezTo>
                <a:cubicBezTo>
                  <a:pt x="77" y="1099"/>
                  <a:pt x="42" y="1095"/>
                  <a:pt x="25" y="1105"/>
                </a:cubicBezTo>
                <a:cubicBezTo>
                  <a:pt x="16" y="1110"/>
                  <a:pt x="18" y="1111"/>
                  <a:pt x="10" y="1120"/>
                </a:cubicBezTo>
                <a:cubicBezTo>
                  <a:pt x="0" y="1148"/>
                  <a:pt x="17" y="1170"/>
                  <a:pt x="39" y="1180"/>
                </a:cubicBezTo>
                <a:cubicBezTo>
                  <a:pt x="39" y="1197"/>
                  <a:pt x="54" y="1198"/>
                  <a:pt x="64" y="1205"/>
                </a:cubicBezTo>
                <a:cubicBezTo>
                  <a:pt x="70" y="1217"/>
                  <a:pt x="82" y="1224"/>
                  <a:pt x="94" y="1230"/>
                </a:cubicBezTo>
                <a:cubicBezTo>
                  <a:pt x="131" y="1261"/>
                  <a:pt x="180" y="1281"/>
                  <a:pt x="224" y="1305"/>
                </a:cubicBezTo>
                <a:cubicBezTo>
                  <a:pt x="280" y="1317"/>
                  <a:pt x="335" y="1330"/>
                  <a:pt x="394" y="1340"/>
                </a:cubicBezTo>
                <a:cubicBezTo>
                  <a:pt x="454" y="1348"/>
                  <a:pt x="522" y="1348"/>
                  <a:pt x="584" y="1355"/>
                </a:cubicBezTo>
                <a:lnTo>
                  <a:pt x="649" y="1355"/>
                </a:lnTo>
                <a:cubicBezTo>
                  <a:pt x="683" y="1364"/>
                  <a:pt x="732" y="1358"/>
                  <a:pt x="774" y="1360"/>
                </a:cubicBezTo>
                <a:cubicBezTo>
                  <a:pt x="780" y="1353"/>
                  <a:pt x="795" y="1355"/>
                  <a:pt x="809" y="1355"/>
                </a:cubicBezTo>
                <a:cubicBezTo>
                  <a:pt x="844" y="1337"/>
                  <a:pt x="889" y="1329"/>
                  <a:pt x="918" y="1305"/>
                </a:cubicBezTo>
                <a:cubicBezTo>
                  <a:pt x="957" y="1288"/>
                  <a:pt x="985" y="1261"/>
                  <a:pt x="1023" y="1245"/>
                </a:cubicBezTo>
                <a:cubicBezTo>
                  <a:pt x="1082" y="1193"/>
                  <a:pt x="1154" y="1156"/>
                  <a:pt x="1193" y="1085"/>
                </a:cubicBezTo>
                <a:cubicBezTo>
                  <a:pt x="1207" y="1072"/>
                  <a:pt x="1217" y="1055"/>
                  <a:pt x="1223" y="1035"/>
                </a:cubicBezTo>
                <a:cubicBezTo>
                  <a:pt x="1241" y="1025"/>
                  <a:pt x="1249" y="1004"/>
                  <a:pt x="1263" y="990"/>
                </a:cubicBezTo>
                <a:cubicBezTo>
                  <a:pt x="1290" y="962"/>
                  <a:pt x="1311" y="928"/>
                  <a:pt x="1333" y="895"/>
                </a:cubicBezTo>
                <a:cubicBezTo>
                  <a:pt x="1354" y="862"/>
                  <a:pt x="1372" y="824"/>
                  <a:pt x="1393" y="790"/>
                </a:cubicBezTo>
                <a:cubicBezTo>
                  <a:pt x="1392" y="763"/>
                  <a:pt x="1413" y="758"/>
                  <a:pt x="1413" y="730"/>
                </a:cubicBezTo>
                <a:cubicBezTo>
                  <a:pt x="1426" y="715"/>
                  <a:pt x="1425" y="686"/>
                  <a:pt x="1438" y="670"/>
                </a:cubicBezTo>
                <a:cubicBezTo>
                  <a:pt x="1436" y="653"/>
                  <a:pt x="1440" y="642"/>
                  <a:pt x="1443" y="630"/>
                </a:cubicBezTo>
                <a:cubicBezTo>
                  <a:pt x="1446" y="544"/>
                  <a:pt x="1440" y="467"/>
                  <a:pt x="1423" y="401"/>
                </a:cubicBezTo>
                <a:cubicBezTo>
                  <a:pt x="1462" y="390"/>
                  <a:pt x="1502" y="380"/>
                  <a:pt x="1533" y="361"/>
                </a:cubicBezTo>
                <a:cubicBezTo>
                  <a:pt x="1568" y="348"/>
                  <a:pt x="1600" y="322"/>
                  <a:pt x="1588" y="276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C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3900" y="3932948"/>
            <a:ext cx="8705326" cy="101203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3900" y="4976535"/>
            <a:ext cx="8705326" cy="6860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</a:t>
            </a:r>
          </a:p>
        </p:txBody>
      </p:sp>
    </p:spTree>
    <p:extLst>
      <p:ext uri="{BB962C8B-B14F-4D97-AF65-F5344CB8AC3E}">
        <p14:creationId xmlns:p14="http://schemas.microsoft.com/office/powerpoint/2010/main" val="18737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" y="3565319"/>
            <a:ext cx="12191998" cy="2571225"/>
          </a:xfrm>
          <a:prstGeom prst="rect">
            <a:avLst/>
          </a:prstGeom>
          <a:blipFill dpi="0" rotWithShape="1">
            <a:blip r:embed="rId3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3900" y="3932948"/>
            <a:ext cx="8705326" cy="101203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3900" y="4976535"/>
            <a:ext cx="8705326" cy="6860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</a:t>
            </a:r>
          </a:p>
        </p:txBody>
      </p:sp>
    </p:spTree>
    <p:extLst>
      <p:ext uri="{BB962C8B-B14F-4D97-AF65-F5344CB8AC3E}">
        <p14:creationId xmlns:p14="http://schemas.microsoft.com/office/powerpoint/2010/main" val="39759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hled k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588" y="2408239"/>
            <a:ext cx="10922367" cy="3833813"/>
          </a:xfrm>
          <a:custGeom>
            <a:avLst/>
            <a:gdLst>
              <a:gd name="T0" fmla="*/ 0 w 6926"/>
              <a:gd name="T1" fmla="*/ 0 h 1489"/>
              <a:gd name="T2" fmla="*/ 6926 w 6926"/>
              <a:gd name="T3" fmla="*/ 0 h 1489"/>
              <a:gd name="T4" fmla="*/ 6522 w 6926"/>
              <a:gd name="T5" fmla="*/ 1489 h 1489"/>
              <a:gd name="T6" fmla="*/ 0 w 6926"/>
              <a:gd name="T7" fmla="*/ 1489 h 1489"/>
              <a:gd name="T8" fmla="*/ 0 w 6926"/>
              <a:gd name="T9" fmla="*/ 0 h 1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26" h="1489">
                <a:moveTo>
                  <a:pt x="0" y="0"/>
                </a:moveTo>
                <a:lnTo>
                  <a:pt x="6926" y="0"/>
                </a:lnTo>
                <a:lnTo>
                  <a:pt x="6522" y="1489"/>
                </a:lnTo>
                <a:lnTo>
                  <a:pt x="0" y="148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2D292A"/>
              </a:solidFill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0645526" y="2403476"/>
            <a:ext cx="1546474" cy="3841751"/>
          </a:xfrm>
          <a:custGeom>
            <a:avLst/>
            <a:gdLst>
              <a:gd name="T0" fmla="*/ 981 w 981"/>
              <a:gd name="T1" fmla="*/ 1492 h 1492"/>
              <a:gd name="T2" fmla="*/ 0 w 981"/>
              <a:gd name="T3" fmla="*/ 1492 h 1492"/>
              <a:gd name="T4" fmla="*/ 394 w 981"/>
              <a:gd name="T5" fmla="*/ 0 h 1492"/>
              <a:gd name="T6" fmla="*/ 981 w 981"/>
              <a:gd name="T7" fmla="*/ 0 h 1492"/>
              <a:gd name="T8" fmla="*/ 981 w 981"/>
              <a:gd name="T9" fmla="*/ 1492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1" h="1492">
                <a:moveTo>
                  <a:pt x="981" y="1492"/>
                </a:moveTo>
                <a:lnTo>
                  <a:pt x="0" y="1492"/>
                </a:lnTo>
                <a:lnTo>
                  <a:pt x="394" y="0"/>
                </a:lnTo>
                <a:lnTo>
                  <a:pt x="981" y="0"/>
                </a:lnTo>
                <a:lnTo>
                  <a:pt x="981" y="1492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2D292A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2644180"/>
            <a:ext cx="8788400" cy="985439"/>
          </a:xfrm>
        </p:spPr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0" hasCustomPrompt="1"/>
          </p:nvPr>
        </p:nvSpPr>
        <p:spPr>
          <a:xfrm>
            <a:off x="838200" y="3629619"/>
            <a:ext cx="8788400" cy="2148881"/>
          </a:xfrm>
        </p:spPr>
        <p:txBody>
          <a:bodyPr>
            <a:noAutofit/>
          </a:bodyPr>
          <a:lstStyle>
            <a:lvl1pPr marL="0" indent="0">
              <a:buNone/>
              <a:tabLst>
                <a:tab pos="6997700" algn="l"/>
              </a:tabLst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51035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>
              <a:solidFill>
                <a:srgbClr val="2D292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4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9154"/>
            <a:ext cx="6372000" cy="487291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>
              <a:solidFill>
                <a:srgbClr val="2D292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315200" y="1479068"/>
            <a:ext cx="4876800" cy="48741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2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 s komentář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315200" y="1479154"/>
            <a:ext cx="4038599" cy="48740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>
              <a:solidFill>
                <a:srgbClr val="2D292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838200" y="1460500"/>
            <a:ext cx="6372000" cy="4892675"/>
          </a:xfrm>
        </p:spPr>
        <p:txBody>
          <a:bodyPr tIns="72000" bIns="1080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3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203200" algn="ctr" rotWithShape="0">
                    <a:prstClr val="black">
                      <a:alpha val="37000"/>
                    </a:prst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233363" y="6243638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2D292A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086"/>
          <a:stretch/>
        </p:blipFill>
        <p:spPr>
          <a:xfrm>
            <a:off x="0" y="2474752"/>
            <a:ext cx="12192000" cy="4383248"/>
          </a:xfrm>
          <a:prstGeom prst="rect">
            <a:avLst/>
          </a:prstGeom>
          <a:ln>
            <a:noFill/>
          </a:ln>
        </p:spPr>
      </p:pic>
      <p:sp>
        <p:nvSpPr>
          <p:cNvPr id="28" name="Obdélník 27">
            <a:hlinkClick r:id="rId3"/>
          </p:cNvPr>
          <p:cNvSpPr/>
          <p:nvPr userDrawn="1"/>
        </p:nvSpPr>
        <p:spPr>
          <a:xfrm>
            <a:off x="4417262" y="2844577"/>
            <a:ext cx="3164638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cs-CZ" sz="2000" b="1" dirty="0">
                <a:solidFill>
                  <a:srgbClr val="FFFFFF"/>
                </a:solidFill>
              </a:rPr>
              <a:t>KONTAKTNÍ OSOBA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4417262" y="3204187"/>
            <a:ext cx="3640888" cy="64633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413" y="457200"/>
            <a:ext cx="2598056" cy="4864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55" y="4619624"/>
            <a:ext cx="460376" cy="4603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55" y="5221286"/>
            <a:ext cx="460376" cy="460376"/>
          </a:xfrm>
          <a:prstGeom prst="rect">
            <a:avLst/>
          </a:prstGeom>
        </p:spPr>
      </p:pic>
      <p:sp>
        <p:nvSpPr>
          <p:cNvPr id="17" name="Zástupný symbol pro text 4"/>
          <p:cNvSpPr txBox="1">
            <a:spLocks/>
          </p:cNvSpPr>
          <p:nvPr userDrawn="1"/>
        </p:nvSpPr>
        <p:spPr>
          <a:xfrm>
            <a:off x="1193371" y="4619625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00046"/>
              </a:buClr>
            </a:pPr>
            <a:r>
              <a:rPr lang="en-US" sz="1800" dirty="0">
                <a:solidFill>
                  <a:srgbClr val="FFFFFF"/>
                </a:solidFill>
              </a:rPr>
              <a:t>@</a:t>
            </a:r>
            <a:r>
              <a:rPr lang="en-US" sz="1800" dirty="0" err="1">
                <a:solidFill>
                  <a:srgbClr val="FFFFFF"/>
                </a:solidFill>
              </a:rPr>
              <a:t>stemmark</a:t>
            </a:r>
            <a:endParaRPr lang="cs-CZ" sz="1800" dirty="0">
              <a:solidFill>
                <a:srgbClr val="FFFFFF"/>
              </a:solidFill>
            </a:endParaRPr>
          </a:p>
        </p:txBody>
      </p:sp>
      <p:sp>
        <p:nvSpPr>
          <p:cNvPr id="18" name="Zástupný symbol pro text 4"/>
          <p:cNvSpPr txBox="1">
            <a:spLocks/>
          </p:cNvSpPr>
          <p:nvPr userDrawn="1"/>
        </p:nvSpPr>
        <p:spPr>
          <a:xfrm>
            <a:off x="1193371" y="5221286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00046"/>
              </a:buClr>
            </a:pPr>
            <a:r>
              <a:rPr lang="en-US" sz="1800" dirty="0">
                <a:solidFill>
                  <a:srgbClr val="FFFFFF"/>
                </a:solidFill>
              </a:rPr>
              <a:t>slideshare.net/</a:t>
            </a:r>
            <a:r>
              <a:rPr lang="en-US" sz="1800" dirty="0" err="1">
                <a:solidFill>
                  <a:srgbClr val="FFFFFF"/>
                </a:solidFill>
              </a:rPr>
              <a:t>stemmark</a:t>
            </a:r>
            <a:endParaRPr lang="cs-CZ" sz="1800" dirty="0">
              <a:solidFill>
                <a:srgbClr val="FFFFFF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135" y="4543197"/>
            <a:ext cx="271878" cy="27187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135" y="4160395"/>
            <a:ext cx="271878" cy="270874"/>
          </a:xfrm>
          <a:prstGeom prst="rect">
            <a:avLst/>
          </a:prstGeom>
        </p:spPr>
      </p:pic>
      <p:sp>
        <p:nvSpPr>
          <p:cNvPr id="19" name="Zástupný symbol pro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4919511" y="4157332"/>
            <a:ext cx="3033864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+420</a:t>
            </a:r>
          </a:p>
        </p:txBody>
      </p:sp>
      <p:sp>
        <p:nvSpPr>
          <p:cNvPr id="21" name="Zástupný symbol pro text 6"/>
          <p:cNvSpPr>
            <a:spLocks noGrp="1"/>
          </p:cNvSpPr>
          <p:nvPr>
            <p:ph type="body" sz="quarter" idx="17" hasCustomPrompt="1"/>
          </p:nvPr>
        </p:nvSpPr>
        <p:spPr>
          <a:xfrm>
            <a:off x="4919511" y="4550043"/>
            <a:ext cx="4719789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@stemmark.cz</a:t>
            </a:r>
            <a:endParaRPr lang="cs-CZ" dirty="0"/>
          </a:p>
        </p:txBody>
      </p:sp>
      <p:sp>
        <p:nvSpPr>
          <p:cNvPr id="26" name="Obdélník 25">
            <a:hlinkClick r:id="rId3"/>
          </p:cNvPr>
          <p:cNvSpPr/>
          <p:nvPr userDrawn="1"/>
        </p:nvSpPr>
        <p:spPr>
          <a:xfrm>
            <a:off x="597954" y="4015916"/>
            <a:ext cx="230063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www.stemmark.cz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7" name="Obdélník 26">
            <a:hlinkClick r:id="rId3"/>
          </p:cNvPr>
          <p:cNvSpPr/>
          <p:nvPr userDrawn="1"/>
        </p:nvSpPr>
        <p:spPr>
          <a:xfrm>
            <a:off x="597954" y="2844577"/>
            <a:ext cx="2723823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>
                <a:solidFill>
                  <a:srgbClr val="FFFFFF"/>
                </a:solidFill>
              </a:rPr>
              <a:t>STEM/MARK, a.s.</a:t>
            </a:r>
          </a:p>
          <a:p>
            <a:r>
              <a:rPr lang="cs-CZ" dirty="0">
                <a:solidFill>
                  <a:srgbClr val="FFFFFF"/>
                </a:solidFill>
              </a:rPr>
              <a:t>Chlumčanského 497/5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180 00  Praha 8</a:t>
            </a: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8" hasCustomPrompt="1"/>
          </p:nvPr>
        </p:nvSpPr>
        <p:spPr>
          <a:xfrm>
            <a:off x="8305006" y="2793579"/>
            <a:ext cx="1549400" cy="1549400"/>
          </a:xfrm>
          <a:prstGeom prst="ellipse">
            <a:avLst/>
          </a:prstGeom>
        </p:spPr>
        <p:txBody>
          <a:bodyPr tIns="0" bIns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fotka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8921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zislaj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29"/>
          <a:stretch/>
        </p:blipFill>
        <p:spPr>
          <a:xfrm>
            <a:off x="0" y="4286774"/>
            <a:ext cx="12192000" cy="2571226"/>
          </a:xfrm>
          <a:prstGeom prst="rect">
            <a:avLst/>
          </a:prstGeom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734" y="4514850"/>
            <a:ext cx="8596841" cy="1001713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3617" y="5543552"/>
            <a:ext cx="8596841" cy="8540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</a:t>
            </a: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279900"/>
          </a:xfrm>
        </p:spPr>
        <p:txBody>
          <a:bodyPr tIns="0" bIns="1152000" anchor="ctr"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fotka</a:t>
            </a:r>
          </a:p>
        </p:txBody>
      </p:sp>
    </p:spTree>
    <p:extLst>
      <p:ext uri="{BB962C8B-B14F-4D97-AF65-F5344CB8AC3E}">
        <p14:creationId xmlns:p14="http://schemas.microsoft.com/office/powerpoint/2010/main" val="181946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zislaj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29"/>
          <a:stretch/>
        </p:blipFill>
        <p:spPr>
          <a:xfrm>
            <a:off x="0" y="4286774"/>
            <a:ext cx="12192000" cy="2571226"/>
          </a:xfrm>
          <a:prstGeom prst="rect">
            <a:avLst/>
          </a:prstGeom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734" y="4514850"/>
            <a:ext cx="8596841" cy="1001713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3617" y="5543552"/>
            <a:ext cx="8596841" cy="8540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9159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479154"/>
            <a:ext cx="5181600" cy="487719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479154"/>
            <a:ext cx="5181600" cy="487719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dirty="0" smtClean="0">
                <a:solidFill>
                  <a:srgbClr val="2D292A"/>
                </a:solidFill>
              </a:rPr>
              <a:t>STEM/MARK</a:t>
            </a:r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3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s 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9788" y="1472804"/>
            <a:ext cx="5157787" cy="584775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186169"/>
            <a:ext cx="5157787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72804"/>
            <a:ext cx="5183188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186169"/>
            <a:ext cx="5183188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 dirty="0">
              <a:solidFill>
                <a:srgbClr val="2D292A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2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1476462"/>
            <a:ext cx="3394076" cy="4879889"/>
          </a:xfrm>
          <a:noFill/>
        </p:spPr>
        <p:txBody>
          <a:bodyPr lIns="180000" tIns="108000" rIns="72000" bIns="216000">
            <a:noAutofit/>
          </a:bodyPr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398167" y="1476462"/>
            <a:ext cx="3395665" cy="4879889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7958135" y="1476462"/>
            <a:ext cx="3395665" cy="4879889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3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 dirty="0">
              <a:solidFill>
                <a:srgbClr val="2D292A"/>
              </a:solidFill>
            </a:endParaRPr>
          </a:p>
        </p:txBody>
      </p:sp>
      <p:pic>
        <p:nvPicPr>
          <p:cNvPr id="18" name="Obrázek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8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 s 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186169"/>
            <a:ext cx="3394076" cy="4170182"/>
          </a:xfrm>
          <a:noFill/>
        </p:spPr>
        <p:txBody>
          <a:bodyPr lIns="180000" tIns="108000" rIns="72000" bIns="216000">
            <a:noAutofit/>
          </a:bodyPr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398167" y="2186169"/>
            <a:ext cx="3395665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7958135" y="2186169"/>
            <a:ext cx="3395665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9789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16" name="Zástupný symbol pro text 2"/>
          <p:cNvSpPr>
            <a:spLocks noGrp="1"/>
          </p:cNvSpPr>
          <p:nvPr>
            <p:ph type="body" idx="11" hasCustomPrompt="1"/>
          </p:nvPr>
        </p:nvSpPr>
        <p:spPr>
          <a:xfrm>
            <a:off x="4399756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7" name="Zástupný symbol pro text 2"/>
          <p:cNvSpPr>
            <a:spLocks noGrp="1"/>
          </p:cNvSpPr>
          <p:nvPr>
            <p:ph type="body" idx="12" hasCustomPrompt="1"/>
          </p:nvPr>
        </p:nvSpPr>
        <p:spPr>
          <a:xfrm>
            <a:off x="7958135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3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 dirty="0">
              <a:solidFill>
                <a:srgbClr val="2D292A"/>
              </a:solidFill>
            </a:endParaRPr>
          </a:p>
        </p:txBody>
      </p:sp>
      <p:pic>
        <p:nvPicPr>
          <p:cNvPr id="18" name="Obrázek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5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>
              <a:solidFill>
                <a:srgbClr val="2D292A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2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>
              <a:solidFill>
                <a:srgbClr val="2D292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6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158"/>
            <a:ext cx="12192000" cy="4382842"/>
          </a:xfrm>
          <a:prstGeom prst="rect">
            <a:avLst/>
          </a:prstGeom>
          <a:ln>
            <a:noFill/>
          </a:ln>
        </p:spPr>
      </p:pic>
      <p:sp>
        <p:nvSpPr>
          <p:cNvPr id="28" name="Obdélník 27">
            <a:hlinkClick r:id="rId3"/>
          </p:cNvPr>
          <p:cNvSpPr/>
          <p:nvPr userDrawn="1"/>
        </p:nvSpPr>
        <p:spPr>
          <a:xfrm>
            <a:off x="4417262" y="2844577"/>
            <a:ext cx="3164638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cs-CZ" sz="2000" b="1" noProof="1" smtClean="0">
                <a:solidFill>
                  <a:srgbClr val="FFFFFF"/>
                </a:solidFill>
              </a:rPr>
              <a:t>KONTAKTNÍ OSOBA</a:t>
            </a:r>
            <a:endParaRPr lang="cs-CZ" noProof="1">
              <a:solidFill>
                <a:srgbClr val="FFFFFF"/>
              </a:solidFill>
            </a:endParaRP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4417262" y="3204187"/>
            <a:ext cx="3640888" cy="64633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1" smtClean="0"/>
              <a:t>Kliknutím lze upravit styly předlohy textu.</a:t>
            </a:r>
            <a:endParaRPr lang="cs-CZ" noProof="1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413" y="457200"/>
            <a:ext cx="2598056" cy="4864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4619624"/>
            <a:ext cx="460376" cy="4603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5221286"/>
            <a:ext cx="460376" cy="460376"/>
          </a:xfrm>
          <a:prstGeom prst="rect">
            <a:avLst/>
          </a:prstGeom>
        </p:spPr>
      </p:pic>
      <p:sp>
        <p:nvSpPr>
          <p:cNvPr id="17" name="Zástupný symbol pro text 4"/>
          <p:cNvSpPr txBox="1">
            <a:spLocks/>
          </p:cNvSpPr>
          <p:nvPr userDrawn="1"/>
        </p:nvSpPr>
        <p:spPr>
          <a:xfrm>
            <a:off x="1193371" y="4619625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71C54"/>
              </a:buClr>
            </a:pPr>
            <a:r>
              <a:rPr lang="en-US" sz="1800" noProof="1" smtClean="0">
                <a:solidFill>
                  <a:srgbClr val="FFFFFF"/>
                </a:solidFill>
              </a:rPr>
              <a:t>@stemmark</a:t>
            </a:r>
            <a:endParaRPr lang="cs-CZ" sz="1800" noProof="1">
              <a:solidFill>
                <a:srgbClr val="FFFFFF"/>
              </a:solidFill>
            </a:endParaRPr>
          </a:p>
        </p:txBody>
      </p:sp>
      <p:sp>
        <p:nvSpPr>
          <p:cNvPr id="18" name="Zástupný symbol pro text 4"/>
          <p:cNvSpPr txBox="1">
            <a:spLocks/>
          </p:cNvSpPr>
          <p:nvPr userDrawn="1"/>
        </p:nvSpPr>
        <p:spPr>
          <a:xfrm>
            <a:off x="1193371" y="5221286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71C54"/>
              </a:buClr>
            </a:pPr>
            <a:r>
              <a:rPr lang="en-US" sz="1800" noProof="1" smtClean="0">
                <a:solidFill>
                  <a:srgbClr val="FFFFFF"/>
                </a:solidFill>
              </a:rPr>
              <a:t>slideshare.net/stemmark</a:t>
            </a:r>
            <a:endParaRPr lang="cs-CZ" sz="1800" noProof="1">
              <a:solidFill>
                <a:srgbClr val="FFFFFF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543197"/>
            <a:ext cx="271878" cy="27187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160395"/>
            <a:ext cx="271878" cy="270874"/>
          </a:xfrm>
          <a:prstGeom prst="rect">
            <a:avLst/>
          </a:prstGeom>
        </p:spPr>
      </p:pic>
      <p:sp>
        <p:nvSpPr>
          <p:cNvPr id="19" name="Zástupný symbol pro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4919511" y="4157332"/>
            <a:ext cx="3033864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1" smtClean="0"/>
              <a:t>+420</a:t>
            </a:r>
            <a:endParaRPr lang="cs-CZ" noProof="1"/>
          </a:p>
        </p:txBody>
      </p:sp>
      <p:sp>
        <p:nvSpPr>
          <p:cNvPr id="21" name="Zástupný symbol pro text 6"/>
          <p:cNvSpPr>
            <a:spLocks noGrp="1"/>
          </p:cNvSpPr>
          <p:nvPr>
            <p:ph type="body" sz="quarter" idx="17" hasCustomPrompt="1"/>
          </p:nvPr>
        </p:nvSpPr>
        <p:spPr>
          <a:xfrm>
            <a:off x="4919511" y="4550043"/>
            <a:ext cx="4719789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 smtClean="0"/>
              <a:t>@stemmark.cz</a:t>
            </a:r>
            <a:endParaRPr lang="cs-CZ" noProof="1"/>
          </a:p>
        </p:txBody>
      </p:sp>
      <p:sp>
        <p:nvSpPr>
          <p:cNvPr id="26" name="Obdélník 25">
            <a:hlinkClick r:id="rId3"/>
          </p:cNvPr>
          <p:cNvSpPr/>
          <p:nvPr userDrawn="1"/>
        </p:nvSpPr>
        <p:spPr>
          <a:xfrm>
            <a:off x="597954" y="4015916"/>
            <a:ext cx="19984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noProof="1" smtClean="0">
                <a:solidFill>
                  <a:srgbClr val="FFFFFF"/>
                </a:solidFill>
              </a:rPr>
              <a:t>www.stemmark.cz</a:t>
            </a:r>
            <a:endParaRPr lang="cs-CZ" noProof="1">
              <a:solidFill>
                <a:srgbClr val="FFFFFF"/>
              </a:solidFill>
            </a:endParaRPr>
          </a:p>
        </p:txBody>
      </p:sp>
      <p:sp>
        <p:nvSpPr>
          <p:cNvPr id="27" name="Obdélník 26">
            <a:hlinkClick r:id="rId3"/>
          </p:cNvPr>
          <p:cNvSpPr/>
          <p:nvPr userDrawn="1"/>
        </p:nvSpPr>
        <p:spPr>
          <a:xfrm>
            <a:off x="597954" y="2844577"/>
            <a:ext cx="2269789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noProof="1" smtClean="0">
                <a:solidFill>
                  <a:srgbClr val="FFFFFF"/>
                </a:solidFill>
              </a:rPr>
              <a:t>STEM/MARK, a.s.</a:t>
            </a:r>
          </a:p>
          <a:p>
            <a:r>
              <a:rPr lang="cs-CZ" noProof="1" smtClean="0">
                <a:solidFill>
                  <a:srgbClr val="FFFFFF"/>
                </a:solidFill>
              </a:rPr>
              <a:t>Smrčkova 2485/4</a:t>
            </a:r>
            <a:br>
              <a:rPr lang="cs-CZ" noProof="1" smtClean="0">
                <a:solidFill>
                  <a:srgbClr val="FFFFFF"/>
                </a:solidFill>
              </a:rPr>
            </a:br>
            <a:r>
              <a:rPr lang="cs-CZ" noProof="1" smtClean="0">
                <a:solidFill>
                  <a:srgbClr val="FFFFFF"/>
                </a:solidFill>
              </a:rPr>
              <a:t>180 00  Praha 8</a:t>
            </a:r>
            <a:endParaRPr lang="cs-CZ" noProof="1">
              <a:solidFill>
                <a:srgbClr val="FFFFFF"/>
              </a:solidFill>
            </a:endParaRP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8" hasCustomPrompt="1"/>
          </p:nvPr>
        </p:nvSpPr>
        <p:spPr>
          <a:xfrm>
            <a:off x="7617108" y="2793579"/>
            <a:ext cx="1549400" cy="1549400"/>
          </a:xfrm>
          <a:prstGeom prst="ellipse">
            <a:avLst/>
          </a:prstGeom>
        </p:spPr>
        <p:txBody>
          <a:bodyPr tIns="0" bIns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noProof="1" smtClean="0"/>
              <a:t>fotka</a:t>
            </a:r>
            <a:endParaRPr lang="cs-CZ" noProof="1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8045741" cy="98543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91149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22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413" y="465541"/>
            <a:ext cx="2613744" cy="47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158"/>
            <a:ext cx="12192000" cy="4382842"/>
          </a:xfrm>
          <a:prstGeom prst="rect">
            <a:avLst/>
          </a:prstGeom>
          <a:ln>
            <a:noFill/>
          </a:ln>
        </p:spPr>
      </p:pic>
      <p:sp>
        <p:nvSpPr>
          <p:cNvPr id="28" name="Obdélník 27">
            <a:hlinkClick r:id="rId4"/>
          </p:cNvPr>
          <p:cNvSpPr/>
          <p:nvPr userDrawn="1"/>
        </p:nvSpPr>
        <p:spPr>
          <a:xfrm>
            <a:off x="4417262" y="2844577"/>
            <a:ext cx="3164638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000" b="1" noProof="1" smtClean="0">
                <a:solidFill>
                  <a:srgbClr val="FFFFFF"/>
                </a:solidFill>
              </a:rPr>
              <a:t>CONTACT US</a:t>
            </a:r>
            <a:endParaRPr lang="cs-CZ" noProof="1">
              <a:solidFill>
                <a:srgbClr val="FFFFFF"/>
              </a:solidFill>
            </a:endParaRP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4417262" y="3204187"/>
            <a:ext cx="3640888" cy="64633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1" smtClean="0"/>
              <a:t>Kliknutím lze upravit styly předlohy textu.</a:t>
            </a:r>
            <a:endParaRPr lang="cs-CZ" noProof="1"/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4619624"/>
            <a:ext cx="460376" cy="4603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5221286"/>
            <a:ext cx="460376" cy="460376"/>
          </a:xfrm>
          <a:prstGeom prst="rect">
            <a:avLst/>
          </a:prstGeom>
        </p:spPr>
      </p:pic>
      <p:sp>
        <p:nvSpPr>
          <p:cNvPr id="17" name="Zástupný symbol pro text 4"/>
          <p:cNvSpPr txBox="1">
            <a:spLocks/>
          </p:cNvSpPr>
          <p:nvPr userDrawn="1"/>
        </p:nvSpPr>
        <p:spPr>
          <a:xfrm>
            <a:off x="1193371" y="4619625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71C54"/>
              </a:buClr>
            </a:pPr>
            <a:r>
              <a:rPr lang="en-US" sz="1800" noProof="1" smtClean="0">
                <a:solidFill>
                  <a:srgbClr val="FFFFFF"/>
                </a:solidFill>
              </a:rPr>
              <a:t>@stemmark</a:t>
            </a:r>
            <a:endParaRPr lang="cs-CZ" sz="1800" noProof="1">
              <a:solidFill>
                <a:srgbClr val="FFFFFF"/>
              </a:solidFill>
            </a:endParaRPr>
          </a:p>
        </p:txBody>
      </p:sp>
      <p:sp>
        <p:nvSpPr>
          <p:cNvPr id="18" name="Zástupný symbol pro text 4"/>
          <p:cNvSpPr txBox="1">
            <a:spLocks/>
          </p:cNvSpPr>
          <p:nvPr userDrawn="1"/>
        </p:nvSpPr>
        <p:spPr>
          <a:xfrm>
            <a:off x="1193371" y="5221286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71C54"/>
              </a:buClr>
            </a:pPr>
            <a:r>
              <a:rPr lang="en-US" sz="1800" noProof="1" smtClean="0">
                <a:solidFill>
                  <a:srgbClr val="FFFFFF"/>
                </a:solidFill>
              </a:rPr>
              <a:t>slideshare.net/stemmark</a:t>
            </a:r>
            <a:endParaRPr lang="cs-CZ" sz="1800" noProof="1">
              <a:solidFill>
                <a:srgbClr val="FFFFFF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543197"/>
            <a:ext cx="271878" cy="27187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160395"/>
            <a:ext cx="271878" cy="270874"/>
          </a:xfrm>
          <a:prstGeom prst="rect">
            <a:avLst/>
          </a:prstGeom>
        </p:spPr>
      </p:pic>
      <p:sp>
        <p:nvSpPr>
          <p:cNvPr id="19" name="Zástupný symbol pro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4919511" y="4157332"/>
            <a:ext cx="3033864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1" smtClean="0"/>
              <a:t>+420</a:t>
            </a:r>
            <a:endParaRPr lang="cs-CZ" noProof="1"/>
          </a:p>
        </p:txBody>
      </p:sp>
      <p:sp>
        <p:nvSpPr>
          <p:cNvPr id="21" name="Zástupný symbol pro text 6"/>
          <p:cNvSpPr>
            <a:spLocks noGrp="1"/>
          </p:cNvSpPr>
          <p:nvPr>
            <p:ph type="body" sz="quarter" idx="17" hasCustomPrompt="1"/>
          </p:nvPr>
        </p:nvSpPr>
        <p:spPr>
          <a:xfrm>
            <a:off x="4919511" y="4550043"/>
            <a:ext cx="4719789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 smtClean="0"/>
              <a:t>@stemmark.cz</a:t>
            </a:r>
            <a:endParaRPr lang="cs-CZ" noProof="1"/>
          </a:p>
        </p:txBody>
      </p:sp>
      <p:sp>
        <p:nvSpPr>
          <p:cNvPr id="26" name="Obdélník 25">
            <a:hlinkClick r:id="rId4"/>
          </p:cNvPr>
          <p:cNvSpPr/>
          <p:nvPr userDrawn="1"/>
        </p:nvSpPr>
        <p:spPr>
          <a:xfrm>
            <a:off x="597954" y="4015916"/>
            <a:ext cx="19984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noProof="1" smtClean="0">
                <a:solidFill>
                  <a:srgbClr val="FFFFFF"/>
                </a:solidFill>
              </a:rPr>
              <a:t>www.stemmark.cz</a:t>
            </a:r>
            <a:endParaRPr lang="cs-CZ" noProof="1">
              <a:solidFill>
                <a:srgbClr val="FFFFFF"/>
              </a:solidFill>
            </a:endParaRPr>
          </a:p>
        </p:txBody>
      </p:sp>
      <p:sp>
        <p:nvSpPr>
          <p:cNvPr id="27" name="Obdélník 26">
            <a:hlinkClick r:id="rId4"/>
          </p:cNvPr>
          <p:cNvSpPr/>
          <p:nvPr userDrawn="1"/>
        </p:nvSpPr>
        <p:spPr>
          <a:xfrm>
            <a:off x="597954" y="2844577"/>
            <a:ext cx="2269789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noProof="1" smtClean="0">
                <a:solidFill>
                  <a:srgbClr val="FFFFFF"/>
                </a:solidFill>
              </a:rPr>
              <a:t>STEM/MARK, a.s.</a:t>
            </a:r>
          </a:p>
          <a:p>
            <a:r>
              <a:rPr lang="cs-CZ" noProof="1" smtClean="0">
                <a:solidFill>
                  <a:srgbClr val="FFFFFF"/>
                </a:solidFill>
              </a:rPr>
              <a:t>Smrčkova 2485/4</a:t>
            </a:r>
            <a:br>
              <a:rPr lang="cs-CZ" noProof="1" smtClean="0">
                <a:solidFill>
                  <a:srgbClr val="FFFFFF"/>
                </a:solidFill>
              </a:rPr>
            </a:br>
            <a:r>
              <a:rPr lang="cs-CZ" noProof="1" smtClean="0">
                <a:solidFill>
                  <a:srgbClr val="FFFFFF"/>
                </a:solidFill>
              </a:rPr>
              <a:t>180 00  Praha 8</a:t>
            </a:r>
            <a:endParaRPr lang="cs-CZ" noProof="1">
              <a:solidFill>
                <a:srgbClr val="FFFFFF"/>
              </a:solidFill>
            </a:endParaRP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8" hasCustomPrompt="1"/>
          </p:nvPr>
        </p:nvSpPr>
        <p:spPr>
          <a:xfrm>
            <a:off x="7617108" y="2793579"/>
            <a:ext cx="1549400" cy="1549400"/>
          </a:xfrm>
          <a:prstGeom prst="ellipse">
            <a:avLst/>
          </a:prstGeom>
        </p:spPr>
        <p:txBody>
          <a:bodyPr tIns="0" bIns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noProof="1" smtClean="0"/>
              <a:t>fotka</a:t>
            </a:r>
            <a:endParaRPr lang="cs-CZ" noProof="1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8028963" cy="98543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8147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22" name="Obrázek 2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086"/>
          <a:stretch/>
        </p:blipFill>
        <p:spPr>
          <a:xfrm>
            <a:off x="0" y="2474752"/>
            <a:ext cx="12192000" cy="4383248"/>
          </a:xfrm>
          <a:prstGeom prst="rect">
            <a:avLst/>
          </a:prstGeom>
          <a:ln>
            <a:noFill/>
          </a:ln>
        </p:spPr>
      </p:pic>
      <p:sp>
        <p:nvSpPr>
          <p:cNvPr id="28" name="Obdélník 27">
            <a:hlinkClick r:id="rId3"/>
          </p:cNvPr>
          <p:cNvSpPr/>
          <p:nvPr userDrawn="1"/>
        </p:nvSpPr>
        <p:spPr>
          <a:xfrm>
            <a:off x="4417262" y="2844577"/>
            <a:ext cx="3164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FFFF"/>
                </a:solidFill>
              </a:rPr>
              <a:t>KONTAKTNÍ OSOBA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4417262" y="3204187"/>
            <a:ext cx="3640888" cy="64633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413" y="457200"/>
            <a:ext cx="2598056" cy="4864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55" y="4619624"/>
            <a:ext cx="460376" cy="4603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55" y="5221286"/>
            <a:ext cx="460376" cy="460376"/>
          </a:xfrm>
          <a:prstGeom prst="rect">
            <a:avLst/>
          </a:prstGeom>
        </p:spPr>
      </p:pic>
      <p:sp>
        <p:nvSpPr>
          <p:cNvPr id="17" name="Zástupný symbol pro text 4"/>
          <p:cNvSpPr txBox="1">
            <a:spLocks/>
          </p:cNvSpPr>
          <p:nvPr userDrawn="1"/>
        </p:nvSpPr>
        <p:spPr>
          <a:xfrm>
            <a:off x="1193371" y="4619625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00046"/>
              </a:buClr>
            </a:pPr>
            <a:r>
              <a:rPr lang="en-US" sz="1800" dirty="0">
                <a:solidFill>
                  <a:srgbClr val="FFFFFF"/>
                </a:solidFill>
              </a:rPr>
              <a:t>@</a:t>
            </a:r>
            <a:r>
              <a:rPr lang="en-US" sz="1800" dirty="0" err="1">
                <a:solidFill>
                  <a:srgbClr val="FFFFFF"/>
                </a:solidFill>
              </a:rPr>
              <a:t>stemmark</a:t>
            </a:r>
            <a:endParaRPr lang="cs-CZ" sz="1800" dirty="0">
              <a:solidFill>
                <a:srgbClr val="FFFFFF"/>
              </a:solidFill>
            </a:endParaRPr>
          </a:p>
        </p:txBody>
      </p:sp>
      <p:sp>
        <p:nvSpPr>
          <p:cNvPr id="18" name="Zástupný symbol pro text 4"/>
          <p:cNvSpPr txBox="1">
            <a:spLocks/>
          </p:cNvSpPr>
          <p:nvPr userDrawn="1"/>
        </p:nvSpPr>
        <p:spPr>
          <a:xfrm>
            <a:off x="1193371" y="5221286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00046"/>
              </a:buClr>
            </a:pPr>
            <a:r>
              <a:rPr lang="en-US" sz="1800" dirty="0">
                <a:solidFill>
                  <a:srgbClr val="FFFFFF"/>
                </a:solidFill>
              </a:rPr>
              <a:t>slideshare.net/</a:t>
            </a:r>
            <a:r>
              <a:rPr lang="en-US" sz="1800" dirty="0" err="1">
                <a:solidFill>
                  <a:srgbClr val="FFFFFF"/>
                </a:solidFill>
              </a:rPr>
              <a:t>stemmark</a:t>
            </a:r>
            <a:endParaRPr lang="cs-CZ" sz="1800" dirty="0">
              <a:solidFill>
                <a:srgbClr val="FFFFFF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135" y="4543197"/>
            <a:ext cx="271878" cy="27187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135" y="4160395"/>
            <a:ext cx="271878" cy="270874"/>
          </a:xfrm>
          <a:prstGeom prst="rect">
            <a:avLst/>
          </a:prstGeom>
        </p:spPr>
      </p:pic>
      <p:sp>
        <p:nvSpPr>
          <p:cNvPr id="19" name="Zástupný symbol pro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4919511" y="4157332"/>
            <a:ext cx="3033864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+420</a:t>
            </a:r>
          </a:p>
        </p:txBody>
      </p:sp>
      <p:sp>
        <p:nvSpPr>
          <p:cNvPr id="21" name="Zástupný symbol pro text 6"/>
          <p:cNvSpPr>
            <a:spLocks noGrp="1"/>
          </p:cNvSpPr>
          <p:nvPr>
            <p:ph type="body" sz="quarter" idx="17" hasCustomPrompt="1"/>
          </p:nvPr>
        </p:nvSpPr>
        <p:spPr>
          <a:xfrm>
            <a:off x="4919511" y="4550043"/>
            <a:ext cx="4719789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@stemmark.cz</a:t>
            </a:r>
            <a:endParaRPr lang="cs-CZ" dirty="0"/>
          </a:p>
        </p:txBody>
      </p:sp>
      <p:sp>
        <p:nvSpPr>
          <p:cNvPr id="26" name="Obdélník 25">
            <a:hlinkClick r:id="rId3"/>
          </p:cNvPr>
          <p:cNvSpPr/>
          <p:nvPr userDrawn="1"/>
        </p:nvSpPr>
        <p:spPr>
          <a:xfrm>
            <a:off x="597954" y="4015916"/>
            <a:ext cx="2379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www.stemmark.cz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7" name="Obdélník 26">
            <a:hlinkClick r:id="rId3"/>
          </p:cNvPr>
          <p:cNvSpPr/>
          <p:nvPr userDrawn="1"/>
        </p:nvSpPr>
        <p:spPr>
          <a:xfrm>
            <a:off x="597954" y="2844577"/>
            <a:ext cx="2723823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>
                <a:solidFill>
                  <a:srgbClr val="FFFFFF"/>
                </a:solidFill>
              </a:rPr>
              <a:t>STEM/MARK, a.s.</a:t>
            </a:r>
          </a:p>
          <a:p>
            <a:r>
              <a:rPr lang="cs-CZ" dirty="0">
                <a:solidFill>
                  <a:srgbClr val="FFFFFF"/>
                </a:solidFill>
              </a:rPr>
              <a:t>Chlumčanského 497/5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180 00  Praha 8</a:t>
            </a:r>
          </a:p>
        </p:txBody>
      </p:sp>
      <p:sp>
        <p:nvSpPr>
          <p:cNvPr id="20" name="Zástupný symbol pro obrázek 8"/>
          <p:cNvSpPr>
            <a:spLocks noGrp="1"/>
          </p:cNvSpPr>
          <p:nvPr>
            <p:ph type="pic" sz="quarter" idx="14" hasCustomPrompt="1"/>
          </p:nvPr>
        </p:nvSpPr>
        <p:spPr>
          <a:xfrm>
            <a:off x="8158163" y="2878931"/>
            <a:ext cx="1843087" cy="1385887"/>
          </a:xfrm>
          <a:prstGeom prst="flowChartInputOutput">
            <a:avLst/>
          </a:prstGeom>
          <a:ln>
            <a:noFill/>
          </a:ln>
        </p:spPr>
        <p:txBody>
          <a:bodyPr tIns="252000" anchor="t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fotka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8752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eden obsah - bílé pozadí - pro clo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3" name="Obdélník 12"/>
          <p:cNvSpPr/>
          <p:nvPr userDrawn="1"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839788" y="1465263"/>
            <a:ext cx="10509250" cy="4605337"/>
          </a:xfrm>
          <a:noFill/>
        </p:spPr>
        <p:txBody>
          <a:bodyPr lIns="90000" tIns="46800" rIns="90000" bIns="46800">
            <a:noAutofit/>
          </a:bodyPr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844550" y="57150"/>
            <a:ext cx="10504488" cy="1205593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cs-CZ" dirty="0"/>
              <a:t>Kliknutím vložíte text.</a:t>
            </a: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solidFill>
                  <a:srgbClr val="2D292A"/>
                </a:solidFill>
              </a:rPr>
              <a:t>T-Mobile: Mobilní TV</a:t>
            </a:r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2D292A"/>
                </a:solidFill>
              </a:rPr>
              <a:t>strana</a:t>
            </a:r>
            <a:r>
              <a:rPr lang="en-US">
                <a:solidFill>
                  <a:srgbClr val="2D292A"/>
                </a:solidFill>
              </a:rPr>
              <a:t> </a:t>
            </a:r>
            <a:fld id="{3ECEF389-9441-4EC4-9D93-E7CC61255C7E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847288" y="5817957"/>
            <a:ext cx="10511275" cy="406651"/>
          </a:xfrm>
        </p:spPr>
        <p:txBody>
          <a:bodyPr anchor="ctr"/>
          <a:lstStyle>
            <a:lvl1pPr algn="r">
              <a:defRPr sz="1000"/>
            </a:lvl1pPr>
          </a:lstStyle>
          <a:p>
            <a:pPr lvl="0"/>
            <a:r>
              <a:rPr lang="cs-CZ" dirty="0"/>
              <a:t>Všichni respondenti, n=1000</a:t>
            </a:r>
          </a:p>
        </p:txBody>
      </p:sp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63" y="6383933"/>
            <a:ext cx="328681" cy="32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7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3900" y="3932948"/>
            <a:ext cx="8705326" cy="101203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3900" y="4976535"/>
            <a:ext cx="8705326" cy="6860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</a:t>
            </a:r>
          </a:p>
        </p:txBody>
      </p:sp>
    </p:spTree>
    <p:extLst>
      <p:ext uri="{BB962C8B-B14F-4D97-AF65-F5344CB8AC3E}">
        <p14:creationId xmlns:p14="http://schemas.microsoft.com/office/powerpoint/2010/main" val="205006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" y="3565319"/>
            <a:ext cx="12191998" cy="2571225"/>
          </a:xfrm>
          <a:prstGeom prst="rect">
            <a:avLst/>
          </a:prstGeom>
          <a:blipFill dpi="0" rotWithShape="1">
            <a:blip r:embed="rId2" cstate="email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grpSp>
        <p:nvGrpSpPr>
          <p:cNvPr id="6" name="Skupina 5"/>
          <p:cNvGrpSpPr/>
          <p:nvPr userDrawn="1"/>
        </p:nvGrpSpPr>
        <p:grpSpPr>
          <a:xfrm>
            <a:off x="0" y="0"/>
            <a:ext cx="4714875" cy="1924050"/>
            <a:chOff x="0" y="0"/>
            <a:chExt cx="4714875" cy="1924050"/>
          </a:xfrm>
        </p:grpSpPr>
        <p:sp>
          <p:nvSpPr>
            <p:cNvPr id="11" name="Obdélník 10"/>
            <p:cNvSpPr/>
            <p:nvPr userDrawn="1"/>
          </p:nvSpPr>
          <p:spPr>
            <a:xfrm>
              <a:off x="0" y="0"/>
              <a:ext cx="4714875" cy="1924050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FFFFFF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199" y="669853"/>
              <a:ext cx="2910883" cy="543481"/>
            </a:xfrm>
            <a:prstGeom prst="rect">
              <a:avLst/>
            </a:prstGeom>
          </p:spPr>
        </p:pic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3900" y="3932948"/>
            <a:ext cx="8705326" cy="101203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3900" y="4976535"/>
            <a:ext cx="8705326" cy="6860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</a:t>
            </a:r>
          </a:p>
        </p:txBody>
      </p:sp>
    </p:spTree>
    <p:extLst>
      <p:ext uri="{BB962C8B-B14F-4D97-AF65-F5344CB8AC3E}">
        <p14:creationId xmlns:p14="http://schemas.microsoft.com/office/powerpoint/2010/main" val="119725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hled k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2644180"/>
            <a:ext cx="8788400" cy="985439"/>
          </a:xfrm>
        </p:spPr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0" hasCustomPrompt="1"/>
          </p:nvPr>
        </p:nvSpPr>
        <p:spPr>
          <a:xfrm>
            <a:off x="838200" y="3629619"/>
            <a:ext cx="8788400" cy="2148881"/>
          </a:xfrm>
        </p:spPr>
        <p:txBody>
          <a:bodyPr>
            <a:noAutofit/>
          </a:bodyPr>
          <a:lstStyle>
            <a:lvl1pPr marL="0" indent="0">
              <a:buNone/>
              <a:tabLst>
                <a:tab pos="6997700" algn="l"/>
              </a:tabLst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11582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hled k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588" y="2408239"/>
            <a:ext cx="10922367" cy="3833813"/>
          </a:xfrm>
          <a:custGeom>
            <a:avLst/>
            <a:gdLst>
              <a:gd name="T0" fmla="*/ 0 w 6926"/>
              <a:gd name="T1" fmla="*/ 0 h 1489"/>
              <a:gd name="T2" fmla="*/ 6926 w 6926"/>
              <a:gd name="T3" fmla="*/ 0 h 1489"/>
              <a:gd name="T4" fmla="*/ 6522 w 6926"/>
              <a:gd name="T5" fmla="*/ 1489 h 1489"/>
              <a:gd name="T6" fmla="*/ 0 w 6926"/>
              <a:gd name="T7" fmla="*/ 1489 h 1489"/>
              <a:gd name="T8" fmla="*/ 0 w 6926"/>
              <a:gd name="T9" fmla="*/ 0 h 1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26" h="1489">
                <a:moveTo>
                  <a:pt x="0" y="0"/>
                </a:moveTo>
                <a:lnTo>
                  <a:pt x="6926" y="0"/>
                </a:lnTo>
                <a:lnTo>
                  <a:pt x="6522" y="1489"/>
                </a:lnTo>
                <a:lnTo>
                  <a:pt x="0" y="148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2D292A"/>
              </a:solidFill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0645526" y="2403476"/>
            <a:ext cx="1546474" cy="3841751"/>
          </a:xfrm>
          <a:custGeom>
            <a:avLst/>
            <a:gdLst>
              <a:gd name="T0" fmla="*/ 981 w 981"/>
              <a:gd name="T1" fmla="*/ 1492 h 1492"/>
              <a:gd name="T2" fmla="*/ 0 w 981"/>
              <a:gd name="T3" fmla="*/ 1492 h 1492"/>
              <a:gd name="T4" fmla="*/ 394 w 981"/>
              <a:gd name="T5" fmla="*/ 0 h 1492"/>
              <a:gd name="T6" fmla="*/ 981 w 981"/>
              <a:gd name="T7" fmla="*/ 0 h 1492"/>
              <a:gd name="T8" fmla="*/ 981 w 981"/>
              <a:gd name="T9" fmla="*/ 1492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1" h="1492">
                <a:moveTo>
                  <a:pt x="981" y="1492"/>
                </a:moveTo>
                <a:lnTo>
                  <a:pt x="0" y="1492"/>
                </a:lnTo>
                <a:lnTo>
                  <a:pt x="394" y="0"/>
                </a:lnTo>
                <a:lnTo>
                  <a:pt x="981" y="0"/>
                </a:lnTo>
                <a:lnTo>
                  <a:pt x="981" y="1492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2D292A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2644180"/>
            <a:ext cx="8788400" cy="985439"/>
          </a:xfrm>
        </p:spPr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0" hasCustomPrompt="1"/>
          </p:nvPr>
        </p:nvSpPr>
        <p:spPr>
          <a:xfrm>
            <a:off x="838200" y="3629619"/>
            <a:ext cx="8788400" cy="2148881"/>
          </a:xfrm>
        </p:spPr>
        <p:txBody>
          <a:bodyPr>
            <a:noAutofit/>
          </a:bodyPr>
          <a:lstStyle>
            <a:lvl1pPr marL="0" indent="0">
              <a:buNone/>
              <a:tabLst>
                <a:tab pos="6997700" algn="l"/>
              </a:tabLst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51945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2D292A"/>
                </a:solidFill>
              </a:rPr>
              <a:t>Naprosto odporná šablona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23" y="6243636"/>
            <a:ext cx="371554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9154"/>
            <a:ext cx="6372000" cy="487291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2D292A"/>
                </a:solidFill>
              </a:rPr>
              <a:t>Naprosto odporná šablona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315200" y="1479068"/>
            <a:ext cx="4876800" cy="48741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23" y="6243636"/>
            <a:ext cx="371554" cy="37147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974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203200" algn="ctr" rotWithShape="0">
                    <a:prstClr val="black">
                      <a:alpha val="37000"/>
                    </a:prst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233363" y="6243638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2D292A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03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zislaj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734" y="4514850"/>
            <a:ext cx="8596841" cy="1001713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3617" y="5543552"/>
            <a:ext cx="8596841" cy="8540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811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zislaj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734" y="4514850"/>
            <a:ext cx="8596841" cy="1001713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3617" y="5543552"/>
            <a:ext cx="8596841" cy="8540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14865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479154"/>
            <a:ext cx="5181600" cy="487719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479154"/>
            <a:ext cx="5181600" cy="487719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2D292A"/>
                </a:solidFill>
              </a:rPr>
              <a:t>Naprosto odporná šablona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23" y="6243636"/>
            <a:ext cx="371554" cy="37147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23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s 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9788" y="1472804"/>
            <a:ext cx="5157787" cy="584775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186169"/>
            <a:ext cx="5157787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72804"/>
            <a:ext cx="5183188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186169"/>
            <a:ext cx="5183188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cs-CZ">
                <a:solidFill>
                  <a:srgbClr val="2D292A"/>
                </a:solidFill>
              </a:rPr>
              <a:t>Naprosto odporná šablona</a:t>
            </a:r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srgbClr val="2D292A">
                    <a:tint val="75000"/>
                  </a:srgbClr>
                </a:solidFill>
              </a:rPr>
              <a:pPr/>
              <a:t>‹#›</a:t>
            </a:fld>
            <a:endParaRPr lang="cs-CZ" dirty="0">
              <a:solidFill>
                <a:srgbClr val="2D292A">
                  <a:tint val="75000"/>
                </a:srgbClr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23" y="6243636"/>
            <a:ext cx="371554" cy="37147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36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 s 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186169"/>
            <a:ext cx="3394076" cy="4170182"/>
          </a:xfrm>
          <a:noFill/>
        </p:spPr>
        <p:txBody>
          <a:bodyPr lIns="180000" tIns="108000" rIns="72000" bIns="216000">
            <a:noAutofit/>
          </a:bodyPr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398167" y="2186169"/>
            <a:ext cx="3395665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7958135" y="2186169"/>
            <a:ext cx="3395665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9789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16" name="Zástupný symbol pro text 2"/>
          <p:cNvSpPr>
            <a:spLocks noGrp="1"/>
          </p:cNvSpPr>
          <p:nvPr>
            <p:ph type="body" idx="11" hasCustomPrompt="1"/>
          </p:nvPr>
        </p:nvSpPr>
        <p:spPr>
          <a:xfrm>
            <a:off x="4399756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7" name="Zástupný symbol pro text 2"/>
          <p:cNvSpPr>
            <a:spLocks noGrp="1"/>
          </p:cNvSpPr>
          <p:nvPr>
            <p:ph type="body" idx="12" hasCustomPrompt="1"/>
          </p:nvPr>
        </p:nvSpPr>
        <p:spPr>
          <a:xfrm>
            <a:off x="7958135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cs-CZ">
                <a:solidFill>
                  <a:srgbClr val="2D292A"/>
                </a:solidFill>
              </a:rPr>
              <a:t>Naprosto odporná šablona</a:t>
            </a:r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3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srgbClr val="2D292A">
                    <a:tint val="75000"/>
                  </a:srgbClr>
                </a:solidFill>
              </a:rPr>
              <a:pPr/>
              <a:t>‹#›</a:t>
            </a:fld>
            <a:endParaRPr lang="cs-CZ" dirty="0">
              <a:solidFill>
                <a:srgbClr val="2D292A">
                  <a:tint val="75000"/>
                </a:srgbClr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23" y="6243636"/>
            <a:ext cx="371554" cy="37147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02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2D292A"/>
                </a:solidFill>
              </a:rPr>
              <a:t>Naprosto odporná šablona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23" y="6243636"/>
            <a:ext cx="371554" cy="3714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94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2D292A"/>
                </a:solidFill>
              </a:rPr>
              <a:t>Naprosto odporná šablona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23" y="6243636"/>
            <a:ext cx="371554" cy="3714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53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2D292A"/>
                </a:solidFill>
              </a:rPr>
              <a:t>T-Mobile: Mobilní TV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752084"/>
            <a:ext cx="12191999" cy="10591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23" y="6243636"/>
            <a:ext cx="371554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7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75158"/>
            <a:ext cx="12192000" cy="4382842"/>
          </a:xfrm>
          <a:prstGeom prst="rect">
            <a:avLst/>
          </a:prstGeom>
          <a:ln>
            <a:noFill/>
          </a:ln>
        </p:spPr>
      </p:pic>
      <p:sp>
        <p:nvSpPr>
          <p:cNvPr id="28" name="Obdélník 27">
            <a:hlinkClick r:id="rId3"/>
          </p:cNvPr>
          <p:cNvSpPr/>
          <p:nvPr userDrawn="1"/>
        </p:nvSpPr>
        <p:spPr>
          <a:xfrm>
            <a:off x="4417262" y="2844577"/>
            <a:ext cx="3164638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cs-CZ" sz="2000" b="1" dirty="0">
                <a:solidFill>
                  <a:srgbClr val="FFFFFF"/>
                </a:solidFill>
              </a:rPr>
              <a:t>KONTAKTNÍ OSOBA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4417262" y="3204187"/>
            <a:ext cx="3640888" cy="64633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413" y="457200"/>
            <a:ext cx="2598056" cy="4864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55" y="4619624"/>
            <a:ext cx="460376" cy="4603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55" y="5221286"/>
            <a:ext cx="460376" cy="460376"/>
          </a:xfrm>
          <a:prstGeom prst="rect">
            <a:avLst/>
          </a:prstGeom>
        </p:spPr>
      </p:pic>
      <p:sp>
        <p:nvSpPr>
          <p:cNvPr id="17" name="Zástupný symbol pro text 4"/>
          <p:cNvSpPr txBox="1">
            <a:spLocks/>
          </p:cNvSpPr>
          <p:nvPr userDrawn="1"/>
        </p:nvSpPr>
        <p:spPr>
          <a:xfrm>
            <a:off x="1193371" y="4619625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71C54"/>
              </a:buClr>
            </a:pPr>
            <a:r>
              <a:rPr lang="en-US" sz="1800" dirty="0">
                <a:solidFill>
                  <a:srgbClr val="FFFFFF"/>
                </a:solidFill>
              </a:rPr>
              <a:t>@</a:t>
            </a:r>
            <a:r>
              <a:rPr lang="en-US" sz="1800" dirty="0" err="1">
                <a:solidFill>
                  <a:srgbClr val="FFFFFF"/>
                </a:solidFill>
              </a:rPr>
              <a:t>stemmark</a:t>
            </a:r>
            <a:endParaRPr lang="cs-CZ" sz="1800" dirty="0">
              <a:solidFill>
                <a:srgbClr val="FFFFFF"/>
              </a:solidFill>
            </a:endParaRPr>
          </a:p>
        </p:txBody>
      </p:sp>
      <p:sp>
        <p:nvSpPr>
          <p:cNvPr id="18" name="Zástupný symbol pro text 4"/>
          <p:cNvSpPr txBox="1">
            <a:spLocks/>
          </p:cNvSpPr>
          <p:nvPr userDrawn="1"/>
        </p:nvSpPr>
        <p:spPr>
          <a:xfrm>
            <a:off x="1193371" y="5221286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71C54"/>
              </a:buClr>
            </a:pPr>
            <a:r>
              <a:rPr lang="en-US" sz="1800" dirty="0">
                <a:solidFill>
                  <a:srgbClr val="FFFFFF"/>
                </a:solidFill>
              </a:rPr>
              <a:t>slideshare.net/</a:t>
            </a:r>
            <a:r>
              <a:rPr lang="en-US" sz="1800" dirty="0" err="1">
                <a:solidFill>
                  <a:srgbClr val="FFFFFF"/>
                </a:solidFill>
              </a:rPr>
              <a:t>stemmark</a:t>
            </a:r>
            <a:endParaRPr lang="cs-CZ" sz="1800" dirty="0">
              <a:solidFill>
                <a:srgbClr val="FFFFFF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135" y="4543197"/>
            <a:ext cx="271878" cy="27187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135" y="4160395"/>
            <a:ext cx="271878" cy="270874"/>
          </a:xfrm>
          <a:prstGeom prst="rect">
            <a:avLst/>
          </a:prstGeom>
        </p:spPr>
      </p:pic>
      <p:sp>
        <p:nvSpPr>
          <p:cNvPr id="19" name="Zástupný symbol pro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4919511" y="4157332"/>
            <a:ext cx="3033864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+420</a:t>
            </a:r>
          </a:p>
        </p:txBody>
      </p:sp>
      <p:sp>
        <p:nvSpPr>
          <p:cNvPr id="21" name="Zástupný symbol pro text 6"/>
          <p:cNvSpPr>
            <a:spLocks noGrp="1"/>
          </p:cNvSpPr>
          <p:nvPr>
            <p:ph type="body" sz="quarter" idx="17" hasCustomPrompt="1"/>
          </p:nvPr>
        </p:nvSpPr>
        <p:spPr>
          <a:xfrm>
            <a:off x="4919511" y="4550043"/>
            <a:ext cx="4719789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@stemmark.cz</a:t>
            </a:r>
            <a:endParaRPr lang="cs-CZ" dirty="0"/>
          </a:p>
        </p:txBody>
      </p:sp>
      <p:sp>
        <p:nvSpPr>
          <p:cNvPr id="26" name="Obdélník 25">
            <a:hlinkClick r:id="rId3"/>
          </p:cNvPr>
          <p:cNvSpPr/>
          <p:nvPr userDrawn="1"/>
        </p:nvSpPr>
        <p:spPr>
          <a:xfrm>
            <a:off x="597954" y="4015916"/>
            <a:ext cx="230063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www.stemmark.cz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7" name="Obdélník 26">
            <a:hlinkClick r:id="rId3"/>
          </p:cNvPr>
          <p:cNvSpPr/>
          <p:nvPr userDrawn="1"/>
        </p:nvSpPr>
        <p:spPr>
          <a:xfrm>
            <a:off x="597954" y="2844577"/>
            <a:ext cx="2723823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>
                <a:solidFill>
                  <a:srgbClr val="FFFFFF"/>
                </a:solidFill>
              </a:rPr>
              <a:t>STEM/MARK, a.s.</a:t>
            </a:r>
          </a:p>
          <a:p>
            <a:r>
              <a:rPr lang="cs-CZ" dirty="0">
                <a:solidFill>
                  <a:srgbClr val="FFFFFF"/>
                </a:solidFill>
              </a:rPr>
              <a:t>Chlumčanského 497/5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180 00  Praha 8</a:t>
            </a: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8" hasCustomPrompt="1"/>
          </p:nvPr>
        </p:nvSpPr>
        <p:spPr>
          <a:xfrm>
            <a:off x="7617108" y="2793579"/>
            <a:ext cx="1549400" cy="1549400"/>
          </a:xfrm>
          <a:prstGeom prst="ellipse">
            <a:avLst/>
          </a:prstGeom>
        </p:spPr>
        <p:txBody>
          <a:bodyPr tIns="0" bIns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fotka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8045741" cy="98543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95640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22" name="Picture 9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1413" y="465541"/>
            <a:ext cx="2613744" cy="47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75158"/>
            <a:ext cx="12192000" cy="4382842"/>
          </a:xfrm>
          <a:prstGeom prst="rect">
            <a:avLst/>
          </a:prstGeom>
          <a:ln>
            <a:noFill/>
          </a:ln>
        </p:spPr>
      </p:pic>
      <p:sp>
        <p:nvSpPr>
          <p:cNvPr id="28" name="Obdélník 27">
            <a:hlinkClick r:id="rId4"/>
          </p:cNvPr>
          <p:cNvSpPr/>
          <p:nvPr userDrawn="1"/>
        </p:nvSpPr>
        <p:spPr>
          <a:xfrm>
            <a:off x="4417262" y="2844577"/>
            <a:ext cx="3164638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CONTACT US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4417262" y="3204187"/>
            <a:ext cx="3640888" cy="64633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55" y="4619624"/>
            <a:ext cx="460376" cy="4603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55" y="5221286"/>
            <a:ext cx="460376" cy="460376"/>
          </a:xfrm>
          <a:prstGeom prst="rect">
            <a:avLst/>
          </a:prstGeom>
        </p:spPr>
      </p:pic>
      <p:sp>
        <p:nvSpPr>
          <p:cNvPr id="17" name="Zástupný symbol pro text 4"/>
          <p:cNvSpPr txBox="1">
            <a:spLocks/>
          </p:cNvSpPr>
          <p:nvPr userDrawn="1"/>
        </p:nvSpPr>
        <p:spPr>
          <a:xfrm>
            <a:off x="1193371" y="4619625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71C54"/>
              </a:buClr>
            </a:pPr>
            <a:r>
              <a:rPr lang="en-US" sz="1800" dirty="0">
                <a:solidFill>
                  <a:srgbClr val="FFFFFF"/>
                </a:solidFill>
              </a:rPr>
              <a:t>@</a:t>
            </a:r>
            <a:r>
              <a:rPr lang="en-US" sz="1800" dirty="0" err="1">
                <a:solidFill>
                  <a:srgbClr val="FFFFFF"/>
                </a:solidFill>
              </a:rPr>
              <a:t>stemmark</a:t>
            </a:r>
            <a:endParaRPr lang="cs-CZ" sz="1800" dirty="0">
              <a:solidFill>
                <a:srgbClr val="FFFFFF"/>
              </a:solidFill>
            </a:endParaRPr>
          </a:p>
        </p:txBody>
      </p:sp>
      <p:sp>
        <p:nvSpPr>
          <p:cNvPr id="18" name="Zástupný symbol pro text 4"/>
          <p:cNvSpPr txBox="1">
            <a:spLocks/>
          </p:cNvSpPr>
          <p:nvPr userDrawn="1"/>
        </p:nvSpPr>
        <p:spPr>
          <a:xfrm>
            <a:off x="1193371" y="5221286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71C54"/>
              </a:buClr>
            </a:pPr>
            <a:r>
              <a:rPr lang="en-US" sz="1800" dirty="0">
                <a:solidFill>
                  <a:srgbClr val="FFFFFF"/>
                </a:solidFill>
              </a:rPr>
              <a:t>slideshare.net/</a:t>
            </a:r>
            <a:r>
              <a:rPr lang="en-US" sz="1800" dirty="0" err="1">
                <a:solidFill>
                  <a:srgbClr val="FFFFFF"/>
                </a:solidFill>
              </a:rPr>
              <a:t>stemmark</a:t>
            </a:r>
            <a:endParaRPr lang="cs-CZ" sz="1800" dirty="0">
              <a:solidFill>
                <a:srgbClr val="FFFFFF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135" y="4543197"/>
            <a:ext cx="271878" cy="27187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135" y="4160395"/>
            <a:ext cx="271878" cy="270874"/>
          </a:xfrm>
          <a:prstGeom prst="rect">
            <a:avLst/>
          </a:prstGeom>
        </p:spPr>
      </p:pic>
      <p:sp>
        <p:nvSpPr>
          <p:cNvPr id="19" name="Zástupný symbol pro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4919511" y="4157332"/>
            <a:ext cx="3033864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+420</a:t>
            </a:r>
          </a:p>
        </p:txBody>
      </p:sp>
      <p:sp>
        <p:nvSpPr>
          <p:cNvPr id="21" name="Zástupný symbol pro text 6"/>
          <p:cNvSpPr>
            <a:spLocks noGrp="1"/>
          </p:cNvSpPr>
          <p:nvPr>
            <p:ph type="body" sz="quarter" idx="17" hasCustomPrompt="1"/>
          </p:nvPr>
        </p:nvSpPr>
        <p:spPr>
          <a:xfrm>
            <a:off x="4919511" y="4550043"/>
            <a:ext cx="4719789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@stemmark.cz</a:t>
            </a:r>
            <a:endParaRPr lang="cs-CZ" dirty="0"/>
          </a:p>
        </p:txBody>
      </p:sp>
      <p:sp>
        <p:nvSpPr>
          <p:cNvPr id="26" name="Obdélník 25">
            <a:hlinkClick r:id="rId4"/>
          </p:cNvPr>
          <p:cNvSpPr/>
          <p:nvPr userDrawn="1"/>
        </p:nvSpPr>
        <p:spPr>
          <a:xfrm>
            <a:off x="597954" y="4015916"/>
            <a:ext cx="230063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www.stemmark.cz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7" name="Obdélník 26">
            <a:hlinkClick r:id="rId4"/>
          </p:cNvPr>
          <p:cNvSpPr/>
          <p:nvPr userDrawn="1"/>
        </p:nvSpPr>
        <p:spPr>
          <a:xfrm>
            <a:off x="597954" y="2844577"/>
            <a:ext cx="2723823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>
                <a:solidFill>
                  <a:srgbClr val="FFFFFF"/>
                </a:solidFill>
              </a:rPr>
              <a:t>STEM/MARK, a.s.</a:t>
            </a:r>
          </a:p>
          <a:p>
            <a:r>
              <a:rPr lang="cs-CZ" dirty="0">
                <a:solidFill>
                  <a:srgbClr val="FFFFFF"/>
                </a:solidFill>
              </a:rPr>
              <a:t>Chlumčanského 497/5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180 00  Praha 8</a:t>
            </a: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8" hasCustomPrompt="1"/>
          </p:nvPr>
        </p:nvSpPr>
        <p:spPr>
          <a:xfrm>
            <a:off x="7617108" y="2793579"/>
            <a:ext cx="1549400" cy="1549400"/>
          </a:xfrm>
          <a:prstGeom prst="ellipse">
            <a:avLst/>
          </a:prstGeom>
        </p:spPr>
        <p:txBody>
          <a:bodyPr tIns="0" bIns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fotka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8028963" cy="98543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4360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podnadpis, odrážky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620" y="1479240"/>
            <a:ext cx="6444000" cy="4872830"/>
          </a:xfrm>
        </p:spPr>
        <p:txBody>
          <a:bodyPr/>
          <a:lstStyle>
            <a:lvl1pPr marL="92075" indent="-92075">
              <a:buFont typeface="Arial" panose="020B0604020202020204" pitchFamily="34" charset="0"/>
              <a:buChar char=" "/>
              <a:defRPr b="1">
                <a:solidFill>
                  <a:schemeClr val="bg2">
                    <a:lumMod val="75000"/>
                  </a:schemeClr>
                </a:solidFill>
              </a:defRPr>
            </a:lvl1pPr>
            <a:lvl2pPr marL="444500" indent="-268288">
              <a:buClr>
                <a:schemeClr val="tx2"/>
              </a:buClr>
              <a:buFont typeface="Wingdings" panose="05000000000000000000" pitchFamily="2" charset="2"/>
              <a:buChar char="§"/>
              <a:defRPr/>
            </a:lvl2pPr>
            <a:lvl3pPr marL="720725" indent="-276225">
              <a:buClr>
                <a:schemeClr val="tx2"/>
              </a:buClr>
              <a:buFont typeface="Wingdings" pitchFamily="2" charset="2"/>
              <a:buChar char="§"/>
              <a:defRPr/>
            </a:lvl3pPr>
            <a:lvl4pPr marL="990600" indent="-269875">
              <a:buClr>
                <a:schemeClr val="tx2"/>
              </a:buClr>
              <a:defRPr/>
            </a:lvl4pPr>
            <a:lvl5pPr marL="1258888" indent="-268288"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První úroveň</a:t>
            </a:r>
          </a:p>
          <a:p>
            <a:pPr lvl="2"/>
            <a:r>
              <a:rPr lang="cs-CZ" dirty="0"/>
              <a:t>Druhá úroveň</a:t>
            </a:r>
          </a:p>
          <a:p>
            <a:pPr lvl="3"/>
            <a:r>
              <a:rPr lang="cs-CZ" dirty="0"/>
              <a:t>Třetí úroveň</a:t>
            </a:r>
          </a:p>
          <a:p>
            <a:pPr lvl="4"/>
            <a:r>
              <a:rPr lang="cs-CZ" dirty="0"/>
              <a:t>Čtvrtá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2D292A"/>
                </a:solidFill>
              </a:rPr>
              <a:t>Skanska: Šedé vody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sp>
        <p:nvSpPr>
          <p:cNvPr id="7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315200" y="1479154"/>
            <a:ext cx="4876800" cy="48740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23" y="6243638"/>
            <a:ext cx="371554" cy="37147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582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3900" y="3932948"/>
            <a:ext cx="8705326" cy="101203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3900" y="4976535"/>
            <a:ext cx="8705326" cy="6860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623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" y="3565319"/>
            <a:ext cx="12191998" cy="2571225"/>
          </a:xfrm>
          <a:prstGeom prst="rect">
            <a:avLst/>
          </a:prstGeom>
          <a:blipFill dpi="0" rotWithShape="1">
            <a:blip r:embed="rId2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FFFF"/>
              </a:solidFill>
            </a:endParaRPr>
          </a:p>
        </p:txBody>
      </p:sp>
      <p:grpSp>
        <p:nvGrpSpPr>
          <p:cNvPr id="6" name="Skupina 5"/>
          <p:cNvGrpSpPr/>
          <p:nvPr userDrawn="1"/>
        </p:nvGrpSpPr>
        <p:grpSpPr>
          <a:xfrm>
            <a:off x="0" y="0"/>
            <a:ext cx="4714875" cy="1924050"/>
            <a:chOff x="0" y="0"/>
            <a:chExt cx="4714875" cy="1924050"/>
          </a:xfrm>
        </p:grpSpPr>
        <p:sp>
          <p:nvSpPr>
            <p:cNvPr id="11" name="Obdélník 10"/>
            <p:cNvSpPr/>
            <p:nvPr userDrawn="1"/>
          </p:nvSpPr>
          <p:spPr>
            <a:xfrm>
              <a:off x="0" y="0"/>
              <a:ext cx="4714875" cy="1924050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9" y="669853"/>
              <a:ext cx="2910883" cy="543481"/>
            </a:xfrm>
            <a:prstGeom prst="rect">
              <a:avLst/>
            </a:prstGeom>
          </p:spPr>
        </p:pic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3900" y="3932948"/>
            <a:ext cx="8705326" cy="101203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3900" y="4976535"/>
            <a:ext cx="8705326" cy="6860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4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hled k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2644180"/>
            <a:ext cx="8788400" cy="985439"/>
          </a:xfrm>
        </p:spPr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0" hasCustomPrompt="1"/>
          </p:nvPr>
        </p:nvSpPr>
        <p:spPr>
          <a:xfrm>
            <a:off x="838200" y="3629619"/>
            <a:ext cx="8788400" cy="2148881"/>
          </a:xfrm>
        </p:spPr>
        <p:txBody>
          <a:bodyPr>
            <a:noAutofit/>
          </a:bodyPr>
          <a:lstStyle>
            <a:lvl1pPr marL="0" indent="0">
              <a:buNone/>
              <a:tabLst>
                <a:tab pos="6997700" algn="l"/>
              </a:tabLst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cs-CZ" dirty="0" smtClean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44151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FFFF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>
              <a:solidFill>
                <a:srgbClr val="2D292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0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9154"/>
            <a:ext cx="6372000" cy="487291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>
              <a:solidFill>
                <a:srgbClr val="2D292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315200" y="1479068"/>
            <a:ext cx="4876800" cy="48741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 s komentář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315200" y="1479154"/>
            <a:ext cx="4038599" cy="48740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>
              <a:solidFill>
                <a:srgbClr val="2D292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838200" y="1460500"/>
            <a:ext cx="6372000" cy="4892675"/>
          </a:xfrm>
        </p:spPr>
        <p:txBody>
          <a:bodyPr tIns="72000" bIns="1080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9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FFFF"/>
              </a:solidFill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203200" algn="ctr" rotWithShape="0">
                    <a:prstClr val="black">
                      <a:alpha val="37000"/>
                    </a:prstClr>
                  </a:outerShdw>
                </a:effectLst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233363" y="6243638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2D292A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89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752084"/>
            <a:ext cx="12191999" cy="1059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9154"/>
            <a:ext cx="6372000" cy="487291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2D292A"/>
                </a:solidFill>
              </a:rPr>
              <a:t>T-Mobile: Mobilní TV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315200" y="1479068"/>
            <a:ext cx="4876800" cy="48741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23" y="6243636"/>
            <a:ext cx="371554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7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zislaj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734" y="4514850"/>
            <a:ext cx="8596841" cy="1001713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3617" y="5543552"/>
            <a:ext cx="8596841" cy="8540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400939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zislaj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734" y="4514850"/>
            <a:ext cx="8596841" cy="1001713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3617" y="5543552"/>
            <a:ext cx="8596841" cy="8540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08887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FF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479154"/>
            <a:ext cx="5181600" cy="487719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479154"/>
            <a:ext cx="5181600" cy="487719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>
              <a:solidFill>
                <a:srgbClr val="2D292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8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s 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FFFF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9788" y="1472804"/>
            <a:ext cx="5157787" cy="584775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Nadpis</a:t>
            </a:r>
            <a:endParaRPr lang="en-US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186169"/>
            <a:ext cx="5157787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72804"/>
            <a:ext cx="5183188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Nadpis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186169"/>
            <a:ext cx="5183188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srgbClr val="2D292A">
                    <a:tint val="75000"/>
                  </a:srgbClr>
                </a:solidFill>
              </a:rPr>
              <a:pPr/>
              <a:t>‹#›</a:t>
            </a:fld>
            <a:endParaRPr lang="cs-CZ" dirty="0">
              <a:solidFill>
                <a:srgbClr val="2D292A">
                  <a:tint val="75000"/>
                </a:srgbClr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9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 s 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cs-CZ" dirty="0" smtClean="0">
              <a:solidFill>
                <a:srgbClr val="FFFFFF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186169"/>
            <a:ext cx="3394076" cy="4170182"/>
          </a:xfrm>
          <a:noFill/>
        </p:spPr>
        <p:txBody>
          <a:bodyPr lIns="180000" tIns="108000" rIns="72000" bIns="216000">
            <a:noAutofit/>
          </a:bodyPr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398167" y="2186169"/>
            <a:ext cx="3395665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5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7958135" y="2186169"/>
            <a:ext cx="3395665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9789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Nadpis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16" name="Zástupný symbol pro text 2"/>
          <p:cNvSpPr>
            <a:spLocks noGrp="1"/>
          </p:cNvSpPr>
          <p:nvPr>
            <p:ph type="body" idx="11" hasCustomPrompt="1"/>
          </p:nvPr>
        </p:nvSpPr>
        <p:spPr>
          <a:xfrm>
            <a:off x="4399756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Nadpis</a:t>
            </a:r>
          </a:p>
        </p:txBody>
      </p:sp>
      <p:sp>
        <p:nvSpPr>
          <p:cNvPr id="17" name="Zástupný symbol pro text 2"/>
          <p:cNvSpPr>
            <a:spLocks noGrp="1"/>
          </p:cNvSpPr>
          <p:nvPr>
            <p:ph type="body" idx="12" hasCustomPrompt="1"/>
          </p:nvPr>
        </p:nvSpPr>
        <p:spPr>
          <a:xfrm>
            <a:off x="7958135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Nadpis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3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srgbClr val="2D292A">
                    <a:tint val="75000"/>
                  </a:srgbClr>
                </a:solidFill>
              </a:rPr>
              <a:pPr/>
              <a:t>‹#›</a:t>
            </a:fld>
            <a:endParaRPr lang="cs-CZ" dirty="0">
              <a:solidFill>
                <a:srgbClr val="2D292A">
                  <a:tint val="75000"/>
                </a:srgbClr>
              </a:solidFill>
            </a:endParaRPr>
          </a:p>
        </p:txBody>
      </p:sp>
      <p:pic>
        <p:nvPicPr>
          <p:cNvPr id="18" name="Obrázek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6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>
              <a:solidFill>
                <a:srgbClr val="2D292A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9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>
              <a:solidFill>
                <a:srgbClr val="2D292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7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FFFF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158"/>
            <a:ext cx="12192000" cy="4382842"/>
          </a:xfrm>
          <a:prstGeom prst="rect">
            <a:avLst/>
          </a:prstGeom>
          <a:ln>
            <a:noFill/>
          </a:ln>
        </p:spPr>
      </p:pic>
      <p:sp>
        <p:nvSpPr>
          <p:cNvPr id="28" name="Obdélník 27">
            <a:hlinkClick r:id="rId3"/>
          </p:cNvPr>
          <p:cNvSpPr/>
          <p:nvPr userDrawn="1"/>
        </p:nvSpPr>
        <p:spPr>
          <a:xfrm>
            <a:off x="4417262" y="2844577"/>
            <a:ext cx="3164638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cs-CZ" sz="2000" b="1" dirty="0" smtClean="0">
                <a:solidFill>
                  <a:srgbClr val="FFFFFF"/>
                </a:solidFill>
              </a:rPr>
              <a:t>KONTAKTNÍ OSOBA</a:t>
            </a:r>
            <a:endParaRPr lang="cs-CZ" dirty="0" smtClean="0">
              <a:solidFill>
                <a:srgbClr val="FFFFFF"/>
              </a:solidFill>
            </a:endParaRP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4417262" y="3204187"/>
            <a:ext cx="3640888" cy="64633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413" y="457200"/>
            <a:ext cx="2598056" cy="4864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4619624"/>
            <a:ext cx="460376" cy="4603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5221286"/>
            <a:ext cx="460376" cy="460376"/>
          </a:xfrm>
          <a:prstGeom prst="rect">
            <a:avLst/>
          </a:prstGeom>
        </p:spPr>
      </p:pic>
      <p:sp>
        <p:nvSpPr>
          <p:cNvPr id="17" name="Zástupný symbol pro text 4"/>
          <p:cNvSpPr txBox="1">
            <a:spLocks/>
          </p:cNvSpPr>
          <p:nvPr userDrawn="1"/>
        </p:nvSpPr>
        <p:spPr>
          <a:xfrm>
            <a:off x="1193371" y="4619625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71C54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@</a:t>
            </a:r>
            <a:r>
              <a:rPr lang="en-US" sz="1800" dirty="0" err="1" smtClean="0">
                <a:solidFill>
                  <a:srgbClr val="FFFFFF"/>
                </a:solidFill>
              </a:rPr>
              <a:t>stemmark</a:t>
            </a:r>
            <a:endParaRPr lang="cs-CZ" sz="1800" dirty="0">
              <a:solidFill>
                <a:srgbClr val="FFFFFF"/>
              </a:solidFill>
            </a:endParaRPr>
          </a:p>
        </p:txBody>
      </p:sp>
      <p:sp>
        <p:nvSpPr>
          <p:cNvPr id="18" name="Zástupný symbol pro text 4"/>
          <p:cNvSpPr txBox="1">
            <a:spLocks/>
          </p:cNvSpPr>
          <p:nvPr userDrawn="1"/>
        </p:nvSpPr>
        <p:spPr>
          <a:xfrm>
            <a:off x="1193371" y="5221286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71C54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slideshare.net/</a:t>
            </a:r>
            <a:r>
              <a:rPr lang="en-US" sz="1800" dirty="0" err="1" smtClean="0">
                <a:solidFill>
                  <a:srgbClr val="FFFFFF"/>
                </a:solidFill>
              </a:rPr>
              <a:t>stemmark</a:t>
            </a:r>
            <a:endParaRPr lang="cs-CZ" sz="1800" dirty="0">
              <a:solidFill>
                <a:srgbClr val="FFFFFF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543197"/>
            <a:ext cx="271878" cy="27187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160395"/>
            <a:ext cx="271878" cy="270874"/>
          </a:xfrm>
          <a:prstGeom prst="rect">
            <a:avLst/>
          </a:prstGeom>
        </p:spPr>
      </p:pic>
      <p:sp>
        <p:nvSpPr>
          <p:cNvPr id="19" name="Zástupný symbol pro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4919511" y="4157332"/>
            <a:ext cx="3033864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+420</a:t>
            </a:r>
          </a:p>
        </p:txBody>
      </p:sp>
      <p:sp>
        <p:nvSpPr>
          <p:cNvPr id="21" name="Zástupný symbol pro text 6"/>
          <p:cNvSpPr>
            <a:spLocks noGrp="1"/>
          </p:cNvSpPr>
          <p:nvPr>
            <p:ph type="body" sz="quarter" idx="17" hasCustomPrompt="1"/>
          </p:nvPr>
        </p:nvSpPr>
        <p:spPr>
          <a:xfrm>
            <a:off x="4919511" y="4550043"/>
            <a:ext cx="4719789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@stemmark.cz</a:t>
            </a:r>
            <a:endParaRPr lang="cs-CZ" dirty="0" smtClean="0"/>
          </a:p>
        </p:txBody>
      </p:sp>
      <p:sp>
        <p:nvSpPr>
          <p:cNvPr id="26" name="Obdélník 25">
            <a:hlinkClick r:id="rId3"/>
          </p:cNvPr>
          <p:cNvSpPr/>
          <p:nvPr userDrawn="1"/>
        </p:nvSpPr>
        <p:spPr>
          <a:xfrm>
            <a:off x="597954" y="4015916"/>
            <a:ext cx="230063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www.stemmark.cz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7" name="Obdélník 26">
            <a:hlinkClick r:id="rId3"/>
          </p:cNvPr>
          <p:cNvSpPr/>
          <p:nvPr userDrawn="1"/>
        </p:nvSpPr>
        <p:spPr>
          <a:xfrm>
            <a:off x="597954" y="2844577"/>
            <a:ext cx="2723823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solidFill>
                  <a:srgbClr val="FFFFFF"/>
                </a:solidFill>
              </a:rPr>
              <a:t>STEM/MARK, a.s.</a:t>
            </a:r>
          </a:p>
          <a:p>
            <a:r>
              <a:rPr lang="cs-CZ" dirty="0" smtClean="0">
                <a:solidFill>
                  <a:srgbClr val="FFFFFF"/>
                </a:solidFill>
              </a:rPr>
              <a:t>Chlumčanského 497/5</a:t>
            </a:r>
            <a:br>
              <a:rPr lang="cs-CZ" dirty="0" smtClean="0">
                <a:solidFill>
                  <a:srgbClr val="FFFFFF"/>
                </a:solidFill>
              </a:rPr>
            </a:br>
            <a:r>
              <a:rPr lang="cs-CZ" dirty="0" smtClean="0">
                <a:solidFill>
                  <a:srgbClr val="FFFFFF"/>
                </a:solidFill>
              </a:rPr>
              <a:t>180 00  Praha 8</a:t>
            </a: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8" hasCustomPrompt="1"/>
          </p:nvPr>
        </p:nvSpPr>
        <p:spPr>
          <a:xfrm>
            <a:off x="7617108" y="2793579"/>
            <a:ext cx="1549400" cy="1549400"/>
          </a:xfrm>
          <a:prstGeom prst="ellipse">
            <a:avLst/>
          </a:prstGeom>
        </p:spPr>
        <p:txBody>
          <a:bodyPr tIns="0" bIns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fotka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8045741" cy="98543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FFFF"/>
              </a:solidFill>
            </a:endParaRPr>
          </a:p>
        </p:txBody>
      </p:sp>
      <p:pic>
        <p:nvPicPr>
          <p:cNvPr id="22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413" y="465541"/>
            <a:ext cx="2613744" cy="47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158"/>
            <a:ext cx="12192000" cy="4382842"/>
          </a:xfrm>
          <a:prstGeom prst="rect">
            <a:avLst/>
          </a:prstGeom>
          <a:ln>
            <a:noFill/>
          </a:ln>
        </p:spPr>
      </p:pic>
      <p:sp>
        <p:nvSpPr>
          <p:cNvPr id="28" name="Obdélník 27">
            <a:hlinkClick r:id="rId4"/>
          </p:cNvPr>
          <p:cNvSpPr/>
          <p:nvPr userDrawn="1"/>
        </p:nvSpPr>
        <p:spPr>
          <a:xfrm>
            <a:off x="4417262" y="2844577"/>
            <a:ext cx="3164638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CONTACT US</a:t>
            </a:r>
            <a:endParaRPr lang="cs-CZ" dirty="0" smtClean="0">
              <a:solidFill>
                <a:srgbClr val="FFFFFF"/>
              </a:solidFill>
            </a:endParaRP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4417262" y="3204187"/>
            <a:ext cx="3640888" cy="64633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4619624"/>
            <a:ext cx="460376" cy="4603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5221286"/>
            <a:ext cx="460376" cy="460376"/>
          </a:xfrm>
          <a:prstGeom prst="rect">
            <a:avLst/>
          </a:prstGeom>
        </p:spPr>
      </p:pic>
      <p:sp>
        <p:nvSpPr>
          <p:cNvPr id="17" name="Zástupný symbol pro text 4"/>
          <p:cNvSpPr txBox="1">
            <a:spLocks/>
          </p:cNvSpPr>
          <p:nvPr userDrawn="1"/>
        </p:nvSpPr>
        <p:spPr>
          <a:xfrm>
            <a:off x="1193371" y="4619625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71C54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@</a:t>
            </a:r>
            <a:r>
              <a:rPr lang="en-US" sz="1800" dirty="0" err="1" smtClean="0">
                <a:solidFill>
                  <a:srgbClr val="FFFFFF"/>
                </a:solidFill>
              </a:rPr>
              <a:t>stemmark</a:t>
            </a:r>
            <a:endParaRPr lang="cs-CZ" sz="1800" dirty="0">
              <a:solidFill>
                <a:srgbClr val="FFFFFF"/>
              </a:solidFill>
            </a:endParaRPr>
          </a:p>
        </p:txBody>
      </p:sp>
      <p:sp>
        <p:nvSpPr>
          <p:cNvPr id="18" name="Zástupný symbol pro text 4"/>
          <p:cNvSpPr txBox="1">
            <a:spLocks/>
          </p:cNvSpPr>
          <p:nvPr userDrawn="1"/>
        </p:nvSpPr>
        <p:spPr>
          <a:xfrm>
            <a:off x="1193371" y="5221286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71C54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slideshare.net/</a:t>
            </a:r>
            <a:r>
              <a:rPr lang="en-US" sz="1800" dirty="0" err="1" smtClean="0">
                <a:solidFill>
                  <a:srgbClr val="FFFFFF"/>
                </a:solidFill>
              </a:rPr>
              <a:t>stemmark</a:t>
            </a:r>
            <a:endParaRPr lang="cs-CZ" sz="1800" dirty="0">
              <a:solidFill>
                <a:srgbClr val="FFFFFF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543197"/>
            <a:ext cx="271878" cy="27187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160395"/>
            <a:ext cx="271878" cy="270874"/>
          </a:xfrm>
          <a:prstGeom prst="rect">
            <a:avLst/>
          </a:prstGeom>
        </p:spPr>
      </p:pic>
      <p:sp>
        <p:nvSpPr>
          <p:cNvPr id="19" name="Zástupný symbol pro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4919511" y="4157332"/>
            <a:ext cx="3033864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+420</a:t>
            </a:r>
          </a:p>
        </p:txBody>
      </p:sp>
      <p:sp>
        <p:nvSpPr>
          <p:cNvPr id="21" name="Zástupný symbol pro text 6"/>
          <p:cNvSpPr>
            <a:spLocks noGrp="1"/>
          </p:cNvSpPr>
          <p:nvPr>
            <p:ph type="body" sz="quarter" idx="17" hasCustomPrompt="1"/>
          </p:nvPr>
        </p:nvSpPr>
        <p:spPr>
          <a:xfrm>
            <a:off x="4919511" y="4550043"/>
            <a:ext cx="4719789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@stemmark.cz</a:t>
            </a:r>
            <a:endParaRPr lang="cs-CZ" dirty="0" smtClean="0"/>
          </a:p>
        </p:txBody>
      </p:sp>
      <p:sp>
        <p:nvSpPr>
          <p:cNvPr id="26" name="Obdélník 25">
            <a:hlinkClick r:id="rId4"/>
          </p:cNvPr>
          <p:cNvSpPr/>
          <p:nvPr userDrawn="1"/>
        </p:nvSpPr>
        <p:spPr>
          <a:xfrm>
            <a:off x="597954" y="4015916"/>
            <a:ext cx="230063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www.stemmark.cz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7" name="Obdélník 26">
            <a:hlinkClick r:id="rId4"/>
          </p:cNvPr>
          <p:cNvSpPr/>
          <p:nvPr userDrawn="1"/>
        </p:nvSpPr>
        <p:spPr>
          <a:xfrm>
            <a:off x="597954" y="2844577"/>
            <a:ext cx="2723823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solidFill>
                  <a:srgbClr val="FFFFFF"/>
                </a:solidFill>
              </a:rPr>
              <a:t>STEM/MARK, a.s.</a:t>
            </a:r>
          </a:p>
          <a:p>
            <a:r>
              <a:rPr lang="cs-CZ" dirty="0" smtClean="0">
                <a:solidFill>
                  <a:srgbClr val="FFFFFF"/>
                </a:solidFill>
              </a:rPr>
              <a:t>Chlumčanského 497/5</a:t>
            </a:r>
            <a:br>
              <a:rPr lang="cs-CZ" dirty="0" smtClean="0">
                <a:solidFill>
                  <a:srgbClr val="FFFFFF"/>
                </a:solidFill>
              </a:rPr>
            </a:br>
            <a:r>
              <a:rPr lang="cs-CZ" dirty="0" smtClean="0">
                <a:solidFill>
                  <a:srgbClr val="FFFFFF"/>
                </a:solidFill>
              </a:rPr>
              <a:t>180 00  Praha 8</a:t>
            </a: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8" hasCustomPrompt="1"/>
          </p:nvPr>
        </p:nvSpPr>
        <p:spPr>
          <a:xfrm>
            <a:off x="7617108" y="2793579"/>
            <a:ext cx="1549400" cy="1549400"/>
          </a:xfrm>
          <a:prstGeom prst="ellipse">
            <a:avLst/>
          </a:prstGeom>
        </p:spPr>
        <p:txBody>
          <a:bodyPr tIns="0" bIns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fotka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8028963" cy="98543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41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3565319"/>
            <a:ext cx="12192000" cy="2562837"/>
          </a:xfrm>
          <a:prstGeom prst="rect">
            <a:avLst/>
          </a:prstGeom>
          <a:blipFill dpi="0"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3900" y="3932948"/>
            <a:ext cx="8705326" cy="101203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3900" y="4976535"/>
            <a:ext cx="8705326" cy="6860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</a:t>
            </a:r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0" y="0"/>
            <a:ext cx="4714875" cy="1924050"/>
            <a:chOff x="0" y="0"/>
            <a:chExt cx="4714875" cy="1924050"/>
          </a:xfrm>
        </p:grpSpPr>
        <p:sp>
          <p:nvSpPr>
            <p:cNvPr id="11" name="Obdélník 10"/>
            <p:cNvSpPr/>
            <p:nvPr userDrawn="1"/>
          </p:nvSpPr>
          <p:spPr>
            <a:xfrm>
              <a:off x="0" y="0"/>
              <a:ext cx="4714875" cy="1924050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FFFFFF"/>
                </a:solidFill>
              </a:endParaRPr>
            </a:p>
          </p:txBody>
        </p:sp>
        <p:pic>
          <p:nvPicPr>
            <p:cNvPr id="12" name="Obrázek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666405"/>
              <a:ext cx="2902493" cy="543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062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, podnadpis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752084"/>
            <a:ext cx="12191999" cy="1059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620" y="1479154"/>
            <a:ext cx="10607180" cy="4874020"/>
          </a:xfrm>
        </p:spPr>
        <p:txBody>
          <a:bodyPr/>
          <a:lstStyle>
            <a:lvl1pPr marL="92075" indent="-92075">
              <a:buFont typeface="Arial" panose="020B0604020202020204" pitchFamily="34" charset="0"/>
              <a:buChar char=" "/>
              <a:defRPr b="1">
                <a:solidFill>
                  <a:schemeClr val="bg2">
                    <a:lumMod val="75000"/>
                  </a:schemeClr>
                </a:solidFill>
              </a:defRPr>
            </a:lvl1pPr>
            <a:lvl2pPr marL="360363" indent="-268288">
              <a:buClr>
                <a:schemeClr val="tx2"/>
              </a:buClr>
              <a:buFont typeface="Wingdings" panose="05000000000000000000" pitchFamily="2" charset="2"/>
              <a:buChar char="§"/>
              <a:defRPr/>
            </a:lvl2pPr>
            <a:lvl3pPr marL="628650" indent="-268288">
              <a:buClr>
                <a:schemeClr val="tx2"/>
              </a:buClr>
              <a:buFont typeface="Wingdings" pitchFamily="2" charset="2"/>
              <a:buChar char="§"/>
              <a:defRPr/>
            </a:lvl3pPr>
            <a:lvl4pPr marL="896938" indent="-268288">
              <a:buClr>
                <a:schemeClr val="tx2"/>
              </a:buClr>
              <a:defRPr/>
            </a:lvl4pPr>
            <a:lvl5pPr marL="1166813" indent="-269875"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První úroveň</a:t>
            </a:r>
          </a:p>
          <a:p>
            <a:pPr lvl="2"/>
            <a:r>
              <a:rPr lang="cs-CZ" dirty="0"/>
              <a:t>Druhá úroveň</a:t>
            </a:r>
          </a:p>
          <a:p>
            <a:pPr lvl="3"/>
            <a:r>
              <a:rPr lang="cs-CZ" dirty="0"/>
              <a:t>Třetí úroveň</a:t>
            </a:r>
          </a:p>
          <a:p>
            <a:pPr lvl="4"/>
            <a:r>
              <a:rPr lang="cs-CZ" dirty="0"/>
              <a:t>Čtvrtá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2D292A"/>
                </a:solidFill>
              </a:rPr>
              <a:t>T-Mobile: Mobilní TV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23" y="6243636"/>
            <a:ext cx="371554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5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hled k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588" y="2408239"/>
            <a:ext cx="10922367" cy="3833813"/>
          </a:xfrm>
          <a:custGeom>
            <a:avLst/>
            <a:gdLst>
              <a:gd name="T0" fmla="*/ 0 w 6926"/>
              <a:gd name="T1" fmla="*/ 0 h 1489"/>
              <a:gd name="T2" fmla="*/ 6926 w 6926"/>
              <a:gd name="T3" fmla="*/ 0 h 1489"/>
              <a:gd name="T4" fmla="*/ 6522 w 6926"/>
              <a:gd name="T5" fmla="*/ 1489 h 1489"/>
              <a:gd name="T6" fmla="*/ 0 w 6926"/>
              <a:gd name="T7" fmla="*/ 1489 h 1489"/>
              <a:gd name="T8" fmla="*/ 0 w 6926"/>
              <a:gd name="T9" fmla="*/ 0 h 1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26" h="1489">
                <a:moveTo>
                  <a:pt x="0" y="0"/>
                </a:moveTo>
                <a:lnTo>
                  <a:pt x="6926" y="0"/>
                </a:lnTo>
                <a:lnTo>
                  <a:pt x="6522" y="1489"/>
                </a:lnTo>
                <a:lnTo>
                  <a:pt x="0" y="148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2D292A"/>
              </a:solidFill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0645526" y="2403476"/>
            <a:ext cx="1546474" cy="3841751"/>
          </a:xfrm>
          <a:custGeom>
            <a:avLst/>
            <a:gdLst>
              <a:gd name="T0" fmla="*/ 981 w 981"/>
              <a:gd name="T1" fmla="*/ 1492 h 1492"/>
              <a:gd name="T2" fmla="*/ 0 w 981"/>
              <a:gd name="T3" fmla="*/ 1492 h 1492"/>
              <a:gd name="T4" fmla="*/ 394 w 981"/>
              <a:gd name="T5" fmla="*/ 0 h 1492"/>
              <a:gd name="T6" fmla="*/ 981 w 981"/>
              <a:gd name="T7" fmla="*/ 0 h 1492"/>
              <a:gd name="T8" fmla="*/ 981 w 981"/>
              <a:gd name="T9" fmla="*/ 1492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1" h="1492">
                <a:moveTo>
                  <a:pt x="981" y="1492"/>
                </a:moveTo>
                <a:lnTo>
                  <a:pt x="0" y="1492"/>
                </a:lnTo>
                <a:lnTo>
                  <a:pt x="394" y="0"/>
                </a:lnTo>
                <a:lnTo>
                  <a:pt x="981" y="0"/>
                </a:lnTo>
                <a:lnTo>
                  <a:pt x="981" y="1492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2D292A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2644180"/>
            <a:ext cx="8788400" cy="985439"/>
          </a:xfrm>
        </p:spPr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0" hasCustomPrompt="1"/>
          </p:nvPr>
        </p:nvSpPr>
        <p:spPr>
          <a:xfrm>
            <a:off x="838200" y="3629619"/>
            <a:ext cx="8788400" cy="2148881"/>
          </a:xfrm>
        </p:spPr>
        <p:txBody>
          <a:bodyPr>
            <a:noAutofit/>
          </a:bodyPr>
          <a:lstStyle>
            <a:lvl1pPr marL="0" indent="0">
              <a:buNone/>
              <a:tabLst>
                <a:tab pos="6997700" algn="l"/>
              </a:tabLst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03968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2D292A"/>
                </a:solidFill>
              </a:rPr>
              <a:t>T-Mobile: Mobilní TV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52084"/>
            <a:ext cx="12191999" cy="10591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3" y="6243636"/>
            <a:ext cx="371554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1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52084"/>
            <a:ext cx="12191999" cy="1059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9154"/>
            <a:ext cx="6372000" cy="487291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2D292A"/>
                </a:solidFill>
              </a:rPr>
              <a:t>T-Mobile: Mobilní TV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315200" y="1479068"/>
            <a:ext cx="4876800" cy="48741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3" y="6243636"/>
            <a:ext cx="371554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9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, podnadpis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52084"/>
            <a:ext cx="12191999" cy="1059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620" y="1479154"/>
            <a:ext cx="10607180" cy="4874020"/>
          </a:xfrm>
        </p:spPr>
        <p:txBody>
          <a:bodyPr/>
          <a:lstStyle>
            <a:lvl1pPr marL="92075" indent="-92075">
              <a:buFont typeface="Arial" panose="020B0604020202020204" pitchFamily="34" charset="0"/>
              <a:buChar char=" "/>
              <a:defRPr b="1">
                <a:solidFill>
                  <a:schemeClr val="bg2">
                    <a:lumMod val="75000"/>
                  </a:schemeClr>
                </a:solidFill>
              </a:defRPr>
            </a:lvl1pPr>
            <a:lvl2pPr marL="360363" indent="-268288">
              <a:buClr>
                <a:schemeClr val="tx2"/>
              </a:buClr>
              <a:buFont typeface="Wingdings" panose="05000000000000000000" pitchFamily="2" charset="2"/>
              <a:buChar char="§"/>
              <a:defRPr/>
            </a:lvl2pPr>
            <a:lvl3pPr marL="628650" indent="-268288">
              <a:buClr>
                <a:schemeClr val="tx2"/>
              </a:buClr>
              <a:buFont typeface="Wingdings" pitchFamily="2" charset="2"/>
              <a:buChar char="§"/>
              <a:defRPr/>
            </a:lvl3pPr>
            <a:lvl4pPr marL="896938" indent="-268288">
              <a:buClr>
                <a:schemeClr val="tx2"/>
              </a:buClr>
              <a:defRPr/>
            </a:lvl4pPr>
            <a:lvl5pPr marL="1166813" indent="-269875"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První úroveň</a:t>
            </a:r>
          </a:p>
          <a:p>
            <a:pPr lvl="2"/>
            <a:r>
              <a:rPr lang="cs-CZ" dirty="0"/>
              <a:t>Druhá úroveň</a:t>
            </a:r>
          </a:p>
          <a:p>
            <a:pPr lvl="3"/>
            <a:r>
              <a:rPr lang="cs-CZ" dirty="0"/>
              <a:t>Třetí úroveň</a:t>
            </a:r>
          </a:p>
          <a:p>
            <a:pPr lvl="4"/>
            <a:r>
              <a:rPr lang="cs-CZ" dirty="0"/>
              <a:t>Čtvrtá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2D292A"/>
                </a:solidFill>
              </a:rPr>
              <a:t>T-Mobile: Mobilní TV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3" y="6243636"/>
            <a:ext cx="371554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0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, odrážky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52084"/>
            <a:ext cx="12191999" cy="1059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620" y="1479240"/>
            <a:ext cx="6444000" cy="4872830"/>
          </a:xfrm>
        </p:spPr>
        <p:txBody>
          <a:bodyPr/>
          <a:lstStyle>
            <a:lvl1pPr marL="92075" indent="-92075">
              <a:buFont typeface="Arial" panose="020B0604020202020204" pitchFamily="34" charset="0"/>
              <a:buChar char=" "/>
              <a:defRPr b="1">
                <a:solidFill>
                  <a:schemeClr val="bg2">
                    <a:lumMod val="75000"/>
                  </a:schemeClr>
                </a:solidFill>
              </a:defRPr>
            </a:lvl1pPr>
            <a:lvl2pPr marL="360363" indent="-268288">
              <a:buClr>
                <a:schemeClr val="tx2"/>
              </a:buClr>
              <a:buFont typeface="Wingdings" panose="05000000000000000000" pitchFamily="2" charset="2"/>
              <a:buChar char="§"/>
              <a:defRPr/>
            </a:lvl2pPr>
            <a:lvl3pPr marL="628650" indent="-268288">
              <a:buClr>
                <a:schemeClr val="tx2"/>
              </a:buClr>
              <a:buFont typeface="Wingdings" pitchFamily="2" charset="2"/>
              <a:buChar char="§"/>
              <a:defRPr/>
            </a:lvl3pPr>
            <a:lvl4pPr marL="896938" indent="-268288">
              <a:buClr>
                <a:schemeClr val="tx2"/>
              </a:buClr>
              <a:defRPr/>
            </a:lvl4pPr>
            <a:lvl5pPr marL="1166813" indent="-269875"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První úroveň</a:t>
            </a:r>
          </a:p>
          <a:p>
            <a:pPr lvl="2"/>
            <a:r>
              <a:rPr lang="cs-CZ" dirty="0"/>
              <a:t>Druhá úroveň</a:t>
            </a:r>
          </a:p>
          <a:p>
            <a:pPr lvl="3"/>
            <a:r>
              <a:rPr lang="cs-CZ" dirty="0"/>
              <a:t>Třetí úroveň</a:t>
            </a:r>
          </a:p>
          <a:p>
            <a:pPr lvl="4"/>
            <a:r>
              <a:rPr lang="cs-CZ" dirty="0"/>
              <a:t>Čtvrtá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2D292A"/>
                </a:solidFill>
              </a:rPr>
              <a:t>T-Mobile: Mobilní TV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sp>
        <p:nvSpPr>
          <p:cNvPr id="7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315200" y="1479154"/>
            <a:ext cx="4876800" cy="48740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3" y="6243636"/>
            <a:ext cx="371554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203200" algn="ctr" rotWithShape="0">
                    <a:prstClr val="black">
                      <a:alpha val="37000"/>
                    </a:prst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233363" y="6243638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2D292A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52085"/>
            <a:ext cx="12191999" cy="10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8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734" y="4514850"/>
            <a:ext cx="8596841" cy="1001713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3617" y="5543552"/>
            <a:ext cx="8596841" cy="8540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</a:t>
            </a: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279900"/>
          </a:xfrm>
        </p:spPr>
        <p:txBody>
          <a:bodyPr tIns="0" bIns="1152000" anchor="ctr"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fotka</a:t>
            </a:r>
          </a:p>
        </p:txBody>
      </p:sp>
    </p:spTree>
    <p:extLst>
      <p:ext uri="{BB962C8B-B14F-4D97-AF65-F5344CB8AC3E}">
        <p14:creationId xmlns:p14="http://schemas.microsoft.com/office/powerpoint/2010/main" val="1916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52084"/>
            <a:ext cx="12191999" cy="10591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479154"/>
            <a:ext cx="5181600" cy="487719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479154"/>
            <a:ext cx="5181600" cy="487719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2D292A"/>
                </a:solidFill>
              </a:rPr>
              <a:t>T-Mobile: Mobilní TV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3" y="6243636"/>
            <a:ext cx="371554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3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s 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52084"/>
            <a:ext cx="12191999" cy="105916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9788" y="1472804"/>
            <a:ext cx="5157787" cy="584775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186169"/>
            <a:ext cx="5157787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72804"/>
            <a:ext cx="5183188" cy="584775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186169"/>
            <a:ext cx="5183188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>
                <a:solidFill>
                  <a:srgbClr val="2D292A">
                    <a:tint val="75000"/>
                  </a:srgbClr>
                </a:solidFill>
              </a:rPr>
              <a:t>T-Mobile: Mobilní TV</a:t>
            </a:r>
            <a:endParaRPr lang="cs-CZ" dirty="0">
              <a:solidFill>
                <a:srgbClr val="2D292A">
                  <a:tint val="75000"/>
                </a:srgbClr>
              </a:solidFill>
            </a:endParaRP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srgbClr val="2D292A">
                    <a:tint val="75000"/>
                  </a:srgbClr>
                </a:solidFill>
              </a:rPr>
              <a:pPr/>
              <a:t>‹#›</a:t>
            </a:fld>
            <a:endParaRPr lang="cs-CZ" dirty="0">
              <a:solidFill>
                <a:srgbClr val="2D292A">
                  <a:tint val="75000"/>
                </a:srgbClr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3" y="6243636"/>
            <a:ext cx="371554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2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 s 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52084"/>
            <a:ext cx="12191999" cy="105916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186169"/>
            <a:ext cx="3394076" cy="4170182"/>
          </a:xfrm>
          <a:noFill/>
        </p:spPr>
        <p:txBody>
          <a:bodyPr lIns="180000" tIns="108000" rIns="72000" bIns="216000">
            <a:noAutofit/>
          </a:bodyPr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398167" y="2186169"/>
            <a:ext cx="3395665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7958135" y="2186169"/>
            <a:ext cx="3395665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9789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16" name="Zástupný symbol pro text 2"/>
          <p:cNvSpPr>
            <a:spLocks noGrp="1"/>
          </p:cNvSpPr>
          <p:nvPr>
            <p:ph type="body" idx="11" hasCustomPrompt="1"/>
          </p:nvPr>
        </p:nvSpPr>
        <p:spPr>
          <a:xfrm>
            <a:off x="4399756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7" name="Zástupný symbol pro text 2"/>
          <p:cNvSpPr>
            <a:spLocks noGrp="1"/>
          </p:cNvSpPr>
          <p:nvPr>
            <p:ph type="body" idx="12" hasCustomPrompt="1"/>
          </p:nvPr>
        </p:nvSpPr>
        <p:spPr>
          <a:xfrm>
            <a:off x="7958135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>
                <a:solidFill>
                  <a:srgbClr val="2D292A">
                    <a:tint val="75000"/>
                  </a:srgbClr>
                </a:solidFill>
              </a:rPr>
              <a:t>T-Mobile: Mobilní TV</a:t>
            </a:r>
            <a:endParaRPr lang="cs-CZ" dirty="0">
              <a:solidFill>
                <a:srgbClr val="2D292A">
                  <a:tint val="75000"/>
                </a:srgbClr>
              </a:solidFill>
            </a:endParaRP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3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srgbClr val="2D292A">
                    <a:tint val="75000"/>
                  </a:srgbClr>
                </a:solidFill>
              </a:rPr>
              <a:pPr/>
              <a:t>‹#›</a:t>
            </a:fld>
            <a:endParaRPr lang="cs-CZ" dirty="0">
              <a:solidFill>
                <a:srgbClr val="2D292A">
                  <a:tint val="75000"/>
                </a:srgbClr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3" y="6243636"/>
            <a:ext cx="371554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2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, odrážky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752084"/>
            <a:ext cx="12191999" cy="1059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620" y="1479240"/>
            <a:ext cx="6444000" cy="4872830"/>
          </a:xfrm>
        </p:spPr>
        <p:txBody>
          <a:bodyPr/>
          <a:lstStyle>
            <a:lvl1pPr marL="92075" indent="-92075">
              <a:buFont typeface="Arial" panose="020B0604020202020204" pitchFamily="34" charset="0"/>
              <a:buChar char=" "/>
              <a:defRPr b="1">
                <a:solidFill>
                  <a:schemeClr val="bg2">
                    <a:lumMod val="75000"/>
                  </a:schemeClr>
                </a:solidFill>
              </a:defRPr>
            </a:lvl1pPr>
            <a:lvl2pPr marL="360363" indent="-268288">
              <a:buClr>
                <a:schemeClr val="tx2"/>
              </a:buClr>
              <a:buFont typeface="Wingdings" panose="05000000000000000000" pitchFamily="2" charset="2"/>
              <a:buChar char="§"/>
              <a:defRPr/>
            </a:lvl2pPr>
            <a:lvl3pPr marL="628650" indent="-268288">
              <a:buClr>
                <a:schemeClr val="tx2"/>
              </a:buClr>
              <a:buFont typeface="Wingdings" pitchFamily="2" charset="2"/>
              <a:buChar char="§"/>
              <a:defRPr/>
            </a:lvl3pPr>
            <a:lvl4pPr marL="896938" indent="-268288">
              <a:buClr>
                <a:schemeClr val="tx2"/>
              </a:buClr>
              <a:defRPr/>
            </a:lvl4pPr>
            <a:lvl5pPr marL="1166813" indent="-269875"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První úroveň</a:t>
            </a:r>
          </a:p>
          <a:p>
            <a:pPr lvl="2"/>
            <a:r>
              <a:rPr lang="cs-CZ" dirty="0"/>
              <a:t>Druhá úroveň</a:t>
            </a:r>
          </a:p>
          <a:p>
            <a:pPr lvl="3"/>
            <a:r>
              <a:rPr lang="cs-CZ" dirty="0"/>
              <a:t>Třetí úroveň</a:t>
            </a:r>
          </a:p>
          <a:p>
            <a:pPr lvl="4"/>
            <a:r>
              <a:rPr lang="cs-CZ" dirty="0"/>
              <a:t>Čtvrtá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2D292A"/>
                </a:solidFill>
              </a:rPr>
              <a:t>T-Mobile: Mobilní TV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sp>
        <p:nvSpPr>
          <p:cNvPr id="7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315200" y="1479154"/>
            <a:ext cx="4876800" cy="48740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23" y="6243636"/>
            <a:ext cx="371554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52084"/>
            <a:ext cx="12191999" cy="1059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2D292A"/>
                </a:solidFill>
              </a:rPr>
              <a:t>T-Mobile: Mobilní TV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3" y="6243636"/>
            <a:ext cx="371554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3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52084"/>
            <a:ext cx="12191999" cy="105916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2D292A"/>
                </a:solidFill>
              </a:rPr>
              <a:t>T-Mobile: Mobilní TV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3" y="6243636"/>
            <a:ext cx="371554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86"/>
          <a:stretch/>
        </p:blipFill>
        <p:spPr>
          <a:xfrm>
            <a:off x="0" y="2474752"/>
            <a:ext cx="12192000" cy="4383248"/>
          </a:xfrm>
          <a:prstGeom prst="rect">
            <a:avLst/>
          </a:prstGeom>
          <a:ln>
            <a:noFill/>
          </a:ln>
        </p:spPr>
      </p:pic>
      <p:sp>
        <p:nvSpPr>
          <p:cNvPr id="28" name="Obdélník 27">
            <a:hlinkClick r:id="rId3"/>
          </p:cNvPr>
          <p:cNvSpPr/>
          <p:nvPr userDrawn="1"/>
        </p:nvSpPr>
        <p:spPr>
          <a:xfrm>
            <a:off x="4417262" y="2844577"/>
            <a:ext cx="3164638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cs-CZ" sz="2000" b="1" dirty="0">
                <a:solidFill>
                  <a:srgbClr val="FFFFFF"/>
                </a:solidFill>
              </a:rPr>
              <a:t>KONTAKTNÍ OSOBA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4417262" y="3204187"/>
            <a:ext cx="3640888" cy="64633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413" y="457200"/>
            <a:ext cx="2598056" cy="4864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4619624"/>
            <a:ext cx="460376" cy="4603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5221286"/>
            <a:ext cx="460376" cy="460376"/>
          </a:xfrm>
          <a:prstGeom prst="rect">
            <a:avLst/>
          </a:prstGeom>
        </p:spPr>
      </p:pic>
      <p:sp>
        <p:nvSpPr>
          <p:cNvPr id="17" name="Zástupný symbol pro text 4"/>
          <p:cNvSpPr txBox="1">
            <a:spLocks/>
          </p:cNvSpPr>
          <p:nvPr userDrawn="1"/>
        </p:nvSpPr>
        <p:spPr>
          <a:xfrm>
            <a:off x="1193371" y="4619625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00046"/>
              </a:buClr>
            </a:pPr>
            <a:r>
              <a:rPr lang="en-US" sz="1800" dirty="0">
                <a:solidFill>
                  <a:srgbClr val="FFFFFF"/>
                </a:solidFill>
              </a:rPr>
              <a:t>@</a:t>
            </a:r>
            <a:r>
              <a:rPr lang="en-US" sz="1800" dirty="0" err="1">
                <a:solidFill>
                  <a:srgbClr val="FFFFFF"/>
                </a:solidFill>
              </a:rPr>
              <a:t>stemmark</a:t>
            </a:r>
            <a:endParaRPr lang="cs-CZ" sz="1800" dirty="0">
              <a:solidFill>
                <a:srgbClr val="FFFFFF"/>
              </a:solidFill>
            </a:endParaRPr>
          </a:p>
        </p:txBody>
      </p:sp>
      <p:sp>
        <p:nvSpPr>
          <p:cNvPr id="18" name="Zástupný symbol pro text 4"/>
          <p:cNvSpPr txBox="1">
            <a:spLocks/>
          </p:cNvSpPr>
          <p:nvPr userDrawn="1"/>
        </p:nvSpPr>
        <p:spPr>
          <a:xfrm>
            <a:off x="1193371" y="5221286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00046"/>
              </a:buClr>
            </a:pPr>
            <a:r>
              <a:rPr lang="en-US" sz="1800" dirty="0">
                <a:solidFill>
                  <a:srgbClr val="FFFFFF"/>
                </a:solidFill>
              </a:rPr>
              <a:t>slideshare.net/</a:t>
            </a:r>
            <a:r>
              <a:rPr lang="en-US" sz="1800" dirty="0" err="1">
                <a:solidFill>
                  <a:srgbClr val="FFFFFF"/>
                </a:solidFill>
              </a:rPr>
              <a:t>stemmark</a:t>
            </a:r>
            <a:endParaRPr lang="cs-CZ" sz="1800" dirty="0">
              <a:solidFill>
                <a:srgbClr val="FFFFFF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543197"/>
            <a:ext cx="271878" cy="27187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160395"/>
            <a:ext cx="271878" cy="270874"/>
          </a:xfrm>
          <a:prstGeom prst="rect">
            <a:avLst/>
          </a:prstGeom>
        </p:spPr>
      </p:pic>
      <p:sp>
        <p:nvSpPr>
          <p:cNvPr id="19" name="Zástupný symbol pro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4919511" y="4157332"/>
            <a:ext cx="3033864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+420</a:t>
            </a:r>
          </a:p>
        </p:txBody>
      </p:sp>
      <p:sp>
        <p:nvSpPr>
          <p:cNvPr id="21" name="Zástupný symbol pro text 6"/>
          <p:cNvSpPr>
            <a:spLocks noGrp="1"/>
          </p:cNvSpPr>
          <p:nvPr>
            <p:ph type="body" sz="quarter" idx="17" hasCustomPrompt="1"/>
          </p:nvPr>
        </p:nvSpPr>
        <p:spPr>
          <a:xfrm>
            <a:off x="4919511" y="4550043"/>
            <a:ext cx="4719789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@stemmark.cz</a:t>
            </a:r>
            <a:endParaRPr lang="cs-CZ" dirty="0"/>
          </a:p>
        </p:txBody>
      </p:sp>
      <p:sp>
        <p:nvSpPr>
          <p:cNvPr id="26" name="Obdélník 25">
            <a:hlinkClick r:id="rId3"/>
          </p:cNvPr>
          <p:cNvSpPr/>
          <p:nvPr userDrawn="1"/>
        </p:nvSpPr>
        <p:spPr>
          <a:xfrm>
            <a:off x="597954" y="4015916"/>
            <a:ext cx="230063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www.stemmark.cz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7" name="Obdélník 26">
            <a:hlinkClick r:id="rId3"/>
          </p:cNvPr>
          <p:cNvSpPr/>
          <p:nvPr userDrawn="1"/>
        </p:nvSpPr>
        <p:spPr>
          <a:xfrm>
            <a:off x="597954" y="2844577"/>
            <a:ext cx="2723823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>
                <a:solidFill>
                  <a:srgbClr val="FFFFFF"/>
                </a:solidFill>
              </a:rPr>
              <a:t>STEM/MARK, a.s.</a:t>
            </a:r>
          </a:p>
          <a:p>
            <a:r>
              <a:rPr lang="cs-CZ" dirty="0">
                <a:solidFill>
                  <a:srgbClr val="FFFFFF"/>
                </a:solidFill>
              </a:rPr>
              <a:t>Chlumčanského 497/5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180 00  Praha 8</a:t>
            </a: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8" hasCustomPrompt="1"/>
          </p:nvPr>
        </p:nvSpPr>
        <p:spPr>
          <a:xfrm>
            <a:off x="8305006" y="2793579"/>
            <a:ext cx="1549400" cy="1549400"/>
          </a:xfrm>
          <a:prstGeom prst="ellipse">
            <a:avLst/>
          </a:prstGeom>
        </p:spPr>
        <p:txBody>
          <a:bodyPr tIns="0" bIns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fotka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14365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22" name="Obrázek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86"/>
          <a:stretch/>
        </p:blipFill>
        <p:spPr>
          <a:xfrm>
            <a:off x="0" y="2474752"/>
            <a:ext cx="12192000" cy="4383248"/>
          </a:xfrm>
          <a:prstGeom prst="rect">
            <a:avLst/>
          </a:prstGeom>
          <a:ln>
            <a:noFill/>
          </a:ln>
        </p:spPr>
      </p:pic>
      <p:sp>
        <p:nvSpPr>
          <p:cNvPr id="28" name="Obdélník 27">
            <a:hlinkClick r:id="rId3"/>
          </p:cNvPr>
          <p:cNvSpPr/>
          <p:nvPr userDrawn="1"/>
        </p:nvSpPr>
        <p:spPr>
          <a:xfrm>
            <a:off x="4417262" y="2844577"/>
            <a:ext cx="3164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FFFF"/>
                </a:solidFill>
              </a:rPr>
              <a:t>KONTAKTNÍ OSOBA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4417262" y="3204187"/>
            <a:ext cx="3640888" cy="64633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413" y="457200"/>
            <a:ext cx="2598056" cy="4864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4619624"/>
            <a:ext cx="460376" cy="4603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5221286"/>
            <a:ext cx="460376" cy="460376"/>
          </a:xfrm>
          <a:prstGeom prst="rect">
            <a:avLst/>
          </a:prstGeom>
        </p:spPr>
      </p:pic>
      <p:sp>
        <p:nvSpPr>
          <p:cNvPr id="17" name="Zástupný symbol pro text 4"/>
          <p:cNvSpPr txBox="1">
            <a:spLocks/>
          </p:cNvSpPr>
          <p:nvPr userDrawn="1"/>
        </p:nvSpPr>
        <p:spPr>
          <a:xfrm>
            <a:off x="1193371" y="4619625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00046"/>
              </a:buClr>
            </a:pPr>
            <a:r>
              <a:rPr lang="en-US" sz="1800" dirty="0">
                <a:solidFill>
                  <a:srgbClr val="FFFFFF"/>
                </a:solidFill>
              </a:rPr>
              <a:t>@</a:t>
            </a:r>
            <a:r>
              <a:rPr lang="en-US" sz="1800" dirty="0" err="1">
                <a:solidFill>
                  <a:srgbClr val="FFFFFF"/>
                </a:solidFill>
              </a:rPr>
              <a:t>stemmark</a:t>
            </a:r>
            <a:endParaRPr lang="cs-CZ" sz="1800" dirty="0">
              <a:solidFill>
                <a:srgbClr val="FFFFFF"/>
              </a:solidFill>
            </a:endParaRPr>
          </a:p>
        </p:txBody>
      </p:sp>
      <p:sp>
        <p:nvSpPr>
          <p:cNvPr id="18" name="Zástupný symbol pro text 4"/>
          <p:cNvSpPr txBox="1">
            <a:spLocks/>
          </p:cNvSpPr>
          <p:nvPr userDrawn="1"/>
        </p:nvSpPr>
        <p:spPr>
          <a:xfrm>
            <a:off x="1193371" y="5221286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00046"/>
              </a:buClr>
            </a:pPr>
            <a:r>
              <a:rPr lang="en-US" sz="1800" dirty="0">
                <a:solidFill>
                  <a:srgbClr val="FFFFFF"/>
                </a:solidFill>
              </a:rPr>
              <a:t>slideshare.net/</a:t>
            </a:r>
            <a:r>
              <a:rPr lang="en-US" sz="1800" dirty="0" err="1">
                <a:solidFill>
                  <a:srgbClr val="FFFFFF"/>
                </a:solidFill>
              </a:rPr>
              <a:t>stemmark</a:t>
            </a:r>
            <a:endParaRPr lang="cs-CZ" sz="1800" dirty="0">
              <a:solidFill>
                <a:srgbClr val="FFFFFF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543197"/>
            <a:ext cx="271878" cy="27187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160395"/>
            <a:ext cx="271878" cy="270874"/>
          </a:xfrm>
          <a:prstGeom prst="rect">
            <a:avLst/>
          </a:prstGeom>
        </p:spPr>
      </p:pic>
      <p:sp>
        <p:nvSpPr>
          <p:cNvPr id="19" name="Zástupný symbol pro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4919511" y="4157332"/>
            <a:ext cx="3033864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+420</a:t>
            </a:r>
          </a:p>
        </p:txBody>
      </p:sp>
      <p:sp>
        <p:nvSpPr>
          <p:cNvPr id="21" name="Zástupný symbol pro text 6"/>
          <p:cNvSpPr>
            <a:spLocks noGrp="1"/>
          </p:cNvSpPr>
          <p:nvPr>
            <p:ph type="body" sz="quarter" idx="17" hasCustomPrompt="1"/>
          </p:nvPr>
        </p:nvSpPr>
        <p:spPr>
          <a:xfrm>
            <a:off x="4919511" y="4550043"/>
            <a:ext cx="4719789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@stemmark.cz</a:t>
            </a:r>
            <a:endParaRPr lang="cs-CZ" dirty="0"/>
          </a:p>
        </p:txBody>
      </p:sp>
      <p:sp>
        <p:nvSpPr>
          <p:cNvPr id="26" name="Obdélník 25">
            <a:hlinkClick r:id="rId3"/>
          </p:cNvPr>
          <p:cNvSpPr/>
          <p:nvPr userDrawn="1"/>
        </p:nvSpPr>
        <p:spPr>
          <a:xfrm>
            <a:off x="597954" y="4015916"/>
            <a:ext cx="2379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www.stemmark.cz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7" name="Obdélník 26">
            <a:hlinkClick r:id="rId3"/>
          </p:cNvPr>
          <p:cNvSpPr/>
          <p:nvPr userDrawn="1"/>
        </p:nvSpPr>
        <p:spPr>
          <a:xfrm>
            <a:off x="597954" y="2844577"/>
            <a:ext cx="2723823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>
                <a:solidFill>
                  <a:srgbClr val="FFFFFF"/>
                </a:solidFill>
              </a:rPr>
              <a:t>STEM/MARK, a.s.</a:t>
            </a:r>
          </a:p>
          <a:p>
            <a:r>
              <a:rPr lang="cs-CZ" dirty="0">
                <a:solidFill>
                  <a:srgbClr val="FFFFFF"/>
                </a:solidFill>
              </a:rPr>
              <a:t>Chlumčanského 497/5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180 00  Praha 8</a:t>
            </a:r>
          </a:p>
        </p:txBody>
      </p:sp>
      <p:sp>
        <p:nvSpPr>
          <p:cNvPr id="20" name="Zástupný symbol pro obrázek 8"/>
          <p:cNvSpPr>
            <a:spLocks noGrp="1"/>
          </p:cNvSpPr>
          <p:nvPr>
            <p:ph type="pic" sz="quarter" idx="14" hasCustomPrompt="1"/>
          </p:nvPr>
        </p:nvSpPr>
        <p:spPr>
          <a:xfrm>
            <a:off x="8158163" y="2878931"/>
            <a:ext cx="1843087" cy="1385887"/>
          </a:xfrm>
          <a:prstGeom prst="flowChartInputOutput">
            <a:avLst/>
          </a:prstGeom>
          <a:ln>
            <a:noFill/>
          </a:ln>
        </p:spPr>
        <p:txBody>
          <a:bodyPr tIns="252000" anchor="t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fotka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8230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eden obsah - bílé pozadí - pro clo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3" name="Obdélník 12"/>
          <p:cNvSpPr/>
          <p:nvPr userDrawn="1"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839788" y="1465263"/>
            <a:ext cx="10509250" cy="4605337"/>
          </a:xfrm>
          <a:noFill/>
        </p:spPr>
        <p:txBody>
          <a:bodyPr lIns="90000" tIns="46800" rIns="90000" bIns="46800">
            <a:noAutofit/>
          </a:bodyPr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844550" y="57150"/>
            <a:ext cx="10504488" cy="1205593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cs-CZ" dirty="0"/>
              <a:t>Kliknutím vložíte text.</a:t>
            </a: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solidFill>
                  <a:srgbClr val="2D292A"/>
                </a:solidFill>
              </a:rPr>
              <a:t>T-Mobile: Mobilní TV</a:t>
            </a:r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2D292A"/>
                </a:solidFill>
              </a:rPr>
              <a:t>strana</a:t>
            </a:r>
            <a:r>
              <a:rPr lang="en-US">
                <a:solidFill>
                  <a:srgbClr val="2D292A"/>
                </a:solidFill>
              </a:rPr>
              <a:t> </a:t>
            </a:r>
            <a:fld id="{3ECEF389-9441-4EC4-9D93-E7CC61255C7E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847288" y="5817957"/>
            <a:ext cx="10511275" cy="406651"/>
          </a:xfrm>
        </p:spPr>
        <p:txBody>
          <a:bodyPr anchor="ctr"/>
          <a:lstStyle>
            <a:lvl1pPr algn="r">
              <a:defRPr sz="1000"/>
            </a:lvl1pPr>
          </a:lstStyle>
          <a:p>
            <a:pPr lvl="0"/>
            <a:r>
              <a:rPr lang="cs-CZ" dirty="0"/>
              <a:t>Všichni respondenti, n=1000</a:t>
            </a:r>
          </a:p>
        </p:txBody>
      </p:sp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63" y="6383933"/>
            <a:ext cx="328681" cy="32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5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3900" y="3932948"/>
            <a:ext cx="8705326" cy="101203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3900" y="4976535"/>
            <a:ext cx="8705326" cy="6860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874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" y="3565319"/>
            <a:ext cx="12191998" cy="2571225"/>
          </a:xfrm>
          <a:prstGeom prst="rect">
            <a:avLst/>
          </a:prstGeom>
          <a:blipFill dpi="0" rotWithShape="1">
            <a:blip r:embed="rId2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FFFF"/>
              </a:solidFill>
            </a:endParaRPr>
          </a:p>
        </p:txBody>
      </p:sp>
      <p:grpSp>
        <p:nvGrpSpPr>
          <p:cNvPr id="6" name="Skupina 5"/>
          <p:cNvGrpSpPr/>
          <p:nvPr userDrawn="1"/>
        </p:nvGrpSpPr>
        <p:grpSpPr>
          <a:xfrm>
            <a:off x="0" y="0"/>
            <a:ext cx="4714875" cy="1924050"/>
            <a:chOff x="0" y="0"/>
            <a:chExt cx="4714875" cy="1924050"/>
          </a:xfrm>
        </p:grpSpPr>
        <p:sp>
          <p:nvSpPr>
            <p:cNvPr id="11" name="Obdélník 10"/>
            <p:cNvSpPr/>
            <p:nvPr userDrawn="1"/>
          </p:nvSpPr>
          <p:spPr>
            <a:xfrm>
              <a:off x="0" y="0"/>
              <a:ext cx="4714875" cy="1924050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9" y="669853"/>
              <a:ext cx="2910883" cy="543481"/>
            </a:xfrm>
            <a:prstGeom prst="rect">
              <a:avLst/>
            </a:prstGeom>
          </p:spPr>
        </p:pic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3900" y="3932948"/>
            <a:ext cx="8705326" cy="101203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3900" y="4976535"/>
            <a:ext cx="8705326" cy="6860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877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hled k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2644180"/>
            <a:ext cx="8788400" cy="985439"/>
          </a:xfrm>
        </p:spPr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0" hasCustomPrompt="1"/>
          </p:nvPr>
        </p:nvSpPr>
        <p:spPr>
          <a:xfrm>
            <a:off x="838200" y="3629619"/>
            <a:ext cx="8788400" cy="2148881"/>
          </a:xfrm>
        </p:spPr>
        <p:txBody>
          <a:bodyPr>
            <a:noAutofit/>
          </a:bodyPr>
          <a:lstStyle>
            <a:lvl1pPr marL="0" indent="0">
              <a:buNone/>
              <a:tabLst>
                <a:tab pos="6997700" algn="l"/>
              </a:tabLst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cs-CZ" dirty="0" smtClean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4454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FFFF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>
              <a:solidFill>
                <a:srgbClr val="2D292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9154"/>
            <a:ext cx="6372000" cy="487291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>
              <a:solidFill>
                <a:srgbClr val="2D292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315200" y="1479068"/>
            <a:ext cx="4876800" cy="48741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203200" algn="ctr" rotWithShape="0">
                    <a:prstClr val="black">
                      <a:alpha val="37000"/>
                    </a:prst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233363" y="6243638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2D292A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752085"/>
            <a:ext cx="12191999" cy="10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 s komentář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315200" y="1479154"/>
            <a:ext cx="4038599" cy="48740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>
              <a:solidFill>
                <a:srgbClr val="2D292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838200" y="1460500"/>
            <a:ext cx="6372000" cy="4892675"/>
          </a:xfrm>
        </p:spPr>
        <p:txBody>
          <a:bodyPr tIns="72000" bIns="1080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6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FFFF"/>
              </a:solidFill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203200" algn="ctr" rotWithShape="0">
                    <a:prstClr val="black">
                      <a:alpha val="37000"/>
                    </a:prstClr>
                  </a:outerShdw>
                </a:effectLst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233363" y="6243638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2D292A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663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zislaj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734" y="4514850"/>
            <a:ext cx="8596841" cy="1001713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3617" y="5543552"/>
            <a:ext cx="8596841" cy="8540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416218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zislaj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734" y="4514850"/>
            <a:ext cx="8596841" cy="1001713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3617" y="5543552"/>
            <a:ext cx="8596841" cy="8540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11723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FF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479154"/>
            <a:ext cx="5181600" cy="487719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479154"/>
            <a:ext cx="5181600" cy="487719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>
              <a:solidFill>
                <a:srgbClr val="2D292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3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s 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FFFF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9788" y="1472804"/>
            <a:ext cx="5157787" cy="584775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Nadpis</a:t>
            </a:r>
            <a:endParaRPr lang="en-US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186169"/>
            <a:ext cx="5157787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72804"/>
            <a:ext cx="5183188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Nadpis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186169"/>
            <a:ext cx="5183188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srgbClr val="2D292A">
                    <a:tint val="75000"/>
                  </a:srgbClr>
                </a:solidFill>
              </a:rPr>
              <a:pPr/>
              <a:t>‹#›</a:t>
            </a:fld>
            <a:endParaRPr lang="cs-CZ" dirty="0">
              <a:solidFill>
                <a:srgbClr val="2D292A">
                  <a:tint val="75000"/>
                </a:srgbClr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7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 s 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cs-CZ" dirty="0" smtClean="0">
              <a:solidFill>
                <a:srgbClr val="FFFFFF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186169"/>
            <a:ext cx="3394076" cy="4170182"/>
          </a:xfrm>
          <a:noFill/>
        </p:spPr>
        <p:txBody>
          <a:bodyPr lIns="180000" tIns="108000" rIns="72000" bIns="216000">
            <a:noAutofit/>
          </a:bodyPr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398167" y="2186169"/>
            <a:ext cx="3395665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5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7958135" y="2186169"/>
            <a:ext cx="3395665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9789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Nadpis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16" name="Zástupný symbol pro text 2"/>
          <p:cNvSpPr>
            <a:spLocks noGrp="1"/>
          </p:cNvSpPr>
          <p:nvPr>
            <p:ph type="body" idx="11" hasCustomPrompt="1"/>
          </p:nvPr>
        </p:nvSpPr>
        <p:spPr>
          <a:xfrm>
            <a:off x="4399756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Nadpis</a:t>
            </a:r>
          </a:p>
        </p:txBody>
      </p:sp>
      <p:sp>
        <p:nvSpPr>
          <p:cNvPr id="17" name="Zástupný symbol pro text 2"/>
          <p:cNvSpPr>
            <a:spLocks noGrp="1"/>
          </p:cNvSpPr>
          <p:nvPr>
            <p:ph type="body" idx="12" hasCustomPrompt="1"/>
          </p:nvPr>
        </p:nvSpPr>
        <p:spPr>
          <a:xfrm>
            <a:off x="7958135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Nadpis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3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srgbClr val="2D292A">
                    <a:tint val="75000"/>
                  </a:srgbClr>
                </a:solidFill>
              </a:rPr>
              <a:pPr/>
              <a:t>‹#›</a:t>
            </a:fld>
            <a:endParaRPr lang="cs-CZ" dirty="0">
              <a:solidFill>
                <a:srgbClr val="2D292A">
                  <a:tint val="75000"/>
                </a:srgbClr>
              </a:solidFill>
            </a:endParaRPr>
          </a:p>
        </p:txBody>
      </p:sp>
      <p:pic>
        <p:nvPicPr>
          <p:cNvPr id="18" name="Obrázek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9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>
              <a:solidFill>
                <a:srgbClr val="2D292A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1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>
              <a:solidFill>
                <a:srgbClr val="2D292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4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FFFF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158"/>
            <a:ext cx="12192000" cy="4382842"/>
          </a:xfrm>
          <a:prstGeom prst="rect">
            <a:avLst/>
          </a:prstGeom>
          <a:ln>
            <a:noFill/>
          </a:ln>
        </p:spPr>
      </p:pic>
      <p:sp>
        <p:nvSpPr>
          <p:cNvPr id="28" name="Obdélník 27">
            <a:hlinkClick r:id="rId3"/>
          </p:cNvPr>
          <p:cNvSpPr/>
          <p:nvPr userDrawn="1"/>
        </p:nvSpPr>
        <p:spPr>
          <a:xfrm>
            <a:off x="4417262" y="2844577"/>
            <a:ext cx="3164638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cs-CZ" sz="2000" b="1" dirty="0" smtClean="0">
                <a:solidFill>
                  <a:srgbClr val="FFFFFF"/>
                </a:solidFill>
              </a:rPr>
              <a:t>KONTAKTNÍ OSOBA</a:t>
            </a:r>
            <a:endParaRPr lang="cs-CZ" dirty="0" smtClean="0">
              <a:solidFill>
                <a:srgbClr val="FFFFFF"/>
              </a:solidFill>
            </a:endParaRP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4417262" y="3204187"/>
            <a:ext cx="3640888" cy="64633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413" y="457200"/>
            <a:ext cx="2598056" cy="4864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4619624"/>
            <a:ext cx="460376" cy="4603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5221286"/>
            <a:ext cx="460376" cy="460376"/>
          </a:xfrm>
          <a:prstGeom prst="rect">
            <a:avLst/>
          </a:prstGeom>
        </p:spPr>
      </p:pic>
      <p:sp>
        <p:nvSpPr>
          <p:cNvPr id="17" name="Zástupný symbol pro text 4"/>
          <p:cNvSpPr txBox="1">
            <a:spLocks/>
          </p:cNvSpPr>
          <p:nvPr userDrawn="1"/>
        </p:nvSpPr>
        <p:spPr>
          <a:xfrm>
            <a:off x="1193371" y="4619625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71C54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@</a:t>
            </a:r>
            <a:r>
              <a:rPr lang="en-US" sz="1800" dirty="0" err="1" smtClean="0">
                <a:solidFill>
                  <a:srgbClr val="FFFFFF"/>
                </a:solidFill>
              </a:rPr>
              <a:t>stemmark</a:t>
            </a:r>
            <a:endParaRPr lang="cs-CZ" sz="1800" dirty="0">
              <a:solidFill>
                <a:srgbClr val="FFFFFF"/>
              </a:solidFill>
            </a:endParaRPr>
          </a:p>
        </p:txBody>
      </p:sp>
      <p:sp>
        <p:nvSpPr>
          <p:cNvPr id="18" name="Zástupný symbol pro text 4"/>
          <p:cNvSpPr txBox="1">
            <a:spLocks/>
          </p:cNvSpPr>
          <p:nvPr userDrawn="1"/>
        </p:nvSpPr>
        <p:spPr>
          <a:xfrm>
            <a:off x="1193371" y="5221286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71C54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slideshare.net/</a:t>
            </a:r>
            <a:r>
              <a:rPr lang="en-US" sz="1800" dirty="0" err="1" smtClean="0">
                <a:solidFill>
                  <a:srgbClr val="FFFFFF"/>
                </a:solidFill>
              </a:rPr>
              <a:t>stemmark</a:t>
            </a:r>
            <a:endParaRPr lang="cs-CZ" sz="1800" dirty="0">
              <a:solidFill>
                <a:srgbClr val="FFFFFF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543197"/>
            <a:ext cx="271878" cy="27187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160395"/>
            <a:ext cx="271878" cy="270874"/>
          </a:xfrm>
          <a:prstGeom prst="rect">
            <a:avLst/>
          </a:prstGeom>
        </p:spPr>
      </p:pic>
      <p:sp>
        <p:nvSpPr>
          <p:cNvPr id="19" name="Zástupný symbol pro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4919511" y="4157332"/>
            <a:ext cx="3033864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+420</a:t>
            </a:r>
          </a:p>
        </p:txBody>
      </p:sp>
      <p:sp>
        <p:nvSpPr>
          <p:cNvPr id="21" name="Zástupný symbol pro text 6"/>
          <p:cNvSpPr>
            <a:spLocks noGrp="1"/>
          </p:cNvSpPr>
          <p:nvPr>
            <p:ph type="body" sz="quarter" idx="17" hasCustomPrompt="1"/>
          </p:nvPr>
        </p:nvSpPr>
        <p:spPr>
          <a:xfrm>
            <a:off x="4919511" y="4550043"/>
            <a:ext cx="4719789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@stemmark.cz</a:t>
            </a:r>
            <a:endParaRPr lang="cs-CZ" dirty="0" smtClean="0"/>
          </a:p>
        </p:txBody>
      </p:sp>
      <p:sp>
        <p:nvSpPr>
          <p:cNvPr id="26" name="Obdélník 25">
            <a:hlinkClick r:id="rId3"/>
          </p:cNvPr>
          <p:cNvSpPr/>
          <p:nvPr userDrawn="1"/>
        </p:nvSpPr>
        <p:spPr>
          <a:xfrm>
            <a:off x="597954" y="4015916"/>
            <a:ext cx="230063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www.stemmark.cz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7" name="Obdélník 26">
            <a:hlinkClick r:id="rId3"/>
          </p:cNvPr>
          <p:cNvSpPr/>
          <p:nvPr userDrawn="1"/>
        </p:nvSpPr>
        <p:spPr>
          <a:xfrm>
            <a:off x="597954" y="2844577"/>
            <a:ext cx="2723823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solidFill>
                  <a:srgbClr val="FFFFFF"/>
                </a:solidFill>
              </a:rPr>
              <a:t>STEM/MARK, a.s.</a:t>
            </a:r>
          </a:p>
          <a:p>
            <a:r>
              <a:rPr lang="cs-CZ" dirty="0" smtClean="0">
                <a:solidFill>
                  <a:srgbClr val="FFFFFF"/>
                </a:solidFill>
              </a:rPr>
              <a:t>Chlumčanského 497/5</a:t>
            </a:r>
            <a:br>
              <a:rPr lang="cs-CZ" dirty="0" smtClean="0">
                <a:solidFill>
                  <a:srgbClr val="FFFFFF"/>
                </a:solidFill>
              </a:rPr>
            </a:br>
            <a:r>
              <a:rPr lang="cs-CZ" dirty="0" smtClean="0">
                <a:solidFill>
                  <a:srgbClr val="FFFFFF"/>
                </a:solidFill>
              </a:rPr>
              <a:t>180 00  Praha 8</a:t>
            </a: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8" hasCustomPrompt="1"/>
          </p:nvPr>
        </p:nvSpPr>
        <p:spPr>
          <a:xfrm>
            <a:off x="7617108" y="2793579"/>
            <a:ext cx="1549400" cy="1549400"/>
          </a:xfrm>
          <a:prstGeom prst="ellipse">
            <a:avLst/>
          </a:prstGeom>
        </p:spPr>
        <p:txBody>
          <a:bodyPr tIns="0" bIns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fotka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8045741" cy="98543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62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734" y="4514850"/>
            <a:ext cx="8596841" cy="1001713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3617" y="5543552"/>
            <a:ext cx="8596841" cy="8540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</a:t>
            </a: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279900"/>
          </a:xfrm>
        </p:spPr>
        <p:txBody>
          <a:bodyPr tIns="0" bIns="1152000" anchor="ctr"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fotka</a:t>
            </a:r>
          </a:p>
        </p:txBody>
      </p:sp>
    </p:spTree>
    <p:extLst>
      <p:ext uri="{BB962C8B-B14F-4D97-AF65-F5344CB8AC3E}">
        <p14:creationId xmlns:p14="http://schemas.microsoft.com/office/powerpoint/2010/main" val="375989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FFFF"/>
              </a:solidFill>
            </a:endParaRPr>
          </a:p>
        </p:txBody>
      </p:sp>
      <p:pic>
        <p:nvPicPr>
          <p:cNvPr id="22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413" y="465541"/>
            <a:ext cx="2613744" cy="47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158"/>
            <a:ext cx="12192000" cy="4382842"/>
          </a:xfrm>
          <a:prstGeom prst="rect">
            <a:avLst/>
          </a:prstGeom>
          <a:ln>
            <a:noFill/>
          </a:ln>
        </p:spPr>
      </p:pic>
      <p:sp>
        <p:nvSpPr>
          <p:cNvPr id="28" name="Obdélník 27">
            <a:hlinkClick r:id="rId4"/>
          </p:cNvPr>
          <p:cNvSpPr/>
          <p:nvPr userDrawn="1"/>
        </p:nvSpPr>
        <p:spPr>
          <a:xfrm>
            <a:off x="4417262" y="2844577"/>
            <a:ext cx="3164638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CONTACT US</a:t>
            </a:r>
            <a:endParaRPr lang="cs-CZ" dirty="0" smtClean="0">
              <a:solidFill>
                <a:srgbClr val="FFFFFF"/>
              </a:solidFill>
            </a:endParaRP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4417262" y="3204187"/>
            <a:ext cx="3640888" cy="64633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4619624"/>
            <a:ext cx="460376" cy="4603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5221286"/>
            <a:ext cx="460376" cy="460376"/>
          </a:xfrm>
          <a:prstGeom prst="rect">
            <a:avLst/>
          </a:prstGeom>
        </p:spPr>
      </p:pic>
      <p:sp>
        <p:nvSpPr>
          <p:cNvPr id="17" name="Zástupný symbol pro text 4"/>
          <p:cNvSpPr txBox="1">
            <a:spLocks/>
          </p:cNvSpPr>
          <p:nvPr userDrawn="1"/>
        </p:nvSpPr>
        <p:spPr>
          <a:xfrm>
            <a:off x="1193371" y="4619625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71C54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@</a:t>
            </a:r>
            <a:r>
              <a:rPr lang="en-US" sz="1800" dirty="0" err="1" smtClean="0">
                <a:solidFill>
                  <a:srgbClr val="FFFFFF"/>
                </a:solidFill>
              </a:rPr>
              <a:t>stemmark</a:t>
            </a:r>
            <a:endParaRPr lang="cs-CZ" sz="1800" dirty="0">
              <a:solidFill>
                <a:srgbClr val="FFFFFF"/>
              </a:solidFill>
            </a:endParaRPr>
          </a:p>
        </p:txBody>
      </p:sp>
      <p:sp>
        <p:nvSpPr>
          <p:cNvPr id="18" name="Zástupný symbol pro text 4"/>
          <p:cNvSpPr txBox="1">
            <a:spLocks/>
          </p:cNvSpPr>
          <p:nvPr userDrawn="1"/>
        </p:nvSpPr>
        <p:spPr>
          <a:xfrm>
            <a:off x="1193371" y="5221286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71C54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slideshare.net/</a:t>
            </a:r>
            <a:r>
              <a:rPr lang="en-US" sz="1800" dirty="0" err="1" smtClean="0">
                <a:solidFill>
                  <a:srgbClr val="FFFFFF"/>
                </a:solidFill>
              </a:rPr>
              <a:t>stemmark</a:t>
            </a:r>
            <a:endParaRPr lang="cs-CZ" sz="1800" dirty="0">
              <a:solidFill>
                <a:srgbClr val="FFFFFF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543197"/>
            <a:ext cx="271878" cy="27187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160395"/>
            <a:ext cx="271878" cy="270874"/>
          </a:xfrm>
          <a:prstGeom prst="rect">
            <a:avLst/>
          </a:prstGeom>
        </p:spPr>
      </p:pic>
      <p:sp>
        <p:nvSpPr>
          <p:cNvPr id="19" name="Zástupný symbol pro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4919511" y="4157332"/>
            <a:ext cx="3033864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+420</a:t>
            </a:r>
          </a:p>
        </p:txBody>
      </p:sp>
      <p:sp>
        <p:nvSpPr>
          <p:cNvPr id="21" name="Zástupný symbol pro text 6"/>
          <p:cNvSpPr>
            <a:spLocks noGrp="1"/>
          </p:cNvSpPr>
          <p:nvPr>
            <p:ph type="body" sz="quarter" idx="17" hasCustomPrompt="1"/>
          </p:nvPr>
        </p:nvSpPr>
        <p:spPr>
          <a:xfrm>
            <a:off x="4919511" y="4550043"/>
            <a:ext cx="4719789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@stemmark.cz</a:t>
            </a:r>
            <a:endParaRPr lang="cs-CZ" dirty="0" smtClean="0"/>
          </a:p>
        </p:txBody>
      </p:sp>
      <p:sp>
        <p:nvSpPr>
          <p:cNvPr id="26" name="Obdélník 25">
            <a:hlinkClick r:id="rId4"/>
          </p:cNvPr>
          <p:cNvSpPr/>
          <p:nvPr userDrawn="1"/>
        </p:nvSpPr>
        <p:spPr>
          <a:xfrm>
            <a:off x="597954" y="4015916"/>
            <a:ext cx="230063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www.stemmark.cz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7" name="Obdélník 26">
            <a:hlinkClick r:id="rId4"/>
          </p:cNvPr>
          <p:cNvSpPr/>
          <p:nvPr userDrawn="1"/>
        </p:nvSpPr>
        <p:spPr>
          <a:xfrm>
            <a:off x="597954" y="2844577"/>
            <a:ext cx="2723823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solidFill>
                  <a:srgbClr val="FFFFFF"/>
                </a:solidFill>
              </a:rPr>
              <a:t>STEM/MARK, a.s.</a:t>
            </a:r>
          </a:p>
          <a:p>
            <a:r>
              <a:rPr lang="cs-CZ" dirty="0" smtClean="0">
                <a:solidFill>
                  <a:srgbClr val="FFFFFF"/>
                </a:solidFill>
              </a:rPr>
              <a:t>Chlumčanského 497/5</a:t>
            </a:r>
            <a:br>
              <a:rPr lang="cs-CZ" dirty="0" smtClean="0">
                <a:solidFill>
                  <a:srgbClr val="FFFFFF"/>
                </a:solidFill>
              </a:rPr>
            </a:br>
            <a:r>
              <a:rPr lang="cs-CZ" dirty="0" smtClean="0">
                <a:solidFill>
                  <a:srgbClr val="FFFFFF"/>
                </a:solidFill>
              </a:rPr>
              <a:t>180 00  Praha 8</a:t>
            </a: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8" hasCustomPrompt="1"/>
          </p:nvPr>
        </p:nvSpPr>
        <p:spPr>
          <a:xfrm>
            <a:off x="7617108" y="2793579"/>
            <a:ext cx="1549400" cy="1549400"/>
          </a:xfrm>
          <a:prstGeom prst="ellipse">
            <a:avLst/>
          </a:prstGeom>
        </p:spPr>
        <p:txBody>
          <a:bodyPr tIns="0" bIns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fotka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8028963" cy="98543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08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1" y="3565319"/>
            <a:ext cx="12191998" cy="2571225"/>
          </a:xfrm>
          <a:prstGeom prst="rect">
            <a:avLst/>
          </a:prstGeom>
          <a:blipFill dpi="0" rotWithShape="1">
            <a:blip r:embed="rId2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3900" y="3932948"/>
            <a:ext cx="8705326" cy="101203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3900" y="4976535"/>
            <a:ext cx="8705326" cy="6860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</a:t>
            </a:r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0" y="0"/>
            <a:ext cx="4714875" cy="1924050"/>
            <a:chOff x="0" y="0"/>
            <a:chExt cx="4714875" cy="1924050"/>
          </a:xfrm>
        </p:grpSpPr>
        <p:sp>
          <p:nvSpPr>
            <p:cNvPr id="11" name="Obdélník 10"/>
            <p:cNvSpPr/>
            <p:nvPr userDrawn="1"/>
          </p:nvSpPr>
          <p:spPr>
            <a:xfrm>
              <a:off x="0" y="0"/>
              <a:ext cx="4714875" cy="1924050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FFFFFF"/>
                </a:solidFill>
              </a:endParaRPr>
            </a:p>
          </p:txBody>
        </p:sp>
        <p:pic>
          <p:nvPicPr>
            <p:cNvPr id="12" name="Obrázek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666405"/>
              <a:ext cx="2902493" cy="543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921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" y="3565319"/>
            <a:ext cx="12191998" cy="2571225"/>
          </a:xfrm>
          <a:prstGeom prst="rect">
            <a:avLst/>
          </a:prstGeom>
          <a:blipFill dpi="0" rotWithShape="1">
            <a:blip r:embed="rId2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grpSp>
        <p:nvGrpSpPr>
          <p:cNvPr id="6" name="Skupina 5"/>
          <p:cNvGrpSpPr/>
          <p:nvPr userDrawn="1"/>
        </p:nvGrpSpPr>
        <p:grpSpPr>
          <a:xfrm>
            <a:off x="0" y="0"/>
            <a:ext cx="4714875" cy="1924050"/>
            <a:chOff x="0" y="0"/>
            <a:chExt cx="4714875" cy="1924050"/>
          </a:xfrm>
        </p:grpSpPr>
        <p:sp>
          <p:nvSpPr>
            <p:cNvPr id="11" name="Obdélník 10"/>
            <p:cNvSpPr/>
            <p:nvPr userDrawn="1"/>
          </p:nvSpPr>
          <p:spPr>
            <a:xfrm>
              <a:off x="0" y="0"/>
              <a:ext cx="4714875" cy="1924050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FFFFFF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9" y="669853"/>
              <a:ext cx="2910883" cy="543481"/>
            </a:xfrm>
            <a:prstGeom prst="rect">
              <a:avLst/>
            </a:prstGeom>
          </p:spPr>
        </p:pic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3900" y="3932948"/>
            <a:ext cx="8705326" cy="101203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3900" y="4976535"/>
            <a:ext cx="8705326" cy="6860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</a:t>
            </a:r>
          </a:p>
        </p:txBody>
      </p:sp>
    </p:spTree>
    <p:extLst>
      <p:ext uri="{BB962C8B-B14F-4D97-AF65-F5344CB8AC3E}">
        <p14:creationId xmlns:p14="http://schemas.microsoft.com/office/powerpoint/2010/main" val="409147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hled k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588" y="2408239"/>
            <a:ext cx="10922367" cy="3833813"/>
          </a:xfrm>
          <a:custGeom>
            <a:avLst/>
            <a:gdLst>
              <a:gd name="T0" fmla="*/ 0 w 6926"/>
              <a:gd name="T1" fmla="*/ 0 h 1489"/>
              <a:gd name="T2" fmla="*/ 6926 w 6926"/>
              <a:gd name="T3" fmla="*/ 0 h 1489"/>
              <a:gd name="T4" fmla="*/ 6522 w 6926"/>
              <a:gd name="T5" fmla="*/ 1489 h 1489"/>
              <a:gd name="T6" fmla="*/ 0 w 6926"/>
              <a:gd name="T7" fmla="*/ 1489 h 1489"/>
              <a:gd name="T8" fmla="*/ 0 w 6926"/>
              <a:gd name="T9" fmla="*/ 0 h 1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26" h="1489">
                <a:moveTo>
                  <a:pt x="0" y="0"/>
                </a:moveTo>
                <a:lnTo>
                  <a:pt x="6926" y="0"/>
                </a:lnTo>
                <a:lnTo>
                  <a:pt x="6522" y="1489"/>
                </a:lnTo>
                <a:lnTo>
                  <a:pt x="0" y="148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2D292A"/>
              </a:solidFill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0645526" y="2403476"/>
            <a:ext cx="1546474" cy="3841751"/>
          </a:xfrm>
          <a:custGeom>
            <a:avLst/>
            <a:gdLst>
              <a:gd name="T0" fmla="*/ 981 w 981"/>
              <a:gd name="T1" fmla="*/ 1492 h 1492"/>
              <a:gd name="T2" fmla="*/ 0 w 981"/>
              <a:gd name="T3" fmla="*/ 1492 h 1492"/>
              <a:gd name="T4" fmla="*/ 394 w 981"/>
              <a:gd name="T5" fmla="*/ 0 h 1492"/>
              <a:gd name="T6" fmla="*/ 981 w 981"/>
              <a:gd name="T7" fmla="*/ 0 h 1492"/>
              <a:gd name="T8" fmla="*/ 981 w 981"/>
              <a:gd name="T9" fmla="*/ 1492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1" h="1492">
                <a:moveTo>
                  <a:pt x="981" y="1492"/>
                </a:moveTo>
                <a:lnTo>
                  <a:pt x="0" y="1492"/>
                </a:lnTo>
                <a:lnTo>
                  <a:pt x="394" y="0"/>
                </a:lnTo>
                <a:lnTo>
                  <a:pt x="981" y="0"/>
                </a:lnTo>
                <a:lnTo>
                  <a:pt x="981" y="1492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2D292A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2644180"/>
            <a:ext cx="8788400" cy="985439"/>
          </a:xfrm>
        </p:spPr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0" hasCustomPrompt="1"/>
          </p:nvPr>
        </p:nvSpPr>
        <p:spPr>
          <a:xfrm>
            <a:off x="838200" y="3629619"/>
            <a:ext cx="8788400" cy="2148881"/>
          </a:xfrm>
        </p:spPr>
        <p:txBody>
          <a:bodyPr>
            <a:noAutofit/>
          </a:bodyPr>
          <a:lstStyle>
            <a:lvl1pPr marL="0" indent="0">
              <a:buNone/>
              <a:tabLst>
                <a:tab pos="6997700" algn="l"/>
              </a:tabLst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7725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>
              <a:solidFill>
                <a:srgbClr val="2D292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2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9154"/>
            <a:ext cx="6372000" cy="487291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>
              <a:solidFill>
                <a:srgbClr val="2D292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315200" y="1479068"/>
            <a:ext cx="4876800" cy="48741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3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 s komentář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315200" y="1479154"/>
            <a:ext cx="4038599" cy="48740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>
              <a:solidFill>
                <a:srgbClr val="2D292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838200" y="1460500"/>
            <a:ext cx="6372000" cy="4892675"/>
          </a:xfrm>
        </p:spPr>
        <p:txBody>
          <a:bodyPr tIns="72000" bIns="1080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1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203200" algn="ctr" rotWithShape="0">
                    <a:prstClr val="black">
                      <a:alpha val="37000"/>
                    </a:prst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233363" y="6243638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2D292A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71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zislaj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29"/>
          <a:stretch/>
        </p:blipFill>
        <p:spPr>
          <a:xfrm>
            <a:off x="0" y="4286774"/>
            <a:ext cx="12192000" cy="2571226"/>
          </a:xfrm>
          <a:prstGeom prst="rect">
            <a:avLst/>
          </a:prstGeom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734" y="4514850"/>
            <a:ext cx="8596841" cy="1001713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3617" y="5543552"/>
            <a:ext cx="8596841" cy="8540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</a:t>
            </a: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279900"/>
          </a:xfrm>
        </p:spPr>
        <p:txBody>
          <a:bodyPr tIns="0" bIns="1152000" anchor="ctr"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fotka</a:t>
            </a:r>
          </a:p>
        </p:txBody>
      </p:sp>
    </p:spTree>
    <p:extLst>
      <p:ext uri="{BB962C8B-B14F-4D97-AF65-F5344CB8AC3E}">
        <p14:creationId xmlns:p14="http://schemas.microsoft.com/office/powerpoint/2010/main" val="391227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zislaj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29"/>
          <a:stretch/>
        </p:blipFill>
        <p:spPr>
          <a:xfrm>
            <a:off x="0" y="4286774"/>
            <a:ext cx="12192000" cy="2571226"/>
          </a:xfrm>
          <a:prstGeom prst="rect">
            <a:avLst/>
          </a:prstGeom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734" y="4514850"/>
            <a:ext cx="8596841" cy="1001713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3617" y="5543552"/>
            <a:ext cx="8596841" cy="8540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115643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752084"/>
            <a:ext cx="12191999" cy="10591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479154"/>
            <a:ext cx="5181600" cy="487719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479154"/>
            <a:ext cx="5181600" cy="487719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2D292A"/>
                </a:solidFill>
              </a:rPr>
              <a:t>T-Mobile: Mobilní TV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23" y="6243636"/>
            <a:ext cx="371554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6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479154"/>
            <a:ext cx="5181600" cy="487719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479154"/>
            <a:ext cx="5181600" cy="487719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dirty="0" smtClean="0">
                <a:solidFill>
                  <a:srgbClr val="2D292A"/>
                </a:solidFill>
              </a:rPr>
              <a:t>STEM/MARK</a:t>
            </a:r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3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s 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9788" y="1472804"/>
            <a:ext cx="5157787" cy="584775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186169"/>
            <a:ext cx="5157787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72804"/>
            <a:ext cx="5183188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186169"/>
            <a:ext cx="5183188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 dirty="0">
              <a:solidFill>
                <a:srgbClr val="2D292A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1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1476462"/>
            <a:ext cx="3394076" cy="4879889"/>
          </a:xfrm>
          <a:noFill/>
        </p:spPr>
        <p:txBody>
          <a:bodyPr lIns="180000" tIns="108000" rIns="72000" bIns="216000">
            <a:noAutofit/>
          </a:bodyPr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398167" y="1476462"/>
            <a:ext cx="3395665" cy="4879889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7958135" y="1476462"/>
            <a:ext cx="3395665" cy="4879889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3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 dirty="0">
              <a:solidFill>
                <a:srgbClr val="2D292A"/>
              </a:solidFill>
            </a:endParaRPr>
          </a:p>
        </p:txBody>
      </p:sp>
      <p:pic>
        <p:nvPicPr>
          <p:cNvPr id="18" name="Obrázek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2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 s 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186169"/>
            <a:ext cx="3394076" cy="4170182"/>
          </a:xfrm>
          <a:noFill/>
        </p:spPr>
        <p:txBody>
          <a:bodyPr lIns="180000" tIns="108000" rIns="72000" bIns="216000">
            <a:noAutofit/>
          </a:bodyPr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398167" y="2186169"/>
            <a:ext cx="3395665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7958135" y="2186169"/>
            <a:ext cx="3395665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9789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16" name="Zástupný symbol pro text 2"/>
          <p:cNvSpPr>
            <a:spLocks noGrp="1"/>
          </p:cNvSpPr>
          <p:nvPr>
            <p:ph type="body" idx="11" hasCustomPrompt="1"/>
          </p:nvPr>
        </p:nvSpPr>
        <p:spPr>
          <a:xfrm>
            <a:off x="4399756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7" name="Zástupný symbol pro text 2"/>
          <p:cNvSpPr>
            <a:spLocks noGrp="1"/>
          </p:cNvSpPr>
          <p:nvPr>
            <p:ph type="body" idx="12" hasCustomPrompt="1"/>
          </p:nvPr>
        </p:nvSpPr>
        <p:spPr>
          <a:xfrm>
            <a:off x="7958135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3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 dirty="0">
              <a:solidFill>
                <a:srgbClr val="2D292A"/>
              </a:solidFill>
            </a:endParaRPr>
          </a:p>
        </p:txBody>
      </p:sp>
      <p:pic>
        <p:nvPicPr>
          <p:cNvPr id="18" name="Obrázek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>
              <a:solidFill>
                <a:srgbClr val="2D292A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>
              <a:solidFill>
                <a:srgbClr val="2D292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>
              <a:solidFill>
                <a:srgbClr val="2D292A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7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158"/>
            <a:ext cx="12192000" cy="4382842"/>
          </a:xfrm>
          <a:prstGeom prst="rect">
            <a:avLst/>
          </a:prstGeom>
          <a:ln>
            <a:noFill/>
          </a:ln>
        </p:spPr>
      </p:pic>
      <p:sp>
        <p:nvSpPr>
          <p:cNvPr id="28" name="Obdélník 27">
            <a:hlinkClick r:id="rId3"/>
          </p:cNvPr>
          <p:cNvSpPr/>
          <p:nvPr userDrawn="1"/>
        </p:nvSpPr>
        <p:spPr>
          <a:xfrm>
            <a:off x="4417262" y="2844577"/>
            <a:ext cx="3164638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cs-CZ" sz="2000" b="1" noProof="1" smtClean="0">
                <a:solidFill>
                  <a:srgbClr val="FFFFFF"/>
                </a:solidFill>
              </a:rPr>
              <a:t>KONTAKTNÍ OSOBA</a:t>
            </a:r>
            <a:endParaRPr lang="cs-CZ" noProof="1">
              <a:solidFill>
                <a:srgbClr val="FFFFFF"/>
              </a:solidFill>
            </a:endParaRP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4417262" y="3204187"/>
            <a:ext cx="3640888" cy="64633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1" smtClean="0"/>
              <a:t>Kliknutím lze upravit styly předlohy textu.</a:t>
            </a:r>
            <a:endParaRPr lang="cs-CZ" noProof="1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413" y="457200"/>
            <a:ext cx="2598056" cy="4864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4619624"/>
            <a:ext cx="460376" cy="4603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5221286"/>
            <a:ext cx="460376" cy="460376"/>
          </a:xfrm>
          <a:prstGeom prst="rect">
            <a:avLst/>
          </a:prstGeom>
        </p:spPr>
      </p:pic>
      <p:sp>
        <p:nvSpPr>
          <p:cNvPr id="17" name="Zástupný symbol pro text 4"/>
          <p:cNvSpPr txBox="1">
            <a:spLocks/>
          </p:cNvSpPr>
          <p:nvPr userDrawn="1"/>
        </p:nvSpPr>
        <p:spPr>
          <a:xfrm>
            <a:off x="1193371" y="4619625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71C54"/>
              </a:buClr>
            </a:pPr>
            <a:r>
              <a:rPr lang="en-US" sz="1800" noProof="1" smtClean="0">
                <a:solidFill>
                  <a:srgbClr val="FFFFFF"/>
                </a:solidFill>
              </a:rPr>
              <a:t>@stemmark</a:t>
            </a:r>
            <a:endParaRPr lang="cs-CZ" sz="1800" noProof="1">
              <a:solidFill>
                <a:srgbClr val="FFFFFF"/>
              </a:solidFill>
            </a:endParaRPr>
          </a:p>
        </p:txBody>
      </p:sp>
      <p:sp>
        <p:nvSpPr>
          <p:cNvPr id="18" name="Zástupný symbol pro text 4"/>
          <p:cNvSpPr txBox="1">
            <a:spLocks/>
          </p:cNvSpPr>
          <p:nvPr userDrawn="1"/>
        </p:nvSpPr>
        <p:spPr>
          <a:xfrm>
            <a:off x="1193371" y="5221286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71C54"/>
              </a:buClr>
            </a:pPr>
            <a:r>
              <a:rPr lang="en-US" sz="1800" noProof="1" smtClean="0">
                <a:solidFill>
                  <a:srgbClr val="FFFFFF"/>
                </a:solidFill>
              </a:rPr>
              <a:t>slideshare.net/stemmark</a:t>
            </a:r>
            <a:endParaRPr lang="cs-CZ" sz="1800" noProof="1">
              <a:solidFill>
                <a:srgbClr val="FFFFFF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543197"/>
            <a:ext cx="271878" cy="27187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160395"/>
            <a:ext cx="271878" cy="270874"/>
          </a:xfrm>
          <a:prstGeom prst="rect">
            <a:avLst/>
          </a:prstGeom>
        </p:spPr>
      </p:pic>
      <p:sp>
        <p:nvSpPr>
          <p:cNvPr id="19" name="Zástupný symbol pro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4919511" y="4157332"/>
            <a:ext cx="3033864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1" smtClean="0"/>
              <a:t>+420</a:t>
            </a:r>
            <a:endParaRPr lang="cs-CZ" noProof="1"/>
          </a:p>
        </p:txBody>
      </p:sp>
      <p:sp>
        <p:nvSpPr>
          <p:cNvPr id="21" name="Zástupný symbol pro text 6"/>
          <p:cNvSpPr>
            <a:spLocks noGrp="1"/>
          </p:cNvSpPr>
          <p:nvPr>
            <p:ph type="body" sz="quarter" idx="17" hasCustomPrompt="1"/>
          </p:nvPr>
        </p:nvSpPr>
        <p:spPr>
          <a:xfrm>
            <a:off x="4919511" y="4550043"/>
            <a:ext cx="4719789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 smtClean="0"/>
              <a:t>@stemmark.cz</a:t>
            </a:r>
            <a:endParaRPr lang="cs-CZ" noProof="1"/>
          </a:p>
        </p:txBody>
      </p:sp>
      <p:sp>
        <p:nvSpPr>
          <p:cNvPr id="26" name="Obdélník 25">
            <a:hlinkClick r:id="rId3"/>
          </p:cNvPr>
          <p:cNvSpPr/>
          <p:nvPr userDrawn="1"/>
        </p:nvSpPr>
        <p:spPr>
          <a:xfrm>
            <a:off x="597954" y="4015916"/>
            <a:ext cx="19984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noProof="1" smtClean="0">
                <a:solidFill>
                  <a:srgbClr val="FFFFFF"/>
                </a:solidFill>
              </a:rPr>
              <a:t>www.stemmark.cz</a:t>
            </a:r>
            <a:endParaRPr lang="cs-CZ" noProof="1">
              <a:solidFill>
                <a:srgbClr val="FFFFFF"/>
              </a:solidFill>
            </a:endParaRPr>
          </a:p>
        </p:txBody>
      </p:sp>
      <p:sp>
        <p:nvSpPr>
          <p:cNvPr id="27" name="Obdélník 26">
            <a:hlinkClick r:id="rId3"/>
          </p:cNvPr>
          <p:cNvSpPr/>
          <p:nvPr userDrawn="1"/>
        </p:nvSpPr>
        <p:spPr>
          <a:xfrm>
            <a:off x="597954" y="2844577"/>
            <a:ext cx="2269789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noProof="1" smtClean="0">
                <a:solidFill>
                  <a:srgbClr val="FFFFFF"/>
                </a:solidFill>
              </a:rPr>
              <a:t>STEM/MARK, a.s.</a:t>
            </a:r>
          </a:p>
          <a:p>
            <a:r>
              <a:rPr lang="cs-CZ" noProof="1" smtClean="0">
                <a:solidFill>
                  <a:srgbClr val="FFFFFF"/>
                </a:solidFill>
              </a:rPr>
              <a:t>Smrčkova 2485/4</a:t>
            </a:r>
            <a:br>
              <a:rPr lang="cs-CZ" noProof="1" smtClean="0">
                <a:solidFill>
                  <a:srgbClr val="FFFFFF"/>
                </a:solidFill>
              </a:rPr>
            </a:br>
            <a:r>
              <a:rPr lang="cs-CZ" noProof="1" smtClean="0">
                <a:solidFill>
                  <a:srgbClr val="FFFFFF"/>
                </a:solidFill>
              </a:rPr>
              <a:t>180 00  Praha 8</a:t>
            </a:r>
            <a:endParaRPr lang="cs-CZ" noProof="1">
              <a:solidFill>
                <a:srgbClr val="FFFFFF"/>
              </a:solidFill>
            </a:endParaRP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8" hasCustomPrompt="1"/>
          </p:nvPr>
        </p:nvSpPr>
        <p:spPr>
          <a:xfrm>
            <a:off x="7617108" y="2793579"/>
            <a:ext cx="1549400" cy="1549400"/>
          </a:xfrm>
          <a:prstGeom prst="ellipse">
            <a:avLst/>
          </a:prstGeom>
        </p:spPr>
        <p:txBody>
          <a:bodyPr tIns="0" bIns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noProof="1" smtClean="0"/>
              <a:t>fotka</a:t>
            </a:r>
            <a:endParaRPr lang="cs-CZ" noProof="1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8045741" cy="98543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84303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22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413" y="465541"/>
            <a:ext cx="2613744" cy="47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158"/>
            <a:ext cx="12192000" cy="4382842"/>
          </a:xfrm>
          <a:prstGeom prst="rect">
            <a:avLst/>
          </a:prstGeom>
          <a:ln>
            <a:noFill/>
          </a:ln>
        </p:spPr>
      </p:pic>
      <p:sp>
        <p:nvSpPr>
          <p:cNvPr id="28" name="Obdélník 27">
            <a:hlinkClick r:id="rId4"/>
          </p:cNvPr>
          <p:cNvSpPr/>
          <p:nvPr userDrawn="1"/>
        </p:nvSpPr>
        <p:spPr>
          <a:xfrm>
            <a:off x="4417262" y="2844577"/>
            <a:ext cx="3164638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000" b="1" noProof="1" smtClean="0">
                <a:solidFill>
                  <a:srgbClr val="FFFFFF"/>
                </a:solidFill>
              </a:rPr>
              <a:t>CONTACT US</a:t>
            </a:r>
            <a:endParaRPr lang="cs-CZ" noProof="1">
              <a:solidFill>
                <a:srgbClr val="FFFFFF"/>
              </a:solidFill>
            </a:endParaRP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4417262" y="3204187"/>
            <a:ext cx="3640888" cy="64633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1" smtClean="0"/>
              <a:t>Kliknutím lze upravit styly předlohy textu.</a:t>
            </a:r>
            <a:endParaRPr lang="cs-CZ" noProof="1"/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4619624"/>
            <a:ext cx="460376" cy="4603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5221286"/>
            <a:ext cx="460376" cy="460376"/>
          </a:xfrm>
          <a:prstGeom prst="rect">
            <a:avLst/>
          </a:prstGeom>
        </p:spPr>
      </p:pic>
      <p:sp>
        <p:nvSpPr>
          <p:cNvPr id="17" name="Zástupný symbol pro text 4"/>
          <p:cNvSpPr txBox="1">
            <a:spLocks/>
          </p:cNvSpPr>
          <p:nvPr userDrawn="1"/>
        </p:nvSpPr>
        <p:spPr>
          <a:xfrm>
            <a:off x="1193371" y="4619625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71C54"/>
              </a:buClr>
            </a:pPr>
            <a:r>
              <a:rPr lang="en-US" sz="1800" noProof="1" smtClean="0">
                <a:solidFill>
                  <a:srgbClr val="FFFFFF"/>
                </a:solidFill>
              </a:rPr>
              <a:t>@stemmark</a:t>
            </a:r>
            <a:endParaRPr lang="cs-CZ" sz="1800" noProof="1">
              <a:solidFill>
                <a:srgbClr val="FFFFFF"/>
              </a:solidFill>
            </a:endParaRPr>
          </a:p>
        </p:txBody>
      </p:sp>
      <p:sp>
        <p:nvSpPr>
          <p:cNvPr id="18" name="Zástupný symbol pro text 4"/>
          <p:cNvSpPr txBox="1">
            <a:spLocks/>
          </p:cNvSpPr>
          <p:nvPr userDrawn="1"/>
        </p:nvSpPr>
        <p:spPr>
          <a:xfrm>
            <a:off x="1193371" y="5221286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71C54"/>
              </a:buClr>
            </a:pPr>
            <a:r>
              <a:rPr lang="en-US" sz="1800" noProof="1" smtClean="0">
                <a:solidFill>
                  <a:srgbClr val="FFFFFF"/>
                </a:solidFill>
              </a:rPr>
              <a:t>slideshare.net/stemmark</a:t>
            </a:r>
            <a:endParaRPr lang="cs-CZ" sz="1800" noProof="1">
              <a:solidFill>
                <a:srgbClr val="FFFFFF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543197"/>
            <a:ext cx="271878" cy="27187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160395"/>
            <a:ext cx="271878" cy="270874"/>
          </a:xfrm>
          <a:prstGeom prst="rect">
            <a:avLst/>
          </a:prstGeom>
        </p:spPr>
      </p:pic>
      <p:sp>
        <p:nvSpPr>
          <p:cNvPr id="19" name="Zástupný symbol pro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4919511" y="4157332"/>
            <a:ext cx="3033864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1" smtClean="0"/>
              <a:t>+420</a:t>
            </a:r>
            <a:endParaRPr lang="cs-CZ" noProof="1"/>
          </a:p>
        </p:txBody>
      </p:sp>
      <p:sp>
        <p:nvSpPr>
          <p:cNvPr id="21" name="Zástupný symbol pro text 6"/>
          <p:cNvSpPr>
            <a:spLocks noGrp="1"/>
          </p:cNvSpPr>
          <p:nvPr>
            <p:ph type="body" sz="quarter" idx="17" hasCustomPrompt="1"/>
          </p:nvPr>
        </p:nvSpPr>
        <p:spPr>
          <a:xfrm>
            <a:off x="4919511" y="4550043"/>
            <a:ext cx="4719789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 smtClean="0"/>
              <a:t>@stemmark.cz</a:t>
            </a:r>
            <a:endParaRPr lang="cs-CZ" noProof="1"/>
          </a:p>
        </p:txBody>
      </p:sp>
      <p:sp>
        <p:nvSpPr>
          <p:cNvPr id="26" name="Obdélník 25">
            <a:hlinkClick r:id="rId4"/>
          </p:cNvPr>
          <p:cNvSpPr/>
          <p:nvPr userDrawn="1"/>
        </p:nvSpPr>
        <p:spPr>
          <a:xfrm>
            <a:off x="597954" y="4015916"/>
            <a:ext cx="19984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noProof="1" smtClean="0">
                <a:solidFill>
                  <a:srgbClr val="FFFFFF"/>
                </a:solidFill>
              </a:rPr>
              <a:t>www.stemmark.cz</a:t>
            </a:r>
            <a:endParaRPr lang="cs-CZ" noProof="1">
              <a:solidFill>
                <a:srgbClr val="FFFFFF"/>
              </a:solidFill>
            </a:endParaRPr>
          </a:p>
        </p:txBody>
      </p:sp>
      <p:sp>
        <p:nvSpPr>
          <p:cNvPr id="27" name="Obdélník 26">
            <a:hlinkClick r:id="rId4"/>
          </p:cNvPr>
          <p:cNvSpPr/>
          <p:nvPr userDrawn="1"/>
        </p:nvSpPr>
        <p:spPr>
          <a:xfrm>
            <a:off x="597954" y="2844577"/>
            <a:ext cx="2269789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noProof="1" smtClean="0">
                <a:solidFill>
                  <a:srgbClr val="FFFFFF"/>
                </a:solidFill>
              </a:rPr>
              <a:t>STEM/MARK, a.s.</a:t>
            </a:r>
          </a:p>
          <a:p>
            <a:r>
              <a:rPr lang="cs-CZ" noProof="1" smtClean="0">
                <a:solidFill>
                  <a:srgbClr val="FFFFFF"/>
                </a:solidFill>
              </a:rPr>
              <a:t>Smrčkova 2485/4</a:t>
            </a:r>
            <a:br>
              <a:rPr lang="cs-CZ" noProof="1" smtClean="0">
                <a:solidFill>
                  <a:srgbClr val="FFFFFF"/>
                </a:solidFill>
              </a:rPr>
            </a:br>
            <a:r>
              <a:rPr lang="cs-CZ" noProof="1" smtClean="0">
                <a:solidFill>
                  <a:srgbClr val="FFFFFF"/>
                </a:solidFill>
              </a:rPr>
              <a:t>180 00  Praha 8</a:t>
            </a:r>
            <a:endParaRPr lang="cs-CZ" noProof="1">
              <a:solidFill>
                <a:srgbClr val="FFFFFF"/>
              </a:solidFill>
            </a:endParaRP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8" hasCustomPrompt="1"/>
          </p:nvPr>
        </p:nvSpPr>
        <p:spPr>
          <a:xfrm>
            <a:off x="7617108" y="2793579"/>
            <a:ext cx="1549400" cy="1549400"/>
          </a:xfrm>
          <a:prstGeom prst="ellipse">
            <a:avLst/>
          </a:prstGeom>
        </p:spPr>
        <p:txBody>
          <a:bodyPr tIns="0" bIns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noProof="1" smtClean="0"/>
              <a:t>fotka</a:t>
            </a:r>
            <a:endParaRPr lang="cs-CZ" noProof="1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8028963" cy="98543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22082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1" y="3565319"/>
            <a:ext cx="12191998" cy="2571225"/>
          </a:xfrm>
          <a:prstGeom prst="rect">
            <a:avLst/>
          </a:prstGeom>
          <a:blipFill dpi="0" rotWithShape="1">
            <a:blip r:embed="rId2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3900" y="3932948"/>
            <a:ext cx="8705326" cy="101203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3900" y="4976535"/>
            <a:ext cx="8705326" cy="6860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</a:t>
            </a:r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0" y="0"/>
            <a:ext cx="4714875" cy="1924050"/>
            <a:chOff x="0" y="0"/>
            <a:chExt cx="4714875" cy="1924050"/>
          </a:xfrm>
        </p:grpSpPr>
        <p:sp>
          <p:nvSpPr>
            <p:cNvPr id="11" name="Obdélník 10"/>
            <p:cNvSpPr/>
            <p:nvPr userDrawn="1"/>
          </p:nvSpPr>
          <p:spPr>
            <a:xfrm>
              <a:off x="0" y="0"/>
              <a:ext cx="4714875" cy="1924050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FFFFFF"/>
                </a:solidFill>
              </a:endParaRPr>
            </a:p>
          </p:txBody>
        </p:sp>
        <p:pic>
          <p:nvPicPr>
            <p:cNvPr id="12" name="Obrázek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666405"/>
              <a:ext cx="2902493" cy="543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458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" y="3565319"/>
            <a:ext cx="12191998" cy="2571225"/>
          </a:xfrm>
          <a:prstGeom prst="rect">
            <a:avLst/>
          </a:prstGeom>
          <a:blipFill dpi="0" rotWithShape="1">
            <a:blip r:embed="rId2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grpSp>
        <p:nvGrpSpPr>
          <p:cNvPr id="6" name="Skupina 5"/>
          <p:cNvGrpSpPr/>
          <p:nvPr userDrawn="1"/>
        </p:nvGrpSpPr>
        <p:grpSpPr>
          <a:xfrm>
            <a:off x="0" y="0"/>
            <a:ext cx="4714875" cy="1924050"/>
            <a:chOff x="0" y="0"/>
            <a:chExt cx="4714875" cy="1924050"/>
          </a:xfrm>
        </p:grpSpPr>
        <p:sp>
          <p:nvSpPr>
            <p:cNvPr id="11" name="Obdélník 10"/>
            <p:cNvSpPr/>
            <p:nvPr userDrawn="1"/>
          </p:nvSpPr>
          <p:spPr>
            <a:xfrm>
              <a:off x="0" y="0"/>
              <a:ext cx="4714875" cy="1924050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FFFFFF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9" y="669853"/>
              <a:ext cx="2910883" cy="543481"/>
            </a:xfrm>
            <a:prstGeom prst="rect">
              <a:avLst/>
            </a:prstGeom>
          </p:spPr>
        </p:pic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3900" y="3932948"/>
            <a:ext cx="8705326" cy="101203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3900" y="4976535"/>
            <a:ext cx="8705326" cy="6860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</a:t>
            </a:r>
          </a:p>
        </p:txBody>
      </p:sp>
    </p:spTree>
    <p:extLst>
      <p:ext uri="{BB962C8B-B14F-4D97-AF65-F5344CB8AC3E}">
        <p14:creationId xmlns:p14="http://schemas.microsoft.com/office/powerpoint/2010/main" val="317677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19" Type="http://schemas.openxmlformats.org/officeDocument/2006/relationships/image" Target="../media/image25.jpg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19" Type="http://schemas.openxmlformats.org/officeDocument/2006/relationships/image" Target="../media/image25.jpg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image" Target="../media/image26.jpg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24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26.jpg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5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479154"/>
            <a:ext cx="10515600" cy="4874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cs-CZ">
                <a:solidFill>
                  <a:srgbClr val="2D292A"/>
                </a:solidFill>
              </a:rPr>
              <a:t>T-Mobile: Mobilní TV</a:t>
            </a:r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 dirty="0">
              <a:solidFill>
                <a:srgbClr val="2D29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4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82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2682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2682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73150" indent="-2682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5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479154"/>
            <a:ext cx="10515600" cy="4874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cs-CZ">
                <a:solidFill>
                  <a:srgbClr val="2D292A"/>
                </a:solidFill>
              </a:rPr>
              <a:t>Naprosto odporná šablona</a:t>
            </a:r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 dirty="0">
              <a:solidFill>
                <a:srgbClr val="2D29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0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82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2682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2682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73150" indent="-2682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5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479154"/>
            <a:ext cx="10515600" cy="4874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 dirty="0">
              <a:solidFill>
                <a:srgbClr val="2D29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9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82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2682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2682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73150" indent="-2682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5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479154"/>
            <a:ext cx="10515600" cy="4874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cs-CZ">
                <a:solidFill>
                  <a:srgbClr val="2D292A"/>
                </a:solidFill>
              </a:rPr>
              <a:t>T-Mobile: Mobilní TV</a:t>
            </a:r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 dirty="0">
              <a:solidFill>
                <a:srgbClr val="2D29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6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82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2682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2682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73150" indent="-2682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5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479154"/>
            <a:ext cx="10515600" cy="4874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cs-CZ" smtClean="0">
                <a:solidFill>
                  <a:srgbClr val="2D292A"/>
                </a:solidFill>
              </a:rPr>
              <a:t>STEM/MARK</a:t>
            </a:r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 dirty="0">
              <a:solidFill>
                <a:srgbClr val="2D29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82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2682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2682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73150" indent="-2682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5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479154"/>
            <a:ext cx="10515600" cy="4874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cs-CZ">
                <a:solidFill>
                  <a:srgbClr val="2D292A"/>
                </a:solidFill>
              </a:rPr>
              <a:t>STEM/MARK</a:t>
            </a:r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 dirty="0">
              <a:solidFill>
                <a:srgbClr val="2D29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3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  <p:sldLayoutId id="2147484068" r:id="rId14"/>
    <p:sldLayoutId id="2147484069" r:id="rId15"/>
    <p:sldLayoutId id="2147484070" r:id="rId16"/>
    <p:sldLayoutId id="214748407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8288" algn="just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268288" algn="just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268288" algn="just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3150" indent="-268288" algn="just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5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479154"/>
            <a:ext cx="10515600" cy="4874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cs-CZ">
                <a:solidFill>
                  <a:srgbClr val="2D292A"/>
                </a:solidFill>
              </a:rPr>
              <a:t>STEM/MARK</a:t>
            </a:r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 dirty="0">
              <a:solidFill>
                <a:srgbClr val="2D29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4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  <p:sldLayoutId id="2147484086" r:id="rId14"/>
    <p:sldLayoutId id="2147484087" r:id="rId15"/>
    <p:sldLayoutId id="2147484088" r:id="rId16"/>
    <p:sldLayoutId id="214748408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8288" algn="just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268288" algn="just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268288" algn="just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3150" indent="-268288" algn="just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5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479154"/>
            <a:ext cx="10515600" cy="4874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cs-CZ">
                <a:solidFill>
                  <a:prstClr val="black"/>
                </a:solidFill>
              </a:rPr>
              <a:t>STEM/MARK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7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  <p:sldLayoutId id="2147484103" r:id="rId13"/>
    <p:sldLayoutId id="2147484104" r:id="rId14"/>
    <p:sldLayoutId id="2147484105" r:id="rId15"/>
    <p:sldLayoutId id="2147484106" r:id="rId16"/>
    <p:sldLayoutId id="2147484107" r:id="rId17"/>
    <p:sldLayoutId id="214748410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8288" algn="just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268288" algn="just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268288" algn="just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3150" indent="-268288" algn="just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5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479154"/>
            <a:ext cx="10515600" cy="4874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cs-CZ">
                <a:solidFill>
                  <a:srgbClr val="2D292A"/>
                </a:solidFill>
              </a:rPr>
              <a:t>STEM/MARK</a:t>
            </a:r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‹#›</a:t>
            </a:fld>
            <a:endParaRPr lang="cs-CZ" dirty="0">
              <a:solidFill>
                <a:srgbClr val="2D29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3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  <p:sldLayoutId id="2147484123" r:id="rId14"/>
    <p:sldLayoutId id="2147484124" r:id="rId15"/>
    <p:sldLayoutId id="2147484125" r:id="rId16"/>
    <p:sldLayoutId id="214748412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8288" algn="just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268288" algn="just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268288" algn="just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3150" indent="-268288" algn="just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38.tm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0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3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8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8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png"/><Relationship Id="rId7" Type="http://schemas.openxmlformats.org/officeDocument/2006/relationships/image" Target="../media/image4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8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45.jpeg"/><Relationship Id="rId10" Type="http://schemas.openxmlformats.org/officeDocument/2006/relationships/image" Target="../media/image48.jpeg"/><Relationship Id="rId4" Type="http://schemas.openxmlformats.org/officeDocument/2006/relationships/image" Target="../media/image44.jpe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3900" y="3932948"/>
            <a:ext cx="10971914" cy="1012031"/>
          </a:xfrm>
        </p:spPr>
        <p:txBody>
          <a:bodyPr anchor="ctr">
            <a:normAutofit/>
          </a:bodyPr>
          <a:lstStyle/>
          <a:p>
            <a:r>
              <a:rPr lang="cs-CZ" dirty="0" smtClean="0"/>
              <a:t>Povědomí široké veřejnosti o </a:t>
            </a:r>
            <a:r>
              <a:rPr lang="cs-CZ" dirty="0" err="1" smtClean="0"/>
              <a:t>evr</a:t>
            </a:r>
            <a:r>
              <a:rPr lang="cs-CZ" dirty="0" smtClean="0"/>
              <a:t>. fondech</a:t>
            </a:r>
            <a:endParaRPr lang="cs-CZ" sz="18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Závěrečná zpráva </a:t>
            </a:r>
            <a:r>
              <a:rPr lang="cs-CZ" dirty="0" smtClean="0"/>
              <a:t>z plošného dotazníkového šetření</a:t>
            </a:r>
            <a:endParaRPr lang="en-US" dirty="0"/>
          </a:p>
          <a:p>
            <a:r>
              <a:rPr lang="cs-CZ" dirty="0"/>
              <a:t>Ú</a:t>
            </a:r>
            <a:r>
              <a:rPr lang="cs-CZ" dirty="0" smtClean="0"/>
              <a:t>nor 2019 / Jan Burianec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49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325" y="161926"/>
            <a:ext cx="11689833" cy="93345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Souhlas s výroky týkajících se využívání peněz z fondů EU</a:t>
            </a:r>
            <a:endParaRPr lang="cs-CZ" sz="36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10</a:t>
            </a:fld>
            <a:endParaRPr lang="cs-CZ">
              <a:solidFill>
                <a:srgbClr val="2D292A"/>
              </a:solidFill>
            </a:endParaRPr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29599473"/>
              </p:ext>
            </p:extLst>
          </p:nvPr>
        </p:nvGraphicFramePr>
        <p:xfrm>
          <a:off x="693223" y="1351685"/>
          <a:ext cx="7498278" cy="4791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8467725" y="1466851"/>
            <a:ext cx="3409949" cy="4591050"/>
          </a:xfrm>
        </p:spPr>
        <p:txBody>
          <a:bodyPr/>
          <a:lstStyle/>
          <a:p>
            <a:r>
              <a:rPr lang="cs-CZ" sz="1300" dirty="0" smtClean="0"/>
              <a:t>Nejvíce lidí (51 %) souhlasí s výrokem, že peníze z evropských fondů jsou v ČR využívány podle jasných pravidel. </a:t>
            </a:r>
            <a:br>
              <a:rPr lang="cs-CZ" sz="1300" dirty="0" smtClean="0"/>
            </a:br>
            <a:endParaRPr lang="cs-CZ" sz="1300" dirty="0" smtClean="0"/>
          </a:p>
          <a:p>
            <a:r>
              <a:rPr lang="cs-CZ" sz="1300" dirty="0" smtClean="0"/>
              <a:t>S výrokem, že jejich využití je důsledně kontrolováno souhlasí 41 % a nejméně lidí je přesvědčeno o tom, že jejich využití je dostatečně průhledné a transparentní </a:t>
            </a:r>
            <a:br>
              <a:rPr lang="cs-CZ" sz="1300" dirty="0" smtClean="0"/>
            </a:br>
            <a:r>
              <a:rPr lang="cs-CZ" sz="1300" dirty="0" smtClean="0"/>
              <a:t>(31 %).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300" dirty="0" smtClean="0"/>
              <a:t>Lidé z věkové skupiny 45 až 59 let jsou častěji skeptičtí ohledně jasných pravidel využívání peněž z evropských fondů </a:t>
            </a:r>
            <a:br>
              <a:rPr lang="cs-CZ" sz="1300" dirty="0" smtClean="0"/>
            </a:br>
            <a:r>
              <a:rPr lang="cs-CZ" sz="1300" dirty="0" smtClean="0"/>
              <a:t>a také o transparentnosti.</a:t>
            </a:r>
          </a:p>
        </p:txBody>
      </p:sp>
    </p:spTree>
    <p:extLst>
      <p:ext uri="{BB962C8B-B14F-4D97-AF65-F5344CB8AC3E}">
        <p14:creationId xmlns:p14="http://schemas.microsoft.com/office/powerpoint/2010/main" val="207534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386" y="269877"/>
            <a:ext cx="11919097" cy="783190"/>
          </a:xfrm>
        </p:spPr>
        <p:txBody>
          <a:bodyPr>
            <a:noAutofit/>
          </a:bodyPr>
          <a:lstStyle/>
          <a:p>
            <a:r>
              <a:rPr lang="cs-CZ" sz="3600" dirty="0" smtClean="0"/>
              <a:t>Peníze z EU nejsou využívány podle jasných pravidel – spontánně </a:t>
            </a:r>
            <a:endParaRPr lang="cs-CZ" sz="3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11</a:t>
            </a:fld>
            <a:endParaRPr lang="cs-CZ"/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973281427"/>
              </p:ext>
            </p:extLst>
          </p:nvPr>
        </p:nvGraphicFramePr>
        <p:xfrm>
          <a:off x="853905" y="1352916"/>
          <a:ext cx="7500858" cy="510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délník 3"/>
          <p:cNvSpPr/>
          <p:nvPr/>
        </p:nvSpPr>
        <p:spPr>
          <a:xfrm>
            <a:off x="1286541" y="1544306"/>
            <a:ext cx="5613988" cy="117305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7975275" y="1999513"/>
            <a:ext cx="265728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 smtClean="0"/>
              <a:t>„Domnívám </a:t>
            </a:r>
            <a:r>
              <a:rPr lang="pl-PL" sz="1200" i="1" dirty="0"/>
              <a:t>se, ze dotace jsou </a:t>
            </a:r>
            <a:r>
              <a:rPr lang="pl-PL" sz="1200" i="1" dirty="0" smtClean="0"/>
              <a:t>často rozdělovány </a:t>
            </a:r>
            <a:r>
              <a:rPr lang="pl-PL" sz="1200" i="1" dirty="0"/>
              <a:t>na </a:t>
            </a:r>
            <a:r>
              <a:rPr lang="pl-PL" sz="1200" i="1" dirty="0" smtClean="0"/>
              <a:t>základě známosti.”</a:t>
            </a:r>
            <a:endParaRPr lang="cs-CZ" sz="1200" i="1" dirty="0" smtClean="0"/>
          </a:p>
        </p:txBody>
      </p:sp>
      <p:grpSp>
        <p:nvGrpSpPr>
          <p:cNvPr id="13" name="Skupina 12"/>
          <p:cNvGrpSpPr/>
          <p:nvPr/>
        </p:nvGrpSpPr>
        <p:grpSpPr>
          <a:xfrm>
            <a:off x="7527851" y="1403494"/>
            <a:ext cx="826912" cy="648072"/>
            <a:chOff x="3634123" y="4296300"/>
            <a:chExt cx="648072" cy="648072"/>
          </a:xfrm>
        </p:grpSpPr>
        <p:sp>
          <p:nvSpPr>
            <p:cNvPr id="14" name="Ovál 13"/>
            <p:cNvSpPr/>
            <p:nvPr/>
          </p:nvSpPr>
          <p:spPr>
            <a:xfrm>
              <a:off x="3634123" y="4296300"/>
              <a:ext cx="648072" cy="648072"/>
            </a:xfrm>
            <a:prstGeom prst="ellipse">
              <a:avLst/>
            </a:prstGeom>
            <a:solidFill>
              <a:srgbClr val="971C5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20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5" name="Picture 14" descr="C:\Users\fait\Desktop\layer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839" y="4437112"/>
              <a:ext cx="182619" cy="36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4" descr="C:\Users\fait\Desktop\layer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892" y="4437112"/>
              <a:ext cx="181410" cy="36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ovéPole 16"/>
          <p:cNvSpPr txBox="1"/>
          <p:nvPr/>
        </p:nvSpPr>
        <p:spPr>
          <a:xfrm>
            <a:off x="7975275" y="2587847"/>
            <a:ext cx="2657283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„Fondy se jen zneužívají pro obohacení jednotlivců, kteří hledají </a:t>
            </a:r>
            <a:r>
              <a:rPr lang="pl-PL" sz="1200" i="1" dirty="0" smtClean="0"/>
              <a:t>skuliny, </a:t>
            </a:r>
            <a:r>
              <a:rPr lang="pl-PL" sz="1200" i="1" dirty="0"/>
              <a:t>jak toho zneužít. Staví a rekonstruují se </a:t>
            </a:r>
            <a:r>
              <a:rPr lang="pl-PL" sz="1200" i="1" dirty="0" smtClean="0"/>
              <a:t>věci, </a:t>
            </a:r>
            <a:r>
              <a:rPr lang="pl-PL" sz="1200" i="1" dirty="0"/>
              <a:t>které neslouží </a:t>
            </a:r>
            <a:r>
              <a:rPr lang="pl-PL" sz="1200" i="1" dirty="0" smtClean="0"/>
              <a:t>všem, </a:t>
            </a:r>
            <a:r>
              <a:rPr lang="pl-PL" sz="1200" i="1" dirty="0"/>
              <a:t>ale </a:t>
            </a:r>
            <a:r>
              <a:rPr lang="pl-PL" sz="1200" i="1" dirty="0" smtClean="0"/>
              <a:t>jednotlivcům.”</a:t>
            </a:r>
            <a:endParaRPr lang="cs-CZ" sz="1200" i="1" dirty="0" smtClean="0"/>
          </a:p>
        </p:txBody>
      </p:sp>
      <p:sp>
        <p:nvSpPr>
          <p:cNvPr id="18" name="TextovéPole 17"/>
          <p:cNvSpPr txBox="1"/>
          <p:nvPr/>
        </p:nvSpPr>
        <p:spPr>
          <a:xfrm>
            <a:off x="7975274" y="3722118"/>
            <a:ext cx="265728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„Jasná pravidla nejsou stanovena, procesy žádostí jsou složité</a:t>
            </a:r>
            <a:r>
              <a:rPr lang="pl-PL" sz="1200" i="1" dirty="0" smtClean="0"/>
              <a:t>.”</a:t>
            </a:r>
            <a:endParaRPr lang="cs-CZ" sz="1200" i="1" dirty="0" smtClean="0"/>
          </a:p>
        </p:txBody>
      </p:sp>
      <p:sp>
        <p:nvSpPr>
          <p:cNvPr id="19" name="TextovéPole 18"/>
          <p:cNvSpPr txBox="1"/>
          <p:nvPr/>
        </p:nvSpPr>
        <p:spPr>
          <a:xfrm>
            <a:off x="8003254" y="4280196"/>
            <a:ext cx="265728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„Kauzy z předchozí doby jasně ukazují, jak to s přerozdělováním peněz z fondů ve skutečnosti je</a:t>
            </a:r>
            <a:r>
              <a:rPr lang="pl-PL" sz="1200" i="1" dirty="0" smtClean="0"/>
              <a:t>.”</a:t>
            </a:r>
            <a:endParaRPr lang="cs-CZ" sz="1200" i="1" dirty="0" smtClean="0"/>
          </a:p>
        </p:txBody>
      </p:sp>
      <p:sp>
        <p:nvSpPr>
          <p:cNvPr id="24" name="TextovéPole 23"/>
          <p:cNvSpPr txBox="1"/>
          <p:nvPr/>
        </p:nvSpPr>
        <p:spPr>
          <a:xfrm>
            <a:off x="5789425" y="4287639"/>
            <a:ext cx="1605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cs-CZ" sz="1200" i="1" dirty="0" smtClean="0"/>
              <a:t>Pozn.: zobrazeno Top15 nejčastěji zmíněných odpovědí</a:t>
            </a:r>
          </a:p>
        </p:txBody>
      </p:sp>
    </p:spTree>
    <p:extLst>
      <p:ext uri="{BB962C8B-B14F-4D97-AF65-F5344CB8AC3E}">
        <p14:creationId xmlns:p14="http://schemas.microsoft.com/office/powerpoint/2010/main" val="349072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2903" y="231777"/>
            <a:ext cx="11919097" cy="78319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Využití peněž není důsledně kontrolováno – spontánně </a:t>
            </a:r>
            <a:endParaRPr lang="cs-CZ" sz="3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12</a:t>
            </a:fld>
            <a:endParaRPr lang="cs-CZ"/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778638338"/>
              </p:ext>
            </p:extLst>
          </p:nvPr>
        </p:nvGraphicFramePr>
        <p:xfrm>
          <a:off x="835068" y="1254643"/>
          <a:ext cx="7500858" cy="510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délník 3"/>
          <p:cNvSpPr/>
          <p:nvPr/>
        </p:nvSpPr>
        <p:spPr>
          <a:xfrm>
            <a:off x="1266825" y="1360962"/>
            <a:ext cx="5910152" cy="126527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7975275" y="1999513"/>
            <a:ext cx="265728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„Je veřejně známo zneužití těchto </a:t>
            </a:r>
            <a:r>
              <a:rPr lang="pl-PL" sz="1200" i="1" dirty="0" smtClean="0"/>
              <a:t>fondů. Viz </a:t>
            </a:r>
            <a:r>
              <a:rPr lang="pl-PL" sz="1200" i="1" dirty="0"/>
              <a:t>kauza ROP sverozápad.”</a:t>
            </a:r>
            <a:endParaRPr lang="cs-CZ" sz="1200" i="1" dirty="0" smtClean="0"/>
          </a:p>
        </p:txBody>
      </p:sp>
      <p:grpSp>
        <p:nvGrpSpPr>
          <p:cNvPr id="13" name="Skupina 12"/>
          <p:cNvGrpSpPr/>
          <p:nvPr/>
        </p:nvGrpSpPr>
        <p:grpSpPr>
          <a:xfrm>
            <a:off x="7527851" y="1403494"/>
            <a:ext cx="826912" cy="648072"/>
            <a:chOff x="3634123" y="4296300"/>
            <a:chExt cx="648072" cy="648072"/>
          </a:xfrm>
        </p:grpSpPr>
        <p:sp>
          <p:nvSpPr>
            <p:cNvPr id="14" name="Ovál 13"/>
            <p:cNvSpPr/>
            <p:nvPr/>
          </p:nvSpPr>
          <p:spPr>
            <a:xfrm>
              <a:off x="3634123" y="4296300"/>
              <a:ext cx="648072" cy="648072"/>
            </a:xfrm>
            <a:prstGeom prst="ellipse">
              <a:avLst/>
            </a:prstGeom>
            <a:solidFill>
              <a:srgbClr val="971C5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20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5" name="Picture 14" descr="C:\Users\fait\Desktop\layer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839" y="4437112"/>
              <a:ext cx="182619" cy="36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4" descr="C:\Users\fait\Desktop\layer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892" y="4437112"/>
              <a:ext cx="181410" cy="36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ovéPole 16"/>
          <p:cNvSpPr txBox="1"/>
          <p:nvPr/>
        </p:nvSpPr>
        <p:spPr>
          <a:xfrm>
            <a:off x="7975275" y="2587847"/>
            <a:ext cx="265728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„Kdyby to bylo důsledně kontrolováno, nemůže dojít k jejich zneužívání a EU by nemusela pravidla pro kontrolu měnit</a:t>
            </a:r>
            <a:r>
              <a:rPr lang="pl-PL" sz="1200" i="1" dirty="0" smtClean="0"/>
              <a:t>.”</a:t>
            </a:r>
            <a:endParaRPr lang="cs-CZ" sz="1200" i="1" dirty="0" smtClean="0"/>
          </a:p>
        </p:txBody>
      </p:sp>
      <p:sp>
        <p:nvSpPr>
          <p:cNvPr id="18" name="TextovéPole 17"/>
          <p:cNvSpPr txBox="1"/>
          <p:nvPr/>
        </p:nvSpPr>
        <p:spPr>
          <a:xfrm>
            <a:off x="7975274" y="3545172"/>
            <a:ext cx="265728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 smtClean="0"/>
              <a:t>„Nedostatek </a:t>
            </a:r>
            <a:r>
              <a:rPr lang="pl-PL" sz="1200" i="1" dirty="0"/>
              <a:t>průběžných kontrol v různých fázích </a:t>
            </a:r>
            <a:r>
              <a:rPr lang="pl-PL" sz="1200" i="1" dirty="0" smtClean="0"/>
              <a:t>projektu.”</a:t>
            </a:r>
            <a:endParaRPr lang="cs-CZ" sz="1200" i="1" dirty="0" smtClean="0"/>
          </a:p>
        </p:txBody>
      </p:sp>
      <p:sp>
        <p:nvSpPr>
          <p:cNvPr id="19" name="TextovéPole 18"/>
          <p:cNvSpPr txBox="1"/>
          <p:nvPr/>
        </p:nvSpPr>
        <p:spPr>
          <a:xfrm>
            <a:off x="7970313" y="4110075"/>
            <a:ext cx="2657283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„Když člověk slyší o častých případech zněužití peněz z evropských fondů, které na tu věc nebyly použity, je těžké věřit tomu, že se něco důsledně kontroluje</a:t>
            </a:r>
            <a:r>
              <a:rPr lang="pl-PL" sz="1200" i="1" dirty="0" smtClean="0"/>
              <a:t>.”</a:t>
            </a:r>
            <a:endParaRPr lang="cs-CZ" sz="1200" i="1" dirty="0" smtClean="0"/>
          </a:p>
        </p:txBody>
      </p:sp>
      <p:sp>
        <p:nvSpPr>
          <p:cNvPr id="20" name="TextovéPole 19"/>
          <p:cNvSpPr txBox="1"/>
          <p:nvPr/>
        </p:nvSpPr>
        <p:spPr>
          <a:xfrm>
            <a:off x="5789425" y="4287639"/>
            <a:ext cx="1605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cs-CZ" sz="1200" i="1" dirty="0" smtClean="0"/>
              <a:t>Pozn.: zobrazeno Top15 nejčastěji zmíněných odpovědí</a:t>
            </a:r>
          </a:p>
        </p:txBody>
      </p:sp>
    </p:spTree>
    <p:extLst>
      <p:ext uri="{BB962C8B-B14F-4D97-AF65-F5344CB8AC3E}">
        <p14:creationId xmlns:p14="http://schemas.microsoft.com/office/powerpoint/2010/main" val="46746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675" y="279402"/>
            <a:ext cx="11653283" cy="78319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Využití peněž není transparentní – spontánně </a:t>
            </a:r>
            <a:endParaRPr lang="cs-CZ" sz="3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13</a:t>
            </a:fld>
            <a:endParaRPr lang="cs-CZ"/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622403566"/>
              </p:ext>
            </p:extLst>
          </p:nvPr>
        </p:nvGraphicFramePr>
        <p:xfrm>
          <a:off x="835068" y="1254643"/>
          <a:ext cx="7500858" cy="510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délník 3"/>
          <p:cNvSpPr/>
          <p:nvPr/>
        </p:nvSpPr>
        <p:spPr>
          <a:xfrm>
            <a:off x="1297172" y="1382228"/>
            <a:ext cx="5879805" cy="120561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7975275" y="1999513"/>
            <a:ext cx="265728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„Běžný občan má problém dostat se k tomu, kam a kolik peněz se investuje.”</a:t>
            </a:r>
            <a:endParaRPr lang="cs-CZ" sz="1200" i="1" dirty="0" smtClean="0"/>
          </a:p>
        </p:txBody>
      </p:sp>
      <p:grpSp>
        <p:nvGrpSpPr>
          <p:cNvPr id="13" name="Skupina 12"/>
          <p:cNvGrpSpPr/>
          <p:nvPr/>
        </p:nvGrpSpPr>
        <p:grpSpPr>
          <a:xfrm>
            <a:off x="7527851" y="1403494"/>
            <a:ext cx="826912" cy="648072"/>
            <a:chOff x="3634123" y="4296300"/>
            <a:chExt cx="648072" cy="648072"/>
          </a:xfrm>
        </p:grpSpPr>
        <p:sp>
          <p:nvSpPr>
            <p:cNvPr id="14" name="Ovál 13"/>
            <p:cNvSpPr/>
            <p:nvPr/>
          </p:nvSpPr>
          <p:spPr>
            <a:xfrm>
              <a:off x="3634123" y="4296300"/>
              <a:ext cx="648072" cy="648072"/>
            </a:xfrm>
            <a:prstGeom prst="ellipse">
              <a:avLst/>
            </a:prstGeom>
            <a:solidFill>
              <a:srgbClr val="971C5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20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5" name="Picture 14" descr="C:\Users\fait\Desktop\layer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839" y="4437112"/>
              <a:ext cx="182619" cy="36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4" descr="C:\Users\fait\Desktop\layer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892" y="4437112"/>
              <a:ext cx="181410" cy="36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ovéPole 16"/>
          <p:cNvSpPr txBox="1"/>
          <p:nvPr/>
        </p:nvSpPr>
        <p:spPr>
          <a:xfrm>
            <a:off x="7975275" y="2587847"/>
            <a:ext cx="2657283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„Celý systém je nastaven jako podvod na normální lidi, kteří se ani při nejlepší vůli nejsou schopni zorientovat v pravidlech a podmínkách</a:t>
            </a:r>
            <a:r>
              <a:rPr lang="pl-PL" sz="1200" i="1" dirty="0" smtClean="0"/>
              <a:t>.”</a:t>
            </a:r>
            <a:endParaRPr lang="cs-CZ" sz="1200" i="1" dirty="0" smtClean="0"/>
          </a:p>
        </p:txBody>
      </p:sp>
      <p:sp>
        <p:nvSpPr>
          <p:cNvPr id="18" name="TextovéPole 17"/>
          <p:cNvSpPr txBox="1"/>
          <p:nvPr/>
        </p:nvSpPr>
        <p:spPr>
          <a:xfrm>
            <a:off x="7975275" y="3743979"/>
            <a:ext cx="265728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„Je špatně </a:t>
            </a:r>
            <a:r>
              <a:rPr lang="pl-PL" sz="1200" i="1" dirty="0" smtClean="0"/>
              <a:t>dohledatelné zjištění</a:t>
            </a:r>
            <a:r>
              <a:rPr lang="pl-PL" sz="1200" i="1" dirty="0"/>
              <a:t>, kolik peněz byla kam </a:t>
            </a:r>
            <a:r>
              <a:rPr lang="pl-PL" sz="1200" i="1" dirty="0" smtClean="0"/>
              <a:t>vloženo”.</a:t>
            </a:r>
            <a:endParaRPr lang="cs-CZ" sz="1200" i="1" dirty="0" smtClean="0"/>
          </a:p>
        </p:txBody>
      </p:sp>
      <p:sp>
        <p:nvSpPr>
          <p:cNvPr id="19" name="TextovéPole 18"/>
          <p:cNvSpPr txBox="1"/>
          <p:nvPr/>
        </p:nvSpPr>
        <p:spPr>
          <a:xfrm>
            <a:off x="7970313" y="4312093"/>
            <a:ext cx="2657283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„Často se </a:t>
            </a:r>
            <a:r>
              <a:rPr lang="pl-PL" sz="1200" i="1" dirty="0" smtClean="0"/>
              <a:t>stává, </a:t>
            </a:r>
            <a:r>
              <a:rPr lang="pl-PL" sz="1200" i="1" dirty="0"/>
              <a:t>že u některých společností se lidé dozví s hodně velkým </a:t>
            </a:r>
            <a:r>
              <a:rPr lang="pl-PL" sz="1200" i="1" dirty="0" smtClean="0"/>
              <a:t>zpožděním, </a:t>
            </a:r>
            <a:r>
              <a:rPr lang="pl-PL" sz="1200" i="1" dirty="0"/>
              <a:t>že byly peníze na něco využity a kolikrát ani nebyly využity pro danou </a:t>
            </a:r>
            <a:r>
              <a:rPr lang="pl-PL" sz="1200" i="1" dirty="0" smtClean="0"/>
              <a:t>věc, </a:t>
            </a:r>
            <a:r>
              <a:rPr lang="pl-PL" sz="1200" i="1" dirty="0"/>
              <a:t>na kterou byla dána dotace.”</a:t>
            </a:r>
            <a:endParaRPr lang="cs-CZ" sz="1200" i="1" dirty="0" smtClean="0"/>
          </a:p>
        </p:txBody>
      </p:sp>
      <p:sp>
        <p:nvSpPr>
          <p:cNvPr id="20" name="TextovéPole 19"/>
          <p:cNvSpPr txBox="1"/>
          <p:nvPr/>
        </p:nvSpPr>
        <p:spPr>
          <a:xfrm>
            <a:off x="5789425" y="4287639"/>
            <a:ext cx="1605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cs-CZ" sz="1200" i="1" dirty="0" smtClean="0"/>
              <a:t>Pozn.: zobrazeno Top15 nejčastěji zmíněných odpovědí</a:t>
            </a:r>
          </a:p>
        </p:txBody>
      </p:sp>
    </p:spTree>
    <p:extLst>
      <p:ext uri="{BB962C8B-B14F-4D97-AF65-F5344CB8AC3E}">
        <p14:creationId xmlns:p14="http://schemas.microsoft.com/office/powerpoint/2010/main" val="200961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325" y="161926"/>
            <a:ext cx="11509375" cy="93345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Finance z rozpočtu EU</a:t>
            </a:r>
            <a:endParaRPr lang="cs-CZ" sz="3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14</a:t>
            </a:fld>
            <a:endParaRPr lang="cs-CZ">
              <a:solidFill>
                <a:srgbClr val="2D292A"/>
              </a:solidFill>
            </a:endParaRPr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527292971"/>
              </p:ext>
            </p:extLst>
          </p:nvPr>
        </p:nvGraphicFramePr>
        <p:xfrm>
          <a:off x="807522" y="1246911"/>
          <a:ext cx="8250753" cy="490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8848725" y="1466851"/>
            <a:ext cx="3028949" cy="4419599"/>
          </a:xfrm>
        </p:spPr>
        <p:txBody>
          <a:bodyPr/>
          <a:lstStyle/>
          <a:p>
            <a:r>
              <a:rPr lang="cs-CZ" sz="1300" dirty="0" smtClean="0"/>
              <a:t>O skutečnosti, že ČR získává z rozpočtu více peněz z EU, než do něj odvede, je přesvědčeno 42 % respondentů. Častěji muži a vysokoškoláci, studenti a obyvatelé Prahy.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300" dirty="0" smtClean="0"/>
              <a:t>Pouze 14 % lidí se domnívá, že z rozpočtu EU získává ČR méně peněz než do něj odvede, desetina si myslí, že je to zhruba stejná částka.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300" dirty="0" smtClean="0"/>
              <a:t>Třetina lidí nemá žádnou představu, častěji jsou to ženy, lidé bez maturity.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300" dirty="0" smtClean="0"/>
              <a:t>Pouze 3 z 10 odpůrců evropských fondů vědí, že ČR získává z rozpočtu EU více finančních prostředků než do něj odvede.</a:t>
            </a:r>
          </a:p>
        </p:txBody>
      </p:sp>
      <p:sp>
        <p:nvSpPr>
          <p:cNvPr id="8" name="Freeform 5"/>
          <p:cNvSpPr>
            <a:spLocks noChangeAspect="1" noEditPoints="1"/>
          </p:cNvSpPr>
          <p:nvPr/>
        </p:nvSpPr>
        <p:spPr bwMode="auto">
          <a:xfrm>
            <a:off x="504764" y="1362012"/>
            <a:ext cx="792408" cy="528953"/>
          </a:xfrm>
          <a:custGeom>
            <a:avLst/>
            <a:gdLst>
              <a:gd name="T0" fmla="*/ 293 w 320"/>
              <a:gd name="T1" fmla="*/ 40 h 214"/>
              <a:gd name="T2" fmla="*/ 40 w 320"/>
              <a:gd name="T3" fmla="*/ 40 h 214"/>
              <a:gd name="T4" fmla="*/ 40 w 320"/>
              <a:gd name="T5" fmla="*/ 187 h 214"/>
              <a:gd name="T6" fmla="*/ 27 w 320"/>
              <a:gd name="T7" fmla="*/ 187 h 214"/>
              <a:gd name="T8" fmla="*/ 27 w 320"/>
              <a:gd name="T9" fmla="*/ 27 h 214"/>
              <a:gd name="T10" fmla="*/ 293 w 320"/>
              <a:gd name="T11" fmla="*/ 27 h 214"/>
              <a:gd name="T12" fmla="*/ 293 w 320"/>
              <a:gd name="T13" fmla="*/ 40 h 214"/>
              <a:gd name="T14" fmla="*/ 267 w 320"/>
              <a:gd name="T15" fmla="*/ 14 h 214"/>
              <a:gd name="T16" fmla="*/ 13 w 320"/>
              <a:gd name="T17" fmla="*/ 14 h 214"/>
              <a:gd name="T18" fmla="*/ 13 w 320"/>
              <a:gd name="T19" fmla="*/ 160 h 214"/>
              <a:gd name="T20" fmla="*/ 0 w 320"/>
              <a:gd name="T21" fmla="*/ 160 h 214"/>
              <a:gd name="T22" fmla="*/ 0 w 320"/>
              <a:gd name="T23" fmla="*/ 0 h 214"/>
              <a:gd name="T24" fmla="*/ 267 w 320"/>
              <a:gd name="T25" fmla="*/ 0 h 214"/>
              <a:gd name="T26" fmla="*/ 267 w 320"/>
              <a:gd name="T27" fmla="*/ 14 h 214"/>
              <a:gd name="T28" fmla="*/ 187 w 320"/>
              <a:gd name="T29" fmla="*/ 94 h 214"/>
              <a:gd name="T30" fmla="*/ 147 w 320"/>
              <a:gd name="T31" fmla="*/ 134 h 214"/>
              <a:gd name="T32" fmla="*/ 187 w 320"/>
              <a:gd name="T33" fmla="*/ 174 h 214"/>
              <a:gd name="T34" fmla="*/ 227 w 320"/>
              <a:gd name="T35" fmla="*/ 134 h 214"/>
              <a:gd name="T36" fmla="*/ 187 w 320"/>
              <a:gd name="T37" fmla="*/ 94 h 214"/>
              <a:gd name="T38" fmla="*/ 189 w 320"/>
              <a:gd name="T39" fmla="*/ 153 h 214"/>
              <a:gd name="T40" fmla="*/ 189 w 320"/>
              <a:gd name="T41" fmla="*/ 158 h 214"/>
              <a:gd name="T42" fmla="*/ 185 w 320"/>
              <a:gd name="T43" fmla="*/ 158 h 214"/>
              <a:gd name="T44" fmla="*/ 185 w 320"/>
              <a:gd name="T45" fmla="*/ 154 h 214"/>
              <a:gd name="T46" fmla="*/ 173 w 320"/>
              <a:gd name="T47" fmla="*/ 151 h 214"/>
              <a:gd name="T48" fmla="*/ 174 w 320"/>
              <a:gd name="T49" fmla="*/ 144 h 214"/>
              <a:gd name="T50" fmla="*/ 187 w 320"/>
              <a:gd name="T51" fmla="*/ 146 h 214"/>
              <a:gd name="T52" fmla="*/ 188 w 320"/>
              <a:gd name="T53" fmla="*/ 138 h 214"/>
              <a:gd name="T54" fmla="*/ 173 w 320"/>
              <a:gd name="T55" fmla="*/ 125 h 214"/>
              <a:gd name="T56" fmla="*/ 185 w 320"/>
              <a:gd name="T57" fmla="*/ 114 h 214"/>
              <a:gd name="T58" fmla="*/ 185 w 320"/>
              <a:gd name="T59" fmla="*/ 110 h 214"/>
              <a:gd name="T60" fmla="*/ 189 w 320"/>
              <a:gd name="T61" fmla="*/ 110 h 214"/>
              <a:gd name="T62" fmla="*/ 189 w 320"/>
              <a:gd name="T63" fmla="*/ 114 h 214"/>
              <a:gd name="T64" fmla="*/ 198 w 320"/>
              <a:gd name="T65" fmla="*/ 115 h 214"/>
              <a:gd name="T66" fmla="*/ 197 w 320"/>
              <a:gd name="T67" fmla="*/ 122 h 214"/>
              <a:gd name="T68" fmla="*/ 187 w 320"/>
              <a:gd name="T69" fmla="*/ 120 h 214"/>
              <a:gd name="T70" fmla="*/ 185 w 320"/>
              <a:gd name="T71" fmla="*/ 128 h 214"/>
              <a:gd name="T72" fmla="*/ 201 w 320"/>
              <a:gd name="T73" fmla="*/ 142 h 214"/>
              <a:gd name="T74" fmla="*/ 189 w 320"/>
              <a:gd name="T75" fmla="*/ 153 h 214"/>
              <a:gd name="T76" fmla="*/ 53 w 320"/>
              <a:gd name="T77" fmla="*/ 54 h 214"/>
              <a:gd name="T78" fmla="*/ 53 w 320"/>
              <a:gd name="T79" fmla="*/ 214 h 214"/>
              <a:gd name="T80" fmla="*/ 320 w 320"/>
              <a:gd name="T81" fmla="*/ 214 h 214"/>
              <a:gd name="T82" fmla="*/ 320 w 320"/>
              <a:gd name="T83" fmla="*/ 54 h 214"/>
              <a:gd name="T84" fmla="*/ 53 w 320"/>
              <a:gd name="T85" fmla="*/ 54 h 214"/>
              <a:gd name="T86" fmla="*/ 293 w 320"/>
              <a:gd name="T87" fmla="*/ 161 h 214"/>
              <a:gd name="T88" fmla="*/ 269 w 320"/>
              <a:gd name="T89" fmla="*/ 187 h 214"/>
              <a:gd name="T90" fmla="*/ 104 w 320"/>
              <a:gd name="T91" fmla="*/ 187 h 214"/>
              <a:gd name="T92" fmla="*/ 80 w 320"/>
              <a:gd name="T93" fmla="*/ 161 h 214"/>
              <a:gd name="T94" fmla="*/ 80 w 320"/>
              <a:gd name="T95" fmla="*/ 107 h 214"/>
              <a:gd name="T96" fmla="*/ 104 w 320"/>
              <a:gd name="T97" fmla="*/ 80 h 214"/>
              <a:gd name="T98" fmla="*/ 269 w 320"/>
              <a:gd name="T99" fmla="*/ 80 h 214"/>
              <a:gd name="T100" fmla="*/ 293 w 320"/>
              <a:gd name="T101" fmla="*/ 107 h 214"/>
              <a:gd name="T102" fmla="*/ 293 w 320"/>
              <a:gd name="T103" fmla="*/ 16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0" h="214">
                <a:moveTo>
                  <a:pt x="293" y="40"/>
                </a:moveTo>
                <a:lnTo>
                  <a:pt x="40" y="40"/>
                </a:lnTo>
                <a:lnTo>
                  <a:pt x="40" y="187"/>
                </a:lnTo>
                <a:lnTo>
                  <a:pt x="27" y="187"/>
                </a:lnTo>
                <a:lnTo>
                  <a:pt x="27" y="27"/>
                </a:lnTo>
                <a:lnTo>
                  <a:pt x="293" y="27"/>
                </a:lnTo>
                <a:lnTo>
                  <a:pt x="293" y="40"/>
                </a:lnTo>
                <a:close/>
                <a:moveTo>
                  <a:pt x="267" y="14"/>
                </a:moveTo>
                <a:lnTo>
                  <a:pt x="13" y="14"/>
                </a:lnTo>
                <a:lnTo>
                  <a:pt x="13" y="160"/>
                </a:lnTo>
                <a:lnTo>
                  <a:pt x="0" y="160"/>
                </a:lnTo>
                <a:lnTo>
                  <a:pt x="0" y="0"/>
                </a:lnTo>
                <a:lnTo>
                  <a:pt x="267" y="0"/>
                </a:lnTo>
                <a:lnTo>
                  <a:pt x="267" y="14"/>
                </a:lnTo>
                <a:close/>
                <a:moveTo>
                  <a:pt x="187" y="94"/>
                </a:moveTo>
                <a:cubicBezTo>
                  <a:pt x="165" y="94"/>
                  <a:pt x="147" y="112"/>
                  <a:pt x="147" y="134"/>
                </a:cubicBezTo>
                <a:cubicBezTo>
                  <a:pt x="147" y="156"/>
                  <a:pt x="165" y="174"/>
                  <a:pt x="187" y="174"/>
                </a:cubicBezTo>
                <a:cubicBezTo>
                  <a:pt x="209" y="174"/>
                  <a:pt x="227" y="156"/>
                  <a:pt x="227" y="134"/>
                </a:cubicBezTo>
                <a:cubicBezTo>
                  <a:pt x="227" y="112"/>
                  <a:pt x="209" y="94"/>
                  <a:pt x="187" y="94"/>
                </a:cubicBezTo>
                <a:close/>
                <a:moveTo>
                  <a:pt x="189" y="153"/>
                </a:moveTo>
                <a:lnTo>
                  <a:pt x="189" y="158"/>
                </a:lnTo>
                <a:lnTo>
                  <a:pt x="185" y="158"/>
                </a:lnTo>
                <a:lnTo>
                  <a:pt x="185" y="154"/>
                </a:lnTo>
                <a:cubicBezTo>
                  <a:pt x="181" y="154"/>
                  <a:pt x="176" y="153"/>
                  <a:pt x="173" y="151"/>
                </a:cubicBezTo>
                <a:lnTo>
                  <a:pt x="174" y="144"/>
                </a:lnTo>
                <a:cubicBezTo>
                  <a:pt x="178" y="146"/>
                  <a:pt x="183" y="147"/>
                  <a:pt x="187" y="146"/>
                </a:cubicBezTo>
                <a:cubicBezTo>
                  <a:pt x="192" y="145"/>
                  <a:pt x="193" y="141"/>
                  <a:pt x="188" y="138"/>
                </a:cubicBezTo>
                <a:cubicBezTo>
                  <a:pt x="184" y="137"/>
                  <a:pt x="173" y="135"/>
                  <a:pt x="173" y="125"/>
                </a:cubicBezTo>
                <a:cubicBezTo>
                  <a:pt x="173" y="120"/>
                  <a:pt x="177" y="115"/>
                  <a:pt x="185" y="114"/>
                </a:cubicBezTo>
                <a:lnTo>
                  <a:pt x="185" y="110"/>
                </a:lnTo>
                <a:lnTo>
                  <a:pt x="189" y="110"/>
                </a:lnTo>
                <a:lnTo>
                  <a:pt x="189" y="114"/>
                </a:lnTo>
                <a:cubicBezTo>
                  <a:pt x="192" y="114"/>
                  <a:pt x="195" y="114"/>
                  <a:pt x="198" y="115"/>
                </a:cubicBezTo>
                <a:lnTo>
                  <a:pt x="197" y="122"/>
                </a:lnTo>
                <a:cubicBezTo>
                  <a:pt x="194" y="121"/>
                  <a:pt x="191" y="120"/>
                  <a:pt x="187" y="120"/>
                </a:cubicBezTo>
                <a:cubicBezTo>
                  <a:pt x="181" y="120"/>
                  <a:pt x="181" y="126"/>
                  <a:pt x="185" y="128"/>
                </a:cubicBezTo>
                <a:cubicBezTo>
                  <a:pt x="192" y="131"/>
                  <a:pt x="201" y="133"/>
                  <a:pt x="201" y="142"/>
                </a:cubicBezTo>
                <a:cubicBezTo>
                  <a:pt x="201" y="149"/>
                  <a:pt x="195" y="153"/>
                  <a:pt x="189" y="153"/>
                </a:cubicBezTo>
                <a:close/>
                <a:moveTo>
                  <a:pt x="53" y="54"/>
                </a:moveTo>
                <a:lnTo>
                  <a:pt x="53" y="214"/>
                </a:lnTo>
                <a:lnTo>
                  <a:pt x="320" y="214"/>
                </a:lnTo>
                <a:lnTo>
                  <a:pt x="320" y="54"/>
                </a:lnTo>
                <a:lnTo>
                  <a:pt x="53" y="54"/>
                </a:lnTo>
                <a:close/>
                <a:moveTo>
                  <a:pt x="293" y="161"/>
                </a:moveTo>
                <a:cubicBezTo>
                  <a:pt x="281" y="166"/>
                  <a:pt x="275" y="174"/>
                  <a:pt x="269" y="187"/>
                </a:cubicBezTo>
                <a:lnTo>
                  <a:pt x="104" y="187"/>
                </a:lnTo>
                <a:cubicBezTo>
                  <a:pt x="99" y="174"/>
                  <a:pt x="93" y="166"/>
                  <a:pt x="80" y="161"/>
                </a:cubicBezTo>
                <a:lnTo>
                  <a:pt x="80" y="107"/>
                </a:lnTo>
                <a:cubicBezTo>
                  <a:pt x="93" y="101"/>
                  <a:pt x="99" y="93"/>
                  <a:pt x="104" y="80"/>
                </a:cubicBezTo>
                <a:lnTo>
                  <a:pt x="269" y="80"/>
                </a:lnTo>
                <a:cubicBezTo>
                  <a:pt x="275" y="93"/>
                  <a:pt x="281" y="101"/>
                  <a:pt x="293" y="107"/>
                </a:cubicBezTo>
                <a:lnTo>
                  <a:pt x="293" y="161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4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9996" y="248167"/>
            <a:ext cx="11554692" cy="985439"/>
          </a:xfrm>
        </p:spPr>
        <p:txBody>
          <a:bodyPr>
            <a:noAutofit/>
          </a:bodyPr>
          <a:lstStyle/>
          <a:p>
            <a:r>
              <a:rPr lang="cs-CZ" sz="3200" dirty="0" smtClean="0"/>
              <a:t>Projekty financované z fondů EU</a:t>
            </a:r>
            <a:endParaRPr lang="cs-CZ" sz="3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15</a:t>
            </a:fld>
            <a:endParaRPr lang="cs-CZ">
              <a:solidFill>
                <a:srgbClr val="2D292A"/>
              </a:solidFill>
            </a:endParaRPr>
          </a:p>
        </p:txBody>
      </p:sp>
      <p:graphicFrame>
        <p:nvGraphicFramePr>
          <p:cNvPr id="6" name="Zástupný symbol pro 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415672"/>
              </p:ext>
            </p:extLst>
          </p:nvPr>
        </p:nvGraphicFramePr>
        <p:xfrm>
          <a:off x="5557553" y="1541064"/>
          <a:ext cx="6095731" cy="4795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Šipka doprava 2"/>
          <p:cNvSpPr/>
          <p:nvPr/>
        </p:nvSpPr>
        <p:spPr>
          <a:xfrm>
            <a:off x="5016088" y="2836331"/>
            <a:ext cx="1082930" cy="570015"/>
          </a:xfrm>
          <a:prstGeom prst="rightArrow">
            <a:avLst/>
          </a:prstGeom>
          <a:solidFill>
            <a:schemeClr val="bg2"/>
          </a:solidFill>
          <a:ln w="38100">
            <a:solidFill>
              <a:srgbClr val="0B4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FFFF"/>
              </a:solidFill>
            </a:endParaRPr>
          </a:p>
        </p:txBody>
      </p:sp>
      <p:graphicFrame>
        <p:nvGraphicFramePr>
          <p:cNvPr id="9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255025344"/>
              </p:ext>
            </p:extLst>
          </p:nvPr>
        </p:nvGraphicFramePr>
        <p:xfrm>
          <a:off x="0" y="1482138"/>
          <a:ext cx="6173674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7256761" y="1471573"/>
            <a:ext cx="3996672" cy="3077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B486D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rgbClr val="971C54"/>
              </a:buClr>
            </a:pPr>
            <a:r>
              <a:rPr lang="cs-CZ" sz="1400" b="1" dirty="0" smtClean="0">
                <a:solidFill>
                  <a:srgbClr val="2D292A"/>
                </a:solidFill>
              </a:rPr>
              <a:t>Projekty financované z fondů EU - spontánně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39259" y="1445364"/>
            <a:ext cx="4940816" cy="90487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300" dirty="0" smtClean="0"/>
              <a:t>Alespoň nějaký projekt financovaný z evropských fondů zná 57 % lidí. Častěji jsou to muži, lidé s vyšším vzděláním, podnikatelé, studenti a lidé s vyššími příjmy. Problematické je často uvést </a:t>
            </a:r>
            <a:r>
              <a:rPr lang="cs-CZ" sz="1300" b="1" dirty="0" smtClean="0"/>
              <a:t>konkrétní</a:t>
            </a:r>
            <a:r>
              <a:rPr lang="cs-CZ" sz="1300" dirty="0" smtClean="0"/>
              <a:t> příklad.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9973339" y="4898525"/>
            <a:ext cx="1605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cs-CZ" sz="1200" i="1" dirty="0" smtClean="0"/>
              <a:t>Pozn.: zobrazeno Top10 nejčastěji zmíněných odpovědí</a:t>
            </a:r>
          </a:p>
        </p:txBody>
      </p:sp>
    </p:spTree>
    <p:extLst>
      <p:ext uri="{BB962C8B-B14F-4D97-AF65-F5344CB8AC3E}">
        <p14:creationId xmlns:p14="http://schemas.microsoft.com/office/powerpoint/2010/main" val="62991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325" y="161926"/>
            <a:ext cx="11509375" cy="93345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Hodnocení přínosů evropských fondů</a:t>
            </a:r>
            <a:endParaRPr lang="cs-CZ" sz="3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16</a:t>
            </a:fld>
            <a:endParaRPr lang="cs-CZ">
              <a:solidFill>
                <a:srgbClr val="2D292A"/>
              </a:solidFill>
            </a:endParaRPr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614880649"/>
              </p:ext>
            </p:extLst>
          </p:nvPr>
        </p:nvGraphicFramePr>
        <p:xfrm>
          <a:off x="807522" y="1246910"/>
          <a:ext cx="8231703" cy="493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8467725" y="1466851"/>
            <a:ext cx="3409949" cy="4591050"/>
          </a:xfrm>
        </p:spPr>
        <p:txBody>
          <a:bodyPr/>
          <a:lstStyle/>
          <a:p>
            <a:r>
              <a:rPr lang="cs-CZ" sz="1300" dirty="0" smtClean="0"/>
              <a:t>Největší přínos z evropských fondů vnímají lidé celkově pro život obyvatel ČR (76 %), pozitivní přínos pro kraj/region vnímá 71 % a osobní přínos uvádí necelá polovina respondentů (47 %).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300" dirty="0" smtClean="0"/>
              <a:t>Kladný postoj zaujímají především mladí lidé do 29 let, vysokoškoláci a studenti.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300" dirty="0" smtClean="0"/>
              <a:t>Naopak negativní jsou častěji lidé s nejnižším vzděláním.</a:t>
            </a:r>
          </a:p>
        </p:txBody>
      </p:sp>
    </p:spTree>
    <p:extLst>
      <p:ext uri="{BB962C8B-B14F-4D97-AF65-F5344CB8AC3E}">
        <p14:creationId xmlns:p14="http://schemas.microsoft.com/office/powerpoint/2010/main" val="188253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3526" y="365127"/>
            <a:ext cx="11546957" cy="78319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Přínosy fondů pro život obyvatel ČR – pozitivní hodnocení spontánně </a:t>
            </a:r>
            <a:endParaRPr lang="cs-CZ" sz="3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17</a:t>
            </a:fld>
            <a:endParaRPr lang="cs-CZ"/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489350630"/>
              </p:ext>
            </p:extLst>
          </p:nvPr>
        </p:nvGraphicFramePr>
        <p:xfrm>
          <a:off x="835068" y="1254643"/>
          <a:ext cx="7500858" cy="510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délník 3"/>
          <p:cNvSpPr/>
          <p:nvPr/>
        </p:nvSpPr>
        <p:spPr>
          <a:xfrm>
            <a:off x="1212113" y="1403493"/>
            <a:ext cx="5805376" cy="114182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7975275" y="1999513"/>
            <a:ext cx="26572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 smtClean="0"/>
              <a:t>„Celkový </a:t>
            </a:r>
            <a:r>
              <a:rPr lang="pl-PL" sz="1200" i="1" dirty="0"/>
              <a:t>rozvoj v mnoha odvětvích je rychlejší, než kdyby byl </a:t>
            </a:r>
            <a:r>
              <a:rPr lang="pl-PL" sz="1200" i="1" dirty="0" smtClean="0"/>
              <a:t>financován </a:t>
            </a:r>
            <a:r>
              <a:rPr lang="pl-PL" sz="1200" i="1" dirty="0"/>
              <a:t>z vlastních </a:t>
            </a:r>
            <a:r>
              <a:rPr lang="pl-PL" sz="1200" i="1" dirty="0" smtClean="0"/>
              <a:t>zdrojů.”</a:t>
            </a:r>
            <a:endParaRPr lang="cs-CZ" sz="1200" i="1" dirty="0" smtClean="0"/>
          </a:p>
        </p:txBody>
      </p:sp>
      <p:grpSp>
        <p:nvGrpSpPr>
          <p:cNvPr id="13" name="Skupina 12"/>
          <p:cNvGrpSpPr/>
          <p:nvPr/>
        </p:nvGrpSpPr>
        <p:grpSpPr>
          <a:xfrm>
            <a:off x="7527851" y="1403494"/>
            <a:ext cx="826912" cy="648072"/>
            <a:chOff x="3634123" y="4296300"/>
            <a:chExt cx="648072" cy="648072"/>
          </a:xfrm>
        </p:grpSpPr>
        <p:sp>
          <p:nvSpPr>
            <p:cNvPr id="14" name="Ovál 13"/>
            <p:cNvSpPr/>
            <p:nvPr/>
          </p:nvSpPr>
          <p:spPr>
            <a:xfrm>
              <a:off x="3634123" y="4296300"/>
              <a:ext cx="648072" cy="648072"/>
            </a:xfrm>
            <a:prstGeom prst="ellipse">
              <a:avLst/>
            </a:prstGeom>
            <a:solidFill>
              <a:srgbClr val="971C5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20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5" name="Picture 14" descr="C:\Users\fait\Desktop\layer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839" y="4437112"/>
              <a:ext cx="182619" cy="36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4" descr="C:\Users\fait\Desktop\layer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892" y="4437112"/>
              <a:ext cx="181410" cy="36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ovéPole 16"/>
          <p:cNvSpPr txBox="1"/>
          <p:nvPr/>
        </p:nvSpPr>
        <p:spPr>
          <a:xfrm>
            <a:off x="7970313" y="2754769"/>
            <a:ext cx="265728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„Díky financím z Evropských fondů se mohou realizovat </a:t>
            </a:r>
            <a:r>
              <a:rPr lang="pl-PL" sz="1200" i="1" dirty="0" smtClean="0"/>
              <a:t>projekty, </a:t>
            </a:r>
            <a:r>
              <a:rPr lang="pl-PL" sz="1200" i="1" dirty="0"/>
              <a:t>na které by Česká republika sháněla finanční prostředky velmi těžce</a:t>
            </a:r>
            <a:r>
              <a:rPr lang="pl-PL" sz="1200" i="1" dirty="0" smtClean="0"/>
              <a:t>.”</a:t>
            </a:r>
            <a:endParaRPr lang="cs-CZ" sz="1200" i="1" dirty="0" smtClean="0"/>
          </a:p>
        </p:txBody>
      </p:sp>
      <p:sp>
        <p:nvSpPr>
          <p:cNvPr id="18" name="TextovéPole 17"/>
          <p:cNvSpPr txBox="1"/>
          <p:nvPr/>
        </p:nvSpPr>
        <p:spPr>
          <a:xfrm>
            <a:off x="7975275" y="3722119"/>
            <a:ext cx="265728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„Rozvoj kultury, ochrana památek, školní projekty, </a:t>
            </a:r>
            <a:r>
              <a:rPr lang="pl-PL" sz="1200" i="1" dirty="0" smtClean="0"/>
              <a:t>začleňování </a:t>
            </a:r>
            <a:r>
              <a:rPr lang="pl-PL" sz="1200" i="1" dirty="0"/>
              <a:t>se do </a:t>
            </a:r>
            <a:r>
              <a:rPr lang="pl-PL" sz="1200" i="1" dirty="0" smtClean="0"/>
              <a:t>EU.”</a:t>
            </a:r>
            <a:endParaRPr lang="cs-CZ" sz="1200" i="1" dirty="0" smtClean="0"/>
          </a:p>
        </p:txBody>
      </p:sp>
      <p:sp>
        <p:nvSpPr>
          <p:cNvPr id="19" name="TextovéPole 18"/>
          <p:cNvSpPr txBox="1"/>
          <p:nvPr/>
        </p:nvSpPr>
        <p:spPr>
          <a:xfrm>
            <a:off x="7975275" y="4290828"/>
            <a:ext cx="265728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„Opravy mostů, silnic, budov, nové parky, různé studijní programy, podpora podnikatelských projektů, granty pro studenty</a:t>
            </a:r>
            <a:r>
              <a:rPr lang="pl-PL" sz="1200" i="1" dirty="0" smtClean="0"/>
              <a:t>.”</a:t>
            </a:r>
            <a:endParaRPr lang="cs-CZ" sz="1200" i="1" dirty="0" smtClean="0"/>
          </a:p>
        </p:txBody>
      </p:sp>
      <p:sp>
        <p:nvSpPr>
          <p:cNvPr id="3" name="Obdélník 2"/>
          <p:cNvSpPr/>
          <p:nvPr/>
        </p:nvSpPr>
        <p:spPr>
          <a:xfrm>
            <a:off x="11695814" y="0"/>
            <a:ext cx="496186" cy="6741042"/>
          </a:xfrm>
          <a:prstGeom prst="rect">
            <a:avLst/>
          </a:prstGeom>
          <a:solidFill>
            <a:srgbClr val="699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696184" y="361507"/>
            <a:ext cx="553998" cy="54226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cs-CZ" sz="2400" dirty="0" smtClean="0">
                <a:solidFill>
                  <a:schemeClr val="bg1"/>
                </a:solidFill>
              </a:rPr>
              <a:t>Důvody pozitivního hodnocení</a:t>
            </a:r>
          </a:p>
        </p:txBody>
      </p:sp>
    </p:spTree>
    <p:extLst>
      <p:ext uri="{BB962C8B-B14F-4D97-AF65-F5344CB8AC3E}">
        <p14:creationId xmlns:p14="http://schemas.microsoft.com/office/powerpoint/2010/main" val="310815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3527" y="365127"/>
            <a:ext cx="11132658" cy="78319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Přínosy fondů pro kraj/region </a:t>
            </a:r>
            <a:r>
              <a:rPr lang="cs-CZ" sz="3600" dirty="0"/>
              <a:t>– </a:t>
            </a:r>
            <a:r>
              <a:rPr lang="cs-CZ" sz="3600" dirty="0" smtClean="0"/>
              <a:t>pozitivní </a:t>
            </a:r>
            <a:r>
              <a:rPr lang="cs-CZ" sz="3600" dirty="0"/>
              <a:t>hodnocení spontánně 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18</a:t>
            </a:fld>
            <a:endParaRPr lang="cs-CZ"/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705417022"/>
              </p:ext>
            </p:extLst>
          </p:nvPr>
        </p:nvGraphicFramePr>
        <p:xfrm>
          <a:off x="835068" y="1254643"/>
          <a:ext cx="7500858" cy="510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délník 3"/>
          <p:cNvSpPr/>
          <p:nvPr/>
        </p:nvSpPr>
        <p:spPr>
          <a:xfrm>
            <a:off x="1212113" y="1403493"/>
            <a:ext cx="5805376" cy="114182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7975275" y="1999513"/>
            <a:ext cx="265728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„Zlepšení kvality života. Výstavba nebo oprava mnoha komunikací</a:t>
            </a:r>
            <a:r>
              <a:rPr lang="pl-PL" sz="1200" i="1" dirty="0" smtClean="0"/>
              <a:t>.”</a:t>
            </a:r>
            <a:endParaRPr lang="cs-CZ" sz="1200" i="1" dirty="0" smtClean="0"/>
          </a:p>
        </p:txBody>
      </p:sp>
      <p:grpSp>
        <p:nvGrpSpPr>
          <p:cNvPr id="13" name="Skupina 12"/>
          <p:cNvGrpSpPr/>
          <p:nvPr/>
        </p:nvGrpSpPr>
        <p:grpSpPr>
          <a:xfrm>
            <a:off x="7527851" y="1403494"/>
            <a:ext cx="826912" cy="648072"/>
            <a:chOff x="3634123" y="4296300"/>
            <a:chExt cx="648072" cy="648072"/>
          </a:xfrm>
        </p:grpSpPr>
        <p:sp>
          <p:nvSpPr>
            <p:cNvPr id="14" name="Ovál 13"/>
            <p:cNvSpPr/>
            <p:nvPr/>
          </p:nvSpPr>
          <p:spPr>
            <a:xfrm>
              <a:off x="3634123" y="4296300"/>
              <a:ext cx="648072" cy="648072"/>
            </a:xfrm>
            <a:prstGeom prst="ellipse">
              <a:avLst/>
            </a:prstGeom>
            <a:solidFill>
              <a:srgbClr val="971C5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20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5" name="Picture 14" descr="C:\Users\fait\Desktop\layer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839" y="4437112"/>
              <a:ext cx="182619" cy="36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4" descr="C:\Users\fait\Desktop\layer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892" y="4437112"/>
              <a:ext cx="181410" cy="36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ovéPole 16"/>
          <p:cNvSpPr txBox="1"/>
          <p:nvPr/>
        </p:nvSpPr>
        <p:spPr>
          <a:xfrm>
            <a:off x="7975275" y="2556883"/>
            <a:ext cx="265728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 smtClean="0"/>
              <a:t>„Podpora </a:t>
            </a:r>
            <a:r>
              <a:rPr lang="pl-PL" sz="1200" i="1" dirty="0"/>
              <a:t>rozvoje venkova, v zemědělství dovoz a vývoz </a:t>
            </a:r>
            <a:r>
              <a:rPr lang="pl-PL" sz="1200" i="1" dirty="0" smtClean="0"/>
              <a:t>. Pomoc </a:t>
            </a:r>
            <a:r>
              <a:rPr lang="pl-PL" sz="1200" i="1" dirty="0"/>
              <a:t>mladým</a:t>
            </a:r>
            <a:r>
              <a:rPr lang="pl-PL" sz="1200" i="1" dirty="0" smtClean="0"/>
              <a:t>, nezaměstnaným </a:t>
            </a:r>
            <a:r>
              <a:rPr lang="pl-PL" sz="1200" i="1" dirty="0"/>
              <a:t>a </a:t>
            </a:r>
            <a:r>
              <a:rPr lang="pl-PL" sz="1200" i="1" dirty="0" smtClean="0"/>
              <a:t>hendikepovaným, oprava </a:t>
            </a:r>
            <a:r>
              <a:rPr lang="pl-PL" sz="1200" i="1" dirty="0"/>
              <a:t>zámku.”</a:t>
            </a:r>
            <a:endParaRPr lang="cs-CZ" sz="1200" i="1" dirty="0" smtClean="0"/>
          </a:p>
        </p:txBody>
      </p:sp>
      <p:sp>
        <p:nvSpPr>
          <p:cNvPr id="18" name="TextovéPole 17"/>
          <p:cNvSpPr txBox="1"/>
          <p:nvPr/>
        </p:nvSpPr>
        <p:spPr>
          <a:xfrm>
            <a:off x="7975275" y="3491286"/>
            <a:ext cx="265728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 smtClean="0"/>
              <a:t>„Region </a:t>
            </a:r>
            <a:r>
              <a:rPr lang="pl-PL" sz="1200" i="1" dirty="0"/>
              <a:t>vzkvétá, je upravený, větší možnosti investic, nová výstavba.”</a:t>
            </a:r>
            <a:endParaRPr lang="cs-CZ" sz="1200" i="1" dirty="0" smtClean="0"/>
          </a:p>
        </p:txBody>
      </p:sp>
      <p:sp>
        <p:nvSpPr>
          <p:cNvPr id="19" name="TextovéPole 18"/>
          <p:cNvSpPr txBox="1"/>
          <p:nvPr/>
        </p:nvSpPr>
        <p:spPr>
          <a:xfrm>
            <a:off x="7975275" y="4059995"/>
            <a:ext cx="265728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 smtClean="0"/>
              <a:t>„Silnice</a:t>
            </a:r>
            <a:r>
              <a:rPr lang="pl-PL" sz="1200" i="1" dirty="0"/>
              <a:t>, cyklostezky, zastávky autobusové dopravy, naučná </a:t>
            </a:r>
            <a:r>
              <a:rPr lang="pl-PL" sz="1200" i="1" dirty="0" smtClean="0"/>
              <a:t>stezka.”</a:t>
            </a:r>
            <a:endParaRPr lang="cs-CZ" sz="1200" i="1" dirty="0" smtClean="0"/>
          </a:p>
        </p:txBody>
      </p:sp>
      <p:sp>
        <p:nvSpPr>
          <p:cNvPr id="21" name="Obdélník 20"/>
          <p:cNvSpPr/>
          <p:nvPr/>
        </p:nvSpPr>
        <p:spPr>
          <a:xfrm>
            <a:off x="11695814" y="0"/>
            <a:ext cx="496186" cy="6741042"/>
          </a:xfrm>
          <a:prstGeom prst="rect">
            <a:avLst/>
          </a:prstGeom>
          <a:solidFill>
            <a:srgbClr val="699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22" name="TextovéPole 21"/>
          <p:cNvSpPr txBox="1"/>
          <p:nvPr/>
        </p:nvSpPr>
        <p:spPr>
          <a:xfrm>
            <a:off x="11696184" y="361507"/>
            <a:ext cx="553998" cy="54226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cs-CZ" sz="2400" dirty="0" smtClean="0">
                <a:solidFill>
                  <a:schemeClr val="bg1"/>
                </a:solidFill>
              </a:rPr>
              <a:t>Důvody pozitivního hodnocení</a:t>
            </a:r>
          </a:p>
        </p:txBody>
      </p:sp>
    </p:spTree>
    <p:extLst>
      <p:ext uri="{BB962C8B-B14F-4D97-AF65-F5344CB8AC3E}">
        <p14:creationId xmlns:p14="http://schemas.microsoft.com/office/powerpoint/2010/main" val="127837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3526" y="365127"/>
            <a:ext cx="11546957" cy="78319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Přínosy fondů pro život osobně </a:t>
            </a:r>
            <a:r>
              <a:rPr lang="cs-CZ" sz="3600" dirty="0"/>
              <a:t>– pozitivní hodnocení spontánně 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19</a:t>
            </a:fld>
            <a:endParaRPr lang="cs-CZ"/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545559188"/>
              </p:ext>
            </p:extLst>
          </p:nvPr>
        </p:nvGraphicFramePr>
        <p:xfrm>
          <a:off x="835068" y="1254643"/>
          <a:ext cx="7500858" cy="510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délník 3"/>
          <p:cNvSpPr/>
          <p:nvPr/>
        </p:nvSpPr>
        <p:spPr>
          <a:xfrm>
            <a:off x="1382233" y="1444761"/>
            <a:ext cx="5635256" cy="103801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7975275" y="1999513"/>
            <a:ext cx="265728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„Dotace na modernizaci vozového parku MHD, které používám.”</a:t>
            </a:r>
            <a:endParaRPr lang="cs-CZ" sz="1200" i="1" dirty="0" smtClean="0"/>
          </a:p>
        </p:txBody>
      </p:sp>
      <p:grpSp>
        <p:nvGrpSpPr>
          <p:cNvPr id="13" name="Skupina 12"/>
          <p:cNvGrpSpPr/>
          <p:nvPr/>
        </p:nvGrpSpPr>
        <p:grpSpPr>
          <a:xfrm>
            <a:off x="7527851" y="1403494"/>
            <a:ext cx="826912" cy="648072"/>
            <a:chOff x="3634123" y="4296300"/>
            <a:chExt cx="648072" cy="648072"/>
          </a:xfrm>
        </p:grpSpPr>
        <p:sp>
          <p:nvSpPr>
            <p:cNvPr id="14" name="Ovál 13"/>
            <p:cNvSpPr/>
            <p:nvPr/>
          </p:nvSpPr>
          <p:spPr>
            <a:xfrm>
              <a:off x="3634123" y="4296300"/>
              <a:ext cx="648072" cy="648072"/>
            </a:xfrm>
            <a:prstGeom prst="ellipse">
              <a:avLst/>
            </a:prstGeom>
            <a:solidFill>
              <a:srgbClr val="971C5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20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5" name="Picture 14" descr="C:\Users\fait\Desktop\layer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839" y="4437112"/>
              <a:ext cx="182619" cy="36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4" descr="C:\Users\fait\Desktop\layer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892" y="4437112"/>
              <a:ext cx="181410" cy="36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ovéPole 16"/>
          <p:cNvSpPr txBox="1"/>
          <p:nvPr/>
        </p:nvSpPr>
        <p:spPr>
          <a:xfrm>
            <a:off x="7970312" y="2584648"/>
            <a:ext cx="265728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„Dostali jsme kotlíkovou dotaci na ohřev vody a na vytápění domácností, tudíž </a:t>
            </a:r>
            <a:r>
              <a:rPr lang="pl-PL" sz="1200" i="1" dirty="0" smtClean="0"/>
              <a:t>fungujeme, co </a:t>
            </a:r>
            <a:r>
              <a:rPr lang="pl-PL" sz="1200" i="1" dirty="0"/>
              <a:t>se týče </a:t>
            </a:r>
            <a:r>
              <a:rPr lang="pl-PL" sz="1200" i="1" dirty="0" smtClean="0"/>
              <a:t>tohohle, </a:t>
            </a:r>
            <a:r>
              <a:rPr lang="pl-PL" sz="1200" i="1" dirty="0"/>
              <a:t>velmi ekologicky.”</a:t>
            </a:r>
            <a:endParaRPr lang="cs-CZ" sz="1200" i="1" dirty="0" smtClean="0"/>
          </a:p>
        </p:txBody>
      </p:sp>
      <p:sp>
        <p:nvSpPr>
          <p:cNvPr id="18" name="TextovéPole 17"/>
          <p:cNvSpPr txBox="1"/>
          <p:nvPr/>
        </p:nvSpPr>
        <p:spPr>
          <a:xfrm>
            <a:off x="7975275" y="3550179"/>
            <a:ext cx="2657283" cy="5078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„Lepší dopravní obslužnost, využití volnočasových aktivit</a:t>
            </a:r>
            <a:r>
              <a:rPr lang="pl-PL" sz="1200" i="1" dirty="0" smtClean="0"/>
              <a:t>.”</a:t>
            </a:r>
            <a:endParaRPr lang="cs-CZ" sz="1200" i="1" dirty="0" smtClean="0"/>
          </a:p>
        </p:txBody>
      </p:sp>
      <p:sp>
        <p:nvSpPr>
          <p:cNvPr id="19" name="TextovéPole 18"/>
          <p:cNvSpPr txBox="1"/>
          <p:nvPr/>
        </p:nvSpPr>
        <p:spPr>
          <a:xfrm>
            <a:off x="7975275" y="4205768"/>
            <a:ext cx="265728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„Syn chodí do školky fungující jen díky EF, věda je závislá na penězích z EF, vlaková doprava okolo Brna se zásadně zlepšila díky dotacím z EF.”</a:t>
            </a:r>
            <a:endParaRPr lang="cs-CZ" sz="1200" i="1" dirty="0" smtClean="0"/>
          </a:p>
        </p:txBody>
      </p:sp>
      <p:sp>
        <p:nvSpPr>
          <p:cNvPr id="20" name="Obdélník 19"/>
          <p:cNvSpPr/>
          <p:nvPr/>
        </p:nvSpPr>
        <p:spPr>
          <a:xfrm>
            <a:off x="11695814" y="0"/>
            <a:ext cx="496186" cy="6741042"/>
          </a:xfrm>
          <a:prstGeom prst="rect">
            <a:avLst/>
          </a:prstGeom>
          <a:solidFill>
            <a:srgbClr val="699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21" name="TextovéPole 20"/>
          <p:cNvSpPr txBox="1"/>
          <p:nvPr/>
        </p:nvSpPr>
        <p:spPr>
          <a:xfrm>
            <a:off x="11696184" y="361507"/>
            <a:ext cx="553998" cy="54226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cs-CZ" sz="2400" dirty="0" smtClean="0">
                <a:solidFill>
                  <a:schemeClr val="bg1"/>
                </a:solidFill>
              </a:rPr>
              <a:t>Důvody pozitivního hodnocení</a:t>
            </a:r>
          </a:p>
        </p:txBody>
      </p:sp>
    </p:spTree>
    <p:extLst>
      <p:ext uri="{BB962C8B-B14F-4D97-AF65-F5344CB8AC3E}">
        <p14:creationId xmlns:p14="http://schemas.microsoft.com/office/powerpoint/2010/main" val="46231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1543049" y="1209913"/>
            <a:ext cx="5143501" cy="523183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1400" b="1" dirty="0"/>
              <a:t>Cíl </a:t>
            </a:r>
            <a:r>
              <a:rPr lang="cs-CZ" sz="1400" b="1" dirty="0" smtClean="0"/>
              <a:t>výzkumu</a:t>
            </a:r>
            <a:endParaRPr lang="cs-CZ" sz="1400" b="1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200" dirty="0" smtClean="0"/>
              <a:t>Zjistit </a:t>
            </a:r>
            <a:r>
              <a:rPr lang="cs-CZ" sz="1200" dirty="0"/>
              <a:t>povědomí široké veřejnosti o problematice fondů </a:t>
            </a:r>
            <a:r>
              <a:rPr lang="cs-CZ" sz="1200" dirty="0" smtClean="0"/>
              <a:t>EU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200" dirty="0" smtClean="0"/>
              <a:t>Názor na využívání fondů EU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200" dirty="0" smtClean="0"/>
              <a:t>Preferované oblasti investic z fondů EU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200" dirty="0" smtClean="0"/>
              <a:t>Informační zdroje</a:t>
            </a:r>
            <a:endParaRPr lang="cs-CZ" sz="1200" dirty="0"/>
          </a:p>
          <a:p>
            <a:pPr>
              <a:spcBef>
                <a:spcPts val="0"/>
              </a:spcBef>
            </a:pPr>
            <a:endParaRPr lang="cs-CZ" sz="5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sz="1400" b="1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1400" b="1" dirty="0" smtClean="0"/>
              <a:t>Cílová </a:t>
            </a:r>
            <a:r>
              <a:rPr lang="cs-CZ" sz="1400" b="1" dirty="0"/>
              <a:t>skupina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200" dirty="0" smtClean="0"/>
              <a:t>Rovnoměrně rozložený vzorek obyvatel </a:t>
            </a:r>
            <a:r>
              <a:rPr lang="cs-CZ" sz="1200" dirty="0"/>
              <a:t>po celé České republice dle územních jednotek NUTS </a:t>
            </a:r>
            <a:r>
              <a:rPr lang="cs-CZ" sz="1200" dirty="0" smtClean="0"/>
              <a:t>II, </a:t>
            </a:r>
            <a:r>
              <a:rPr lang="cs-CZ" sz="1200" dirty="0"/>
              <a:t>pohlaví, věku, vzdělání a velikosti místa </a:t>
            </a:r>
            <a:r>
              <a:rPr lang="cs-CZ" sz="1200" dirty="0" smtClean="0"/>
              <a:t>bydliště.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cs-CZ" sz="1200" b="1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1400" b="1" dirty="0" smtClean="0"/>
              <a:t>Detaily </a:t>
            </a:r>
            <a:r>
              <a:rPr lang="cs-CZ" sz="1400" b="1" dirty="0"/>
              <a:t>terénního šetření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200" dirty="0" smtClean="0"/>
              <a:t>Internetové dotazování prostřednictvím Českého národního panelu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200" dirty="0" smtClean="0"/>
              <a:t>Počet </a:t>
            </a:r>
            <a:r>
              <a:rPr lang="cs-CZ" sz="1200" dirty="0"/>
              <a:t>realizovaných rozhovorů: </a:t>
            </a:r>
            <a:r>
              <a:rPr lang="cs-CZ" sz="1200" dirty="0" smtClean="0"/>
              <a:t>1567</a:t>
            </a:r>
            <a:endParaRPr lang="cs-CZ" sz="12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200" dirty="0" smtClean="0"/>
              <a:t>Termín </a:t>
            </a:r>
            <a:r>
              <a:rPr lang="cs-CZ" sz="1200" dirty="0"/>
              <a:t>sběru dat: </a:t>
            </a:r>
            <a:r>
              <a:rPr lang="cs-CZ" sz="1200" dirty="0" smtClean="0"/>
              <a:t>7. 2. </a:t>
            </a:r>
            <a:r>
              <a:rPr lang="cs-CZ" sz="1200" dirty="0"/>
              <a:t>– </a:t>
            </a:r>
            <a:r>
              <a:rPr lang="cs-CZ" sz="1200" dirty="0" smtClean="0"/>
              <a:t>15. 2. 2019</a:t>
            </a:r>
            <a:endParaRPr lang="cs-CZ" sz="12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200" dirty="0" smtClean="0"/>
              <a:t>Data</a:t>
            </a:r>
            <a:r>
              <a:rPr lang="cs-CZ" sz="1200" dirty="0"/>
              <a:t>: </a:t>
            </a:r>
            <a:r>
              <a:rPr lang="cs-CZ" sz="1200" dirty="0" smtClean="0"/>
              <a:t>nevážená</a:t>
            </a:r>
            <a:br>
              <a:rPr lang="cs-CZ" sz="1200" dirty="0" smtClean="0"/>
            </a:br>
            <a:endParaRPr lang="cs-CZ" sz="1200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100" i="1" dirty="0" smtClean="0">
                <a:solidFill>
                  <a:srgbClr val="2D292A">
                    <a:lumMod val="75000"/>
                    <a:lumOff val="25000"/>
                  </a:srgbClr>
                </a:solidFill>
              </a:rPr>
              <a:t>Pozn.: Obrázky </a:t>
            </a:r>
            <a:r>
              <a:rPr lang="cs-CZ" sz="1100" i="1" dirty="0">
                <a:solidFill>
                  <a:srgbClr val="2D292A">
                    <a:lumMod val="75000"/>
                    <a:lumOff val="25000"/>
                  </a:srgbClr>
                </a:solidFill>
              </a:rPr>
              <a:t>v této prezentaci jsou z webového serveru pixabay.com</a:t>
            </a:r>
            <a:r>
              <a:rPr lang="cs-CZ" sz="1100" i="1" dirty="0" smtClean="0">
                <a:solidFill>
                  <a:srgbClr val="2D292A">
                    <a:lumMod val="75000"/>
                    <a:lumOff val="25000"/>
                  </a:srgbClr>
                </a:solidFill>
              </a:rPr>
              <a:t>.</a:t>
            </a:r>
            <a:endParaRPr lang="cs-CZ" sz="1100" i="1" dirty="0">
              <a:solidFill>
                <a:srgbClr val="2D292A">
                  <a:lumMod val="75000"/>
                  <a:lumOff val="25000"/>
                </a:srgbClr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4246859"/>
              </p:ext>
            </p:extLst>
          </p:nvPr>
        </p:nvGraphicFramePr>
        <p:xfrm>
          <a:off x="6981825" y="1114513"/>
          <a:ext cx="4476751" cy="524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F389-9441-4EC4-9D93-E7CC61255C7E}" type="slidenum">
              <a:rPr lang="cs-CZ" smtClean="0">
                <a:solidFill>
                  <a:srgbClr val="2D292A"/>
                </a:solidFill>
              </a:rPr>
              <a:pPr/>
              <a:t>2</a:t>
            </a:fld>
            <a:endParaRPr lang="cs-CZ" dirty="0">
              <a:solidFill>
                <a:srgbClr val="2D292A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Parametry </a:t>
            </a:r>
            <a:r>
              <a:rPr lang="cs-CZ" sz="3600" dirty="0" smtClean="0"/>
              <a:t>výzkumu</a:t>
            </a:r>
            <a:endParaRPr lang="cs-CZ" sz="3600" dirty="0"/>
          </a:p>
        </p:txBody>
      </p:sp>
      <p:sp>
        <p:nvSpPr>
          <p:cNvPr id="8" name="Zástupný symbol pro text 4"/>
          <p:cNvSpPr txBox="1">
            <a:spLocks/>
          </p:cNvSpPr>
          <p:nvPr/>
        </p:nvSpPr>
        <p:spPr>
          <a:xfrm>
            <a:off x="7591329" y="822125"/>
            <a:ext cx="3439407" cy="292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b="1" dirty="0" smtClean="0"/>
              <a:t>Struktura</a:t>
            </a:r>
            <a:r>
              <a:rPr lang="cs-CZ" sz="1400" dirty="0" smtClean="0"/>
              <a:t> </a:t>
            </a:r>
            <a:r>
              <a:rPr lang="cs-CZ" sz="1400" b="1" dirty="0" smtClean="0"/>
              <a:t>vzorku</a:t>
            </a:r>
            <a:endParaRPr lang="cs-CZ" sz="1400" b="1" dirty="0"/>
          </a:p>
        </p:txBody>
      </p:sp>
      <p:sp>
        <p:nvSpPr>
          <p:cNvPr id="10" name="Freeform 201"/>
          <p:cNvSpPr>
            <a:spLocks noChangeAspect="1" noEditPoints="1"/>
          </p:cNvSpPr>
          <p:nvPr/>
        </p:nvSpPr>
        <p:spPr bwMode="auto">
          <a:xfrm>
            <a:off x="703079" y="1490485"/>
            <a:ext cx="635000" cy="635000"/>
          </a:xfrm>
          <a:custGeom>
            <a:avLst/>
            <a:gdLst>
              <a:gd name="T0" fmla="*/ 160 w 320"/>
              <a:gd name="T1" fmla="*/ 27 h 320"/>
              <a:gd name="T2" fmla="*/ 293 w 320"/>
              <a:gd name="T3" fmla="*/ 160 h 320"/>
              <a:gd name="T4" fmla="*/ 160 w 320"/>
              <a:gd name="T5" fmla="*/ 293 h 320"/>
              <a:gd name="T6" fmla="*/ 27 w 320"/>
              <a:gd name="T7" fmla="*/ 160 h 320"/>
              <a:gd name="T8" fmla="*/ 160 w 320"/>
              <a:gd name="T9" fmla="*/ 27 h 320"/>
              <a:gd name="T10" fmla="*/ 160 w 320"/>
              <a:gd name="T11" fmla="*/ 0 h 320"/>
              <a:gd name="T12" fmla="*/ 0 w 320"/>
              <a:gd name="T13" fmla="*/ 160 h 320"/>
              <a:gd name="T14" fmla="*/ 160 w 320"/>
              <a:gd name="T15" fmla="*/ 320 h 320"/>
              <a:gd name="T16" fmla="*/ 320 w 320"/>
              <a:gd name="T17" fmla="*/ 160 h 320"/>
              <a:gd name="T18" fmla="*/ 160 w 320"/>
              <a:gd name="T19" fmla="*/ 0 h 320"/>
              <a:gd name="T20" fmla="*/ 181 w 320"/>
              <a:gd name="T21" fmla="*/ 126 h 320"/>
              <a:gd name="T22" fmla="*/ 160 w 320"/>
              <a:gd name="T23" fmla="*/ 53 h 320"/>
              <a:gd name="T24" fmla="*/ 139 w 320"/>
              <a:gd name="T25" fmla="*/ 126 h 320"/>
              <a:gd name="T26" fmla="*/ 125 w 320"/>
              <a:gd name="T27" fmla="*/ 141 h 320"/>
              <a:gd name="T28" fmla="*/ 53 w 320"/>
              <a:gd name="T29" fmla="*/ 160 h 320"/>
              <a:gd name="T30" fmla="*/ 125 w 320"/>
              <a:gd name="T31" fmla="*/ 179 h 320"/>
              <a:gd name="T32" fmla="*/ 139 w 320"/>
              <a:gd name="T33" fmla="*/ 194 h 320"/>
              <a:gd name="T34" fmla="*/ 160 w 320"/>
              <a:gd name="T35" fmla="*/ 267 h 320"/>
              <a:gd name="T36" fmla="*/ 182 w 320"/>
              <a:gd name="T37" fmla="*/ 194 h 320"/>
              <a:gd name="T38" fmla="*/ 195 w 320"/>
              <a:gd name="T39" fmla="*/ 179 h 320"/>
              <a:gd name="T40" fmla="*/ 267 w 320"/>
              <a:gd name="T41" fmla="*/ 160 h 320"/>
              <a:gd name="T42" fmla="*/ 195 w 320"/>
              <a:gd name="T43" fmla="*/ 141 h 320"/>
              <a:gd name="T44" fmla="*/ 181 w 320"/>
              <a:gd name="T45" fmla="*/ 126 h 320"/>
              <a:gd name="T46" fmla="*/ 160 w 320"/>
              <a:gd name="T47" fmla="*/ 180 h 320"/>
              <a:gd name="T48" fmla="*/ 140 w 320"/>
              <a:gd name="T49" fmla="*/ 160 h 320"/>
              <a:gd name="T50" fmla="*/ 160 w 320"/>
              <a:gd name="T51" fmla="*/ 140 h 320"/>
              <a:gd name="T52" fmla="*/ 180 w 320"/>
              <a:gd name="T53" fmla="*/ 160 h 320"/>
              <a:gd name="T54" fmla="*/ 160 w 320"/>
              <a:gd name="T55" fmla="*/ 180 h 320"/>
              <a:gd name="T56" fmla="*/ 230 w 320"/>
              <a:gd name="T57" fmla="*/ 230 h 320"/>
              <a:gd name="T58" fmla="*/ 196 w 320"/>
              <a:gd name="T59" fmla="*/ 208 h 320"/>
              <a:gd name="T60" fmla="*/ 208 w 320"/>
              <a:gd name="T61" fmla="*/ 196 h 320"/>
              <a:gd name="T62" fmla="*/ 230 w 320"/>
              <a:gd name="T63" fmla="*/ 230 h 320"/>
              <a:gd name="T64" fmla="*/ 195 w 320"/>
              <a:gd name="T65" fmla="*/ 111 h 320"/>
              <a:gd name="T66" fmla="*/ 230 w 320"/>
              <a:gd name="T67" fmla="*/ 90 h 320"/>
              <a:gd name="T68" fmla="*/ 209 w 320"/>
              <a:gd name="T69" fmla="*/ 125 h 320"/>
              <a:gd name="T70" fmla="*/ 195 w 320"/>
              <a:gd name="T71" fmla="*/ 111 h 320"/>
              <a:gd name="T72" fmla="*/ 125 w 320"/>
              <a:gd name="T73" fmla="*/ 209 h 320"/>
              <a:gd name="T74" fmla="*/ 90 w 320"/>
              <a:gd name="T75" fmla="*/ 230 h 320"/>
              <a:gd name="T76" fmla="*/ 111 w 320"/>
              <a:gd name="T77" fmla="*/ 195 h 320"/>
              <a:gd name="T78" fmla="*/ 125 w 320"/>
              <a:gd name="T79" fmla="*/ 209 h 320"/>
              <a:gd name="T80" fmla="*/ 112 w 320"/>
              <a:gd name="T81" fmla="*/ 124 h 320"/>
              <a:gd name="T82" fmla="*/ 90 w 320"/>
              <a:gd name="T83" fmla="*/ 90 h 320"/>
              <a:gd name="T84" fmla="*/ 124 w 320"/>
              <a:gd name="T85" fmla="*/ 112 h 320"/>
              <a:gd name="T86" fmla="*/ 112 w 320"/>
              <a:gd name="T87" fmla="*/ 124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20" h="320">
                <a:moveTo>
                  <a:pt x="160" y="27"/>
                </a:moveTo>
                <a:cubicBezTo>
                  <a:pt x="234" y="27"/>
                  <a:pt x="293" y="86"/>
                  <a:pt x="293" y="160"/>
                </a:cubicBezTo>
                <a:cubicBezTo>
                  <a:pt x="293" y="234"/>
                  <a:pt x="234" y="293"/>
                  <a:pt x="160" y="293"/>
                </a:cubicBezTo>
                <a:cubicBezTo>
                  <a:pt x="86" y="293"/>
                  <a:pt x="27" y="234"/>
                  <a:pt x="27" y="160"/>
                </a:cubicBezTo>
                <a:cubicBezTo>
                  <a:pt x="27" y="86"/>
                  <a:pt x="86" y="27"/>
                  <a:pt x="160" y="27"/>
                </a:cubicBezTo>
                <a:close/>
                <a:moveTo>
                  <a:pt x="160" y="0"/>
                </a:moveTo>
                <a:cubicBezTo>
                  <a:pt x="72" y="0"/>
                  <a:pt x="0" y="72"/>
                  <a:pt x="0" y="160"/>
                </a:cubicBezTo>
                <a:cubicBezTo>
                  <a:pt x="0" y="248"/>
                  <a:pt x="72" y="320"/>
                  <a:pt x="160" y="320"/>
                </a:cubicBezTo>
                <a:cubicBezTo>
                  <a:pt x="248" y="320"/>
                  <a:pt x="320" y="248"/>
                  <a:pt x="320" y="160"/>
                </a:cubicBezTo>
                <a:cubicBezTo>
                  <a:pt x="320" y="72"/>
                  <a:pt x="248" y="0"/>
                  <a:pt x="160" y="0"/>
                </a:cubicBezTo>
                <a:close/>
                <a:moveTo>
                  <a:pt x="181" y="126"/>
                </a:moveTo>
                <a:lnTo>
                  <a:pt x="160" y="53"/>
                </a:lnTo>
                <a:lnTo>
                  <a:pt x="139" y="126"/>
                </a:lnTo>
                <a:cubicBezTo>
                  <a:pt x="133" y="130"/>
                  <a:pt x="128" y="135"/>
                  <a:pt x="125" y="141"/>
                </a:cubicBezTo>
                <a:lnTo>
                  <a:pt x="53" y="160"/>
                </a:lnTo>
                <a:lnTo>
                  <a:pt x="125" y="179"/>
                </a:lnTo>
                <a:cubicBezTo>
                  <a:pt x="128" y="185"/>
                  <a:pt x="133" y="190"/>
                  <a:pt x="139" y="194"/>
                </a:cubicBezTo>
                <a:lnTo>
                  <a:pt x="160" y="267"/>
                </a:lnTo>
                <a:lnTo>
                  <a:pt x="182" y="194"/>
                </a:lnTo>
                <a:cubicBezTo>
                  <a:pt x="187" y="190"/>
                  <a:pt x="192" y="185"/>
                  <a:pt x="195" y="179"/>
                </a:cubicBezTo>
                <a:lnTo>
                  <a:pt x="267" y="160"/>
                </a:lnTo>
                <a:lnTo>
                  <a:pt x="195" y="141"/>
                </a:lnTo>
                <a:cubicBezTo>
                  <a:pt x="192" y="135"/>
                  <a:pt x="187" y="130"/>
                  <a:pt x="181" y="126"/>
                </a:cubicBezTo>
                <a:close/>
                <a:moveTo>
                  <a:pt x="160" y="180"/>
                </a:moveTo>
                <a:cubicBezTo>
                  <a:pt x="149" y="180"/>
                  <a:pt x="140" y="171"/>
                  <a:pt x="140" y="160"/>
                </a:cubicBezTo>
                <a:cubicBezTo>
                  <a:pt x="140" y="149"/>
                  <a:pt x="149" y="140"/>
                  <a:pt x="160" y="140"/>
                </a:cubicBezTo>
                <a:cubicBezTo>
                  <a:pt x="171" y="140"/>
                  <a:pt x="180" y="149"/>
                  <a:pt x="180" y="160"/>
                </a:cubicBezTo>
                <a:cubicBezTo>
                  <a:pt x="180" y="171"/>
                  <a:pt x="171" y="180"/>
                  <a:pt x="160" y="180"/>
                </a:cubicBezTo>
                <a:close/>
                <a:moveTo>
                  <a:pt x="230" y="230"/>
                </a:moveTo>
                <a:lnTo>
                  <a:pt x="196" y="208"/>
                </a:lnTo>
                <a:cubicBezTo>
                  <a:pt x="200" y="205"/>
                  <a:pt x="205" y="200"/>
                  <a:pt x="208" y="196"/>
                </a:cubicBezTo>
                <a:lnTo>
                  <a:pt x="230" y="230"/>
                </a:lnTo>
                <a:close/>
                <a:moveTo>
                  <a:pt x="195" y="111"/>
                </a:moveTo>
                <a:lnTo>
                  <a:pt x="230" y="90"/>
                </a:lnTo>
                <a:lnTo>
                  <a:pt x="209" y="125"/>
                </a:lnTo>
                <a:cubicBezTo>
                  <a:pt x="205" y="120"/>
                  <a:pt x="200" y="115"/>
                  <a:pt x="195" y="111"/>
                </a:cubicBezTo>
                <a:close/>
                <a:moveTo>
                  <a:pt x="125" y="209"/>
                </a:moveTo>
                <a:lnTo>
                  <a:pt x="90" y="230"/>
                </a:lnTo>
                <a:lnTo>
                  <a:pt x="111" y="195"/>
                </a:lnTo>
                <a:cubicBezTo>
                  <a:pt x="115" y="200"/>
                  <a:pt x="120" y="205"/>
                  <a:pt x="125" y="209"/>
                </a:cubicBezTo>
                <a:close/>
                <a:moveTo>
                  <a:pt x="112" y="124"/>
                </a:moveTo>
                <a:lnTo>
                  <a:pt x="90" y="90"/>
                </a:lnTo>
                <a:lnTo>
                  <a:pt x="124" y="112"/>
                </a:lnTo>
                <a:cubicBezTo>
                  <a:pt x="120" y="115"/>
                  <a:pt x="115" y="120"/>
                  <a:pt x="112" y="124"/>
                </a:cubicBez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Freeform 500"/>
          <p:cNvSpPr>
            <a:spLocks noChangeAspect="1" noEditPoints="1"/>
          </p:cNvSpPr>
          <p:nvPr/>
        </p:nvSpPr>
        <p:spPr bwMode="auto">
          <a:xfrm>
            <a:off x="703079" y="3000268"/>
            <a:ext cx="635000" cy="529415"/>
          </a:xfrm>
          <a:custGeom>
            <a:avLst/>
            <a:gdLst>
              <a:gd name="T0" fmla="*/ 1280 w 5120"/>
              <a:gd name="T1" fmla="*/ 2128 h 4256"/>
              <a:gd name="T2" fmla="*/ 2128 w 5120"/>
              <a:gd name="T3" fmla="*/ 2976 h 4256"/>
              <a:gd name="T4" fmla="*/ 2944 w 5120"/>
              <a:gd name="T5" fmla="*/ 2400 h 4256"/>
              <a:gd name="T6" fmla="*/ 3408 w 5120"/>
              <a:gd name="T7" fmla="*/ 2128 h 4256"/>
              <a:gd name="T8" fmla="*/ 3408 w 5120"/>
              <a:gd name="T9" fmla="*/ 2128 h 4256"/>
              <a:gd name="T10" fmla="*/ 2128 w 5120"/>
              <a:gd name="T11" fmla="*/ 3408 h 4256"/>
              <a:gd name="T12" fmla="*/ 848 w 5120"/>
              <a:gd name="T13" fmla="*/ 2128 h 4256"/>
              <a:gd name="T14" fmla="*/ 2128 w 5120"/>
              <a:gd name="T15" fmla="*/ 848 h 4256"/>
              <a:gd name="T16" fmla="*/ 2768 w 5120"/>
              <a:gd name="T17" fmla="*/ 1024 h 4256"/>
              <a:gd name="T18" fmla="*/ 2304 w 5120"/>
              <a:gd name="T19" fmla="*/ 1296 h 4256"/>
              <a:gd name="T20" fmla="*/ 2128 w 5120"/>
              <a:gd name="T21" fmla="*/ 1280 h 4256"/>
              <a:gd name="T22" fmla="*/ 1280 w 5120"/>
              <a:gd name="T23" fmla="*/ 2128 h 4256"/>
              <a:gd name="T24" fmla="*/ 2128 w 5120"/>
              <a:gd name="T25" fmla="*/ 1696 h 4256"/>
              <a:gd name="T26" fmla="*/ 1712 w 5120"/>
              <a:gd name="T27" fmla="*/ 2128 h 4256"/>
              <a:gd name="T28" fmla="*/ 2128 w 5120"/>
              <a:gd name="T29" fmla="*/ 2560 h 4256"/>
              <a:gd name="T30" fmla="*/ 2560 w 5120"/>
              <a:gd name="T31" fmla="*/ 2128 h 4256"/>
              <a:gd name="T32" fmla="*/ 2560 w 5120"/>
              <a:gd name="T33" fmla="*/ 2128 h 4256"/>
              <a:gd name="T34" fmla="*/ 3280 w 5120"/>
              <a:gd name="T35" fmla="*/ 1712 h 4256"/>
              <a:gd name="T36" fmla="*/ 4064 w 5120"/>
              <a:gd name="T37" fmla="*/ 1744 h 4256"/>
              <a:gd name="T38" fmla="*/ 5120 w 5120"/>
              <a:gd name="T39" fmla="*/ 1136 h 4256"/>
              <a:gd name="T40" fmla="*/ 4448 w 5120"/>
              <a:gd name="T41" fmla="*/ 800 h 4256"/>
              <a:gd name="T42" fmla="*/ 4480 w 5120"/>
              <a:gd name="T43" fmla="*/ 16 h 4256"/>
              <a:gd name="T44" fmla="*/ 3424 w 5120"/>
              <a:gd name="T45" fmla="*/ 640 h 4256"/>
              <a:gd name="T46" fmla="*/ 3056 w 5120"/>
              <a:gd name="T47" fmla="*/ 1344 h 4256"/>
              <a:gd name="T48" fmla="*/ 2336 w 5120"/>
              <a:gd name="T49" fmla="*/ 1760 h 4256"/>
              <a:gd name="T50" fmla="*/ 2128 w 5120"/>
              <a:gd name="T51" fmla="*/ 1696 h 4256"/>
              <a:gd name="T52" fmla="*/ 3840 w 5120"/>
              <a:gd name="T53" fmla="*/ 2112 h 4256"/>
              <a:gd name="T54" fmla="*/ 3840 w 5120"/>
              <a:gd name="T55" fmla="*/ 2128 h 4256"/>
              <a:gd name="T56" fmla="*/ 2128 w 5120"/>
              <a:gd name="T57" fmla="*/ 3840 h 4256"/>
              <a:gd name="T58" fmla="*/ 432 w 5120"/>
              <a:gd name="T59" fmla="*/ 2128 h 4256"/>
              <a:gd name="T60" fmla="*/ 2128 w 5120"/>
              <a:gd name="T61" fmla="*/ 416 h 4256"/>
              <a:gd name="T62" fmla="*/ 2992 w 5120"/>
              <a:gd name="T63" fmla="*/ 656 h 4256"/>
              <a:gd name="T64" fmla="*/ 3024 w 5120"/>
              <a:gd name="T65" fmla="*/ 192 h 4256"/>
              <a:gd name="T66" fmla="*/ 2128 w 5120"/>
              <a:gd name="T67" fmla="*/ 0 h 4256"/>
              <a:gd name="T68" fmla="*/ 0 w 5120"/>
              <a:gd name="T69" fmla="*/ 2128 h 4256"/>
              <a:gd name="T70" fmla="*/ 2128 w 5120"/>
              <a:gd name="T71" fmla="*/ 4256 h 4256"/>
              <a:gd name="T72" fmla="*/ 4256 w 5120"/>
              <a:gd name="T73" fmla="*/ 2304 h 4256"/>
              <a:gd name="T74" fmla="*/ 3840 w 5120"/>
              <a:gd name="T75" fmla="*/ 2112 h 4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120" h="4256">
                <a:moveTo>
                  <a:pt x="1280" y="2128"/>
                </a:moveTo>
                <a:cubicBezTo>
                  <a:pt x="1280" y="2592"/>
                  <a:pt x="1664" y="2976"/>
                  <a:pt x="2128" y="2976"/>
                </a:cubicBezTo>
                <a:cubicBezTo>
                  <a:pt x="2512" y="2976"/>
                  <a:pt x="2832" y="2736"/>
                  <a:pt x="2944" y="2400"/>
                </a:cubicBezTo>
                <a:lnTo>
                  <a:pt x="3408" y="2128"/>
                </a:lnTo>
                <a:lnTo>
                  <a:pt x="3408" y="2128"/>
                </a:lnTo>
                <a:cubicBezTo>
                  <a:pt x="3408" y="2832"/>
                  <a:pt x="2848" y="3408"/>
                  <a:pt x="2128" y="3408"/>
                </a:cubicBezTo>
                <a:cubicBezTo>
                  <a:pt x="1424" y="3408"/>
                  <a:pt x="848" y="2832"/>
                  <a:pt x="848" y="2128"/>
                </a:cubicBezTo>
                <a:cubicBezTo>
                  <a:pt x="848" y="1424"/>
                  <a:pt x="1424" y="848"/>
                  <a:pt x="2128" y="848"/>
                </a:cubicBezTo>
                <a:cubicBezTo>
                  <a:pt x="2368" y="848"/>
                  <a:pt x="2576" y="912"/>
                  <a:pt x="2768" y="1024"/>
                </a:cubicBezTo>
                <a:lnTo>
                  <a:pt x="2304" y="1296"/>
                </a:lnTo>
                <a:cubicBezTo>
                  <a:pt x="2240" y="1280"/>
                  <a:pt x="2192" y="1280"/>
                  <a:pt x="2128" y="1280"/>
                </a:cubicBezTo>
                <a:cubicBezTo>
                  <a:pt x="1664" y="1280"/>
                  <a:pt x="1280" y="1664"/>
                  <a:pt x="1280" y="2128"/>
                </a:cubicBezTo>
                <a:close/>
                <a:moveTo>
                  <a:pt x="2128" y="1696"/>
                </a:moveTo>
                <a:cubicBezTo>
                  <a:pt x="1904" y="1696"/>
                  <a:pt x="1712" y="1888"/>
                  <a:pt x="1712" y="2128"/>
                </a:cubicBezTo>
                <a:cubicBezTo>
                  <a:pt x="1712" y="2368"/>
                  <a:pt x="1904" y="2560"/>
                  <a:pt x="2128" y="2560"/>
                </a:cubicBezTo>
                <a:cubicBezTo>
                  <a:pt x="2368" y="2560"/>
                  <a:pt x="2560" y="2368"/>
                  <a:pt x="2560" y="2128"/>
                </a:cubicBezTo>
                <a:lnTo>
                  <a:pt x="2560" y="2128"/>
                </a:lnTo>
                <a:lnTo>
                  <a:pt x="3280" y="1712"/>
                </a:lnTo>
                <a:cubicBezTo>
                  <a:pt x="3488" y="1584"/>
                  <a:pt x="3856" y="1632"/>
                  <a:pt x="4064" y="1744"/>
                </a:cubicBezTo>
                <a:lnTo>
                  <a:pt x="5120" y="1136"/>
                </a:lnTo>
                <a:lnTo>
                  <a:pt x="4448" y="800"/>
                </a:lnTo>
                <a:lnTo>
                  <a:pt x="4480" y="16"/>
                </a:lnTo>
                <a:lnTo>
                  <a:pt x="3424" y="640"/>
                </a:lnTo>
                <a:cubicBezTo>
                  <a:pt x="3408" y="880"/>
                  <a:pt x="3264" y="1216"/>
                  <a:pt x="3056" y="1344"/>
                </a:cubicBezTo>
                <a:lnTo>
                  <a:pt x="2336" y="1760"/>
                </a:lnTo>
                <a:cubicBezTo>
                  <a:pt x="2288" y="1728"/>
                  <a:pt x="2208" y="1696"/>
                  <a:pt x="2128" y="1696"/>
                </a:cubicBezTo>
                <a:close/>
                <a:moveTo>
                  <a:pt x="3840" y="2112"/>
                </a:moveTo>
                <a:lnTo>
                  <a:pt x="3840" y="2128"/>
                </a:lnTo>
                <a:cubicBezTo>
                  <a:pt x="3840" y="3072"/>
                  <a:pt x="3072" y="3840"/>
                  <a:pt x="2128" y="3840"/>
                </a:cubicBezTo>
                <a:cubicBezTo>
                  <a:pt x="1200" y="3840"/>
                  <a:pt x="432" y="3072"/>
                  <a:pt x="432" y="2128"/>
                </a:cubicBezTo>
                <a:cubicBezTo>
                  <a:pt x="432" y="1184"/>
                  <a:pt x="1200" y="416"/>
                  <a:pt x="2128" y="416"/>
                </a:cubicBezTo>
                <a:cubicBezTo>
                  <a:pt x="2448" y="416"/>
                  <a:pt x="2736" y="512"/>
                  <a:pt x="2992" y="656"/>
                </a:cubicBezTo>
                <a:cubicBezTo>
                  <a:pt x="3072" y="528"/>
                  <a:pt x="3088" y="336"/>
                  <a:pt x="3024" y="192"/>
                </a:cubicBezTo>
                <a:cubicBezTo>
                  <a:pt x="2752" y="64"/>
                  <a:pt x="2448" y="0"/>
                  <a:pt x="2128" y="0"/>
                </a:cubicBezTo>
                <a:cubicBezTo>
                  <a:pt x="960" y="0"/>
                  <a:pt x="0" y="944"/>
                  <a:pt x="0" y="2128"/>
                </a:cubicBezTo>
                <a:cubicBezTo>
                  <a:pt x="0" y="3312"/>
                  <a:pt x="960" y="4256"/>
                  <a:pt x="2128" y="4256"/>
                </a:cubicBezTo>
                <a:cubicBezTo>
                  <a:pt x="3248" y="4256"/>
                  <a:pt x="4160" y="3408"/>
                  <a:pt x="4256" y="2304"/>
                </a:cubicBezTo>
                <a:cubicBezTo>
                  <a:pt x="4192" y="2208"/>
                  <a:pt x="4032" y="2080"/>
                  <a:pt x="3840" y="2112"/>
                </a:cubicBez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Freeform 94"/>
          <p:cNvSpPr>
            <a:spLocks noChangeAspect="1" noEditPoints="1"/>
          </p:cNvSpPr>
          <p:nvPr/>
        </p:nvSpPr>
        <p:spPr bwMode="auto">
          <a:xfrm>
            <a:off x="704444" y="4540182"/>
            <a:ext cx="635000" cy="580993"/>
          </a:xfrm>
          <a:custGeom>
            <a:avLst/>
            <a:gdLst>
              <a:gd name="T0" fmla="*/ 233 w 320"/>
              <a:gd name="T1" fmla="*/ 153 h 293"/>
              <a:gd name="T2" fmla="*/ 300 w 320"/>
              <a:gd name="T3" fmla="*/ 206 h 293"/>
              <a:gd name="T4" fmla="*/ 285 w 320"/>
              <a:gd name="T5" fmla="*/ 240 h 293"/>
              <a:gd name="T6" fmla="*/ 287 w 320"/>
              <a:gd name="T7" fmla="*/ 264 h 293"/>
              <a:gd name="T8" fmla="*/ 265 w 320"/>
              <a:gd name="T9" fmla="*/ 254 h 293"/>
              <a:gd name="T10" fmla="*/ 232 w 320"/>
              <a:gd name="T11" fmla="*/ 259 h 293"/>
              <a:gd name="T12" fmla="*/ 165 w 320"/>
              <a:gd name="T13" fmla="*/ 206 h 293"/>
              <a:gd name="T14" fmla="*/ 233 w 320"/>
              <a:gd name="T15" fmla="*/ 153 h 293"/>
              <a:gd name="T16" fmla="*/ 233 w 320"/>
              <a:gd name="T17" fmla="*/ 133 h 293"/>
              <a:gd name="T18" fmla="*/ 145 w 320"/>
              <a:gd name="T19" fmla="*/ 206 h 293"/>
              <a:gd name="T20" fmla="*/ 232 w 320"/>
              <a:gd name="T21" fmla="*/ 279 h 293"/>
              <a:gd name="T22" fmla="*/ 262 w 320"/>
              <a:gd name="T23" fmla="*/ 275 h 293"/>
              <a:gd name="T24" fmla="*/ 320 w 320"/>
              <a:gd name="T25" fmla="*/ 293 h 293"/>
              <a:gd name="T26" fmla="*/ 305 w 320"/>
              <a:gd name="T27" fmla="*/ 247 h 293"/>
              <a:gd name="T28" fmla="*/ 320 w 320"/>
              <a:gd name="T29" fmla="*/ 206 h 293"/>
              <a:gd name="T30" fmla="*/ 233 w 320"/>
              <a:gd name="T31" fmla="*/ 133 h 293"/>
              <a:gd name="T32" fmla="*/ 120 w 320"/>
              <a:gd name="T33" fmla="*/ 195 h 293"/>
              <a:gd name="T34" fmla="*/ 85 w 320"/>
              <a:gd name="T35" fmla="*/ 188 h 293"/>
              <a:gd name="T36" fmla="*/ 45 w 320"/>
              <a:gd name="T37" fmla="*/ 206 h 293"/>
              <a:gd name="T38" fmla="*/ 49 w 320"/>
              <a:gd name="T39" fmla="*/ 164 h 293"/>
              <a:gd name="T40" fmla="*/ 27 w 320"/>
              <a:gd name="T41" fmla="*/ 111 h 293"/>
              <a:gd name="T42" fmla="*/ 133 w 320"/>
              <a:gd name="T43" fmla="*/ 27 h 293"/>
              <a:gd name="T44" fmla="*/ 240 w 320"/>
              <a:gd name="T45" fmla="*/ 107 h 293"/>
              <a:gd name="T46" fmla="*/ 267 w 320"/>
              <a:gd name="T47" fmla="*/ 111 h 293"/>
              <a:gd name="T48" fmla="*/ 133 w 320"/>
              <a:gd name="T49" fmla="*/ 0 h 293"/>
              <a:gd name="T50" fmla="*/ 0 w 320"/>
              <a:gd name="T51" fmla="*/ 111 h 293"/>
              <a:gd name="T52" fmla="*/ 23 w 320"/>
              <a:gd name="T53" fmla="*/ 174 h 293"/>
              <a:gd name="T54" fmla="*/ 1 w 320"/>
              <a:gd name="T55" fmla="*/ 245 h 293"/>
              <a:gd name="T56" fmla="*/ 89 w 320"/>
              <a:gd name="T57" fmla="*/ 217 h 293"/>
              <a:gd name="T58" fmla="*/ 120 w 320"/>
              <a:gd name="T59" fmla="*/ 222 h 293"/>
              <a:gd name="T60" fmla="*/ 120 w 320"/>
              <a:gd name="T61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0" h="293">
                <a:moveTo>
                  <a:pt x="233" y="153"/>
                </a:moveTo>
                <a:cubicBezTo>
                  <a:pt x="270" y="153"/>
                  <a:pt x="300" y="177"/>
                  <a:pt x="300" y="206"/>
                </a:cubicBezTo>
                <a:cubicBezTo>
                  <a:pt x="300" y="221"/>
                  <a:pt x="294" y="229"/>
                  <a:pt x="285" y="240"/>
                </a:cubicBezTo>
                <a:cubicBezTo>
                  <a:pt x="285" y="249"/>
                  <a:pt x="285" y="254"/>
                  <a:pt x="287" y="264"/>
                </a:cubicBezTo>
                <a:cubicBezTo>
                  <a:pt x="275" y="260"/>
                  <a:pt x="274" y="259"/>
                  <a:pt x="265" y="254"/>
                </a:cubicBezTo>
                <a:cubicBezTo>
                  <a:pt x="253" y="256"/>
                  <a:pt x="245" y="259"/>
                  <a:pt x="232" y="259"/>
                </a:cubicBezTo>
                <a:cubicBezTo>
                  <a:pt x="191" y="259"/>
                  <a:pt x="165" y="231"/>
                  <a:pt x="165" y="206"/>
                </a:cubicBezTo>
                <a:cubicBezTo>
                  <a:pt x="165" y="177"/>
                  <a:pt x="196" y="153"/>
                  <a:pt x="233" y="153"/>
                </a:cubicBezTo>
                <a:close/>
                <a:moveTo>
                  <a:pt x="233" y="133"/>
                </a:moveTo>
                <a:cubicBezTo>
                  <a:pt x="187" y="133"/>
                  <a:pt x="145" y="164"/>
                  <a:pt x="145" y="206"/>
                </a:cubicBezTo>
                <a:cubicBezTo>
                  <a:pt x="145" y="243"/>
                  <a:pt x="181" y="279"/>
                  <a:pt x="232" y="279"/>
                </a:cubicBezTo>
                <a:cubicBezTo>
                  <a:pt x="241" y="279"/>
                  <a:pt x="251" y="277"/>
                  <a:pt x="262" y="275"/>
                </a:cubicBezTo>
                <a:cubicBezTo>
                  <a:pt x="274" y="282"/>
                  <a:pt x="301" y="290"/>
                  <a:pt x="320" y="293"/>
                </a:cubicBezTo>
                <a:cubicBezTo>
                  <a:pt x="313" y="279"/>
                  <a:pt x="305" y="260"/>
                  <a:pt x="305" y="247"/>
                </a:cubicBezTo>
                <a:cubicBezTo>
                  <a:pt x="315" y="236"/>
                  <a:pt x="320" y="221"/>
                  <a:pt x="320" y="206"/>
                </a:cubicBezTo>
                <a:cubicBezTo>
                  <a:pt x="320" y="164"/>
                  <a:pt x="279" y="133"/>
                  <a:pt x="233" y="133"/>
                </a:cubicBezTo>
                <a:close/>
                <a:moveTo>
                  <a:pt x="120" y="195"/>
                </a:moveTo>
                <a:cubicBezTo>
                  <a:pt x="104" y="193"/>
                  <a:pt x="98" y="191"/>
                  <a:pt x="85" y="188"/>
                </a:cubicBezTo>
                <a:cubicBezTo>
                  <a:pt x="72" y="196"/>
                  <a:pt x="68" y="199"/>
                  <a:pt x="45" y="206"/>
                </a:cubicBezTo>
                <a:cubicBezTo>
                  <a:pt x="50" y="186"/>
                  <a:pt x="50" y="177"/>
                  <a:pt x="49" y="164"/>
                </a:cubicBezTo>
                <a:cubicBezTo>
                  <a:pt x="38" y="151"/>
                  <a:pt x="27" y="136"/>
                  <a:pt x="27" y="111"/>
                </a:cubicBezTo>
                <a:cubicBezTo>
                  <a:pt x="27" y="65"/>
                  <a:pt x="75" y="27"/>
                  <a:pt x="133" y="27"/>
                </a:cubicBezTo>
                <a:cubicBezTo>
                  <a:pt x="190" y="27"/>
                  <a:pt x="237" y="62"/>
                  <a:pt x="240" y="107"/>
                </a:cubicBezTo>
                <a:cubicBezTo>
                  <a:pt x="249" y="107"/>
                  <a:pt x="258" y="109"/>
                  <a:pt x="267" y="111"/>
                </a:cubicBezTo>
                <a:cubicBezTo>
                  <a:pt x="266" y="47"/>
                  <a:pt x="203" y="0"/>
                  <a:pt x="133" y="0"/>
                </a:cubicBezTo>
                <a:cubicBezTo>
                  <a:pt x="63" y="0"/>
                  <a:pt x="0" y="47"/>
                  <a:pt x="0" y="111"/>
                </a:cubicBezTo>
                <a:cubicBezTo>
                  <a:pt x="0" y="134"/>
                  <a:pt x="8" y="157"/>
                  <a:pt x="23" y="174"/>
                </a:cubicBezTo>
                <a:cubicBezTo>
                  <a:pt x="23" y="194"/>
                  <a:pt x="11" y="224"/>
                  <a:pt x="1" y="245"/>
                </a:cubicBezTo>
                <a:cubicBezTo>
                  <a:pt x="29" y="240"/>
                  <a:pt x="71" y="228"/>
                  <a:pt x="89" y="217"/>
                </a:cubicBezTo>
                <a:cubicBezTo>
                  <a:pt x="100" y="219"/>
                  <a:pt x="110" y="221"/>
                  <a:pt x="120" y="222"/>
                </a:cubicBezTo>
                <a:cubicBezTo>
                  <a:pt x="119" y="212"/>
                  <a:pt x="118" y="204"/>
                  <a:pt x="120" y="195"/>
                </a:cubicBez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30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3526" y="365127"/>
            <a:ext cx="11546957" cy="78319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Přínosy fondů pro život obyvatel ČR – negativní hodnocení spontánně </a:t>
            </a:r>
            <a:endParaRPr lang="cs-CZ" sz="3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20</a:t>
            </a:fld>
            <a:endParaRPr lang="cs-CZ"/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729832267"/>
              </p:ext>
            </p:extLst>
          </p:nvPr>
        </p:nvGraphicFramePr>
        <p:xfrm>
          <a:off x="835068" y="1254643"/>
          <a:ext cx="7500858" cy="510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délník 3"/>
          <p:cNvSpPr/>
          <p:nvPr/>
        </p:nvSpPr>
        <p:spPr>
          <a:xfrm>
            <a:off x="1212113" y="1446025"/>
            <a:ext cx="5805376" cy="124235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7975275" y="1999513"/>
            <a:ext cx="265728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„Domnívám se, že jde o byznys pro úplně jiné </a:t>
            </a:r>
            <a:r>
              <a:rPr lang="pl-PL" sz="1200" i="1" dirty="0" smtClean="0"/>
              <a:t>lidi, </a:t>
            </a:r>
            <a:r>
              <a:rPr lang="pl-PL" sz="1200" i="1" dirty="0"/>
              <a:t>než pro život obyvatel</a:t>
            </a:r>
            <a:r>
              <a:rPr lang="pl-PL" sz="1200" i="1" dirty="0" smtClean="0"/>
              <a:t>.”</a:t>
            </a:r>
            <a:endParaRPr lang="cs-CZ" sz="1200" i="1" dirty="0" smtClean="0"/>
          </a:p>
        </p:txBody>
      </p:sp>
      <p:grpSp>
        <p:nvGrpSpPr>
          <p:cNvPr id="13" name="Skupina 12"/>
          <p:cNvGrpSpPr/>
          <p:nvPr/>
        </p:nvGrpSpPr>
        <p:grpSpPr>
          <a:xfrm>
            <a:off x="7527851" y="1403494"/>
            <a:ext cx="826912" cy="648072"/>
            <a:chOff x="3634123" y="4296300"/>
            <a:chExt cx="648072" cy="648072"/>
          </a:xfrm>
        </p:grpSpPr>
        <p:sp>
          <p:nvSpPr>
            <p:cNvPr id="14" name="Ovál 13"/>
            <p:cNvSpPr/>
            <p:nvPr/>
          </p:nvSpPr>
          <p:spPr>
            <a:xfrm>
              <a:off x="3634123" y="4296300"/>
              <a:ext cx="648072" cy="648072"/>
            </a:xfrm>
            <a:prstGeom prst="ellipse">
              <a:avLst/>
            </a:prstGeom>
            <a:solidFill>
              <a:srgbClr val="971C5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20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5" name="Picture 14" descr="C:\Users\fait\Desktop\layer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839" y="4437112"/>
              <a:ext cx="182619" cy="36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4" descr="C:\Users\fait\Desktop\layer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892" y="4437112"/>
              <a:ext cx="181410" cy="36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ovéPole 16"/>
          <p:cNvSpPr txBox="1"/>
          <p:nvPr/>
        </p:nvSpPr>
        <p:spPr>
          <a:xfrm>
            <a:off x="7970313" y="2584648"/>
            <a:ext cx="265728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„Jak již jsem uvedl v předchozích odpovědích, jde o prodej národní suverenity za pár korun. Systém plný korupce a podvodů</a:t>
            </a:r>
            <a:r>
              <a:rPr lang="pl-PL" sz="1200" i="1" dirty="0" smtClean="0"/>
              <a:t>.”</a:t>
            </a:r>
            <a:endParaRPr lang="cs-CZ" sz="1200" i="1" dirty="0" smtClean="0"/>
          </a:p>
        </p:txBody>
      </p:sp>
      <p:sp>
        <p:nvSpPr>
          <p:cNvPr id="18" name="TextovéPole 17"/>
          <p:cNvSpPr txBox="1"/>
          <p:nvPr/>
        </p:nvSpPr>
        <p:spPr>
          <a:xfrm>
            <a:off x="7975275" y="3541366"/>
            <a:ext cx="26572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„Protože tyto finance rozdělují </a:t>
            </a:r>
            <a:r>
              <a:rPr lang="pl-PL" sz="1200" i="1" dirty="0" smtClean="0"/>
              <a:t>lidé, </a:t>
            </a:r>
            <a:r>
              <a:rPr lang="pl-PL" sz="1200" i="1" dirty="0"/>
              <a:t>kterým nezáleží na obyčejných </a:t>
            </a:r>
            <a:r>
              <a:rPr lang="pl-PL" sz="1200" i="1" dirty="0" smtClean="0"/>
              <a:t>lidech.”</a:t>
            </a:r>
            <a:endParaRPr lang="cs-CZ" sz="1200" i="1" dirty="0" smtClean="0"/>
          </a:p>
        </p:txBody>
      </p:sp>
      <p:sp>
        <p:nvSpPr>
          <p:cNvPr id="19" name="TextovéPole 18"/>
          <p:cNvSpPr txBox="1"/>
          <p:nvPr/>
        </p:nvSpPr>
        <p:spPr>
          <a:xfrm>
            <a:off x="7975275" y="4304655"/>
            <a:ext cx="265728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 smtClean="0"/>
              <a:t>„Peníze </a:t>
            </a:r>
            <a:r>
              <a:rPr lang="pl-PL" sz="1200" i="1" dirty="0"/>
              <a:t>z fondů se dostanou k obyčejnému člověku v tak malé míře, že to ani nelze zaznamenat.”</a:t>
            </a:r>
            <a:endParaRPr lang="cs-CZ" sz="1200" i="1" dirty="0" smtClean="0"/>
          </a:p>
        </p:txBody>
      </p:sp>
      <p:sp>
        <p:nvSpPr>
          <p:cNvPr id="20" name="Obdélník 19"/>
          <p:cNvSpPr/>
          <p:nvPr/>
        </p:nvSpPr>
        <p:spPr>
          <a:xfrm>
            <a:off x="11695814" y="0"/>
            <a:ext cx="496186" cy="67410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21" name="TextovéPole 20"/>
          <p:cNvSpPr txBox="1"/>
          <p:nvPr/>
        </p:nvSpPr>
        <p:spPr>
          <a:xfrm>
            <a:off x="11696184" y="361507"/>
            <a:ext cx="553998" cy="54226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cs-CZ" sz="24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Důvody negativního hodnocení</a:t>
            </a:r>
          </a:p>
        </p:txBody>
      </p:sp>
    </p:spTree>
    <p:extLst>
      <p:ext uri="{BB962C8B-B14F-4D97-AF65-F5344CB8AC3E}">
        <p14:creationId xmlns:p14="http://schemas.microsoft.com/office/powerpoint/2010/main" val="157091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3526" y="365127"/>
            <a:ext cx="11546957" cy="78319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Přínosy fondů pro kraj/region </a:t>
            </a:r>
            <a:r>
              <a:rPr lang="cs-CZ" sz="3600" dirty="0"/>
              <a:t>– negativní hodnocení spontánně 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21</a:t>
            </a:fld>
            <a:endParaRPr lang="cs-CZ"/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552343576"/>
              </p:ext>
            </p:extLst>
          </p:nvPr>
        </p:nvGraphicFramePr>
        <p:xfrm>
          <a:off x="835068" y="1254643"/>
          <a:ext cx="7500858" cy="510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délník 3"/>
          <p:cNvSpPr/>
          <p:nvPr/>
        </p:nvSpPr>
        <p:spPr>
          <a:xfrm>
            <a:off x="1212113" y="1403493"/>
            <a:ext cx="5805376" cy="114182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7975275" y="1999513"/>
            <a:ext cx="265728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„Zneužívají se. Šly by využít účelněji a efektivněji</a:t>
            </a:r>
            <a:r>
              <a:rPr lang="pl-PL" sz="1200" i="1" dirty="0" smtClean="0"/>
              <a:t>.”</a:t>
            </a:r>
            <a:endParaRPr lang="cs-CZ" sz="1200" i="1" dirty="0" smtClean="0"/>
          </a:p>
        </p:txBody>
      </p:sp>
      <p:grpSp>
        <p:nvGrpSpPr>
          <p:cNvPr id="13" name="Skupina 12"/>
          <p:cNvGrpSpPr/>
          <p:nvPr/>
        </p:nvGrpSpPr>
        <p:grpSpPr>
          <a:xfrm>
            <a:off x="7527851" y="1403494"/>
            <a:ext cx="826912" cy="648072"/>
            <a:chOff x="3634123" y="4296300"/>
            <a:chExt cx="648072" cy="648072"/>
          </a:xfrm>
        </p:grpSpPr>
        <p:sp>
          <p:nvSpPr>
            <p:cNvPr id="14" name="Ovál 13"/>
            <p:cNvSpPr/>
            <p:nvPr/>
          </p:nvSpPr>
          <p:spPr>
            <a:xfrm>
              <a:off x="3634123" y="4296300"/>
              <a:ext cx="648072" cy="648072"/>
            </a:xfrm>
            <a:prstGeom prst="ellipse">
              <a:avLst/>
            </a:prstGeom>
            <a:solidFill>
              <a:srgbClr val="971C5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20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5" name="Picture 14" descr="C:\Users\fait\Desktop\layer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839" y="4437112"/>
              <a:ext cx="182619" cy="36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4" descr="C:\Users\fait\Desktop\layer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892" y="4437112"/>
              <a:ext cx="181410" cy="36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ovéPole 16"/>
          <p:cNvSpPr txBox="1"/>
          <p:nvPr/>
        </p:nvSpPr>
        <p:spPr>
          <a:xfrm>
            <a:off x="7975275" y="2556883"/>
            <a:ext cx="265728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 smtClean="0"/>
              <a:t>„Vzhledem </a:t>
            </a:r>
            <a:r>
              <a:rPr lang="pl-PL" sz="1200" i="1" dirty="0"/>
              <a:t>k určení a povinné spoluúčasti ČR se utrácí za zbytečnosti, jen aby se vyčerpala </a:t>
            </a:r>
            <a:r>
              <a:rPr lang="pl-PL" sz="1200" i="1" dirty="0" smtClean="0"/>
              <a:t>dotace.”</a:t>
            </a:r>
            <a:endParaRPr lang="cs-CZ" sz="1200" i="1" dirty="0" smtClean="0"/>
          </a:p>
        </p:txBody>
      </p:sp>
      <p:sp>
        <p:nvSpPr>
          <p:cNvPr id="18" name="TextovéPole 17"/>
          <p:cNvSpPr txBox="1"/>
          <p:nvPr/>
        </p:nvSpPr>
        <p:spPr>
          <a:xfrm>
            <a:off x="7975275" y="3491286"/>
            <a:ext cx="265728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„Nevidím žádný aspekt, který by mě osobně připadal přínosný</a:t>
            </a:r>
            <a:r>
              <a:rPr lang="pl-PL" sz="1200" i="1" dirty="0" smtClean="0"/>
              <a:t>.”</a:t>
            </a:r>
            <a:endParaRPr lang="cs-CZ" sz="1200" i="1" dirty="0" smtClean="0"/>
          </a:p>
        </p:txBody>
      </p:sp>
      <p:sp>
        <p:nvSpPr>
          <p:cNvPr id="19" name="TextovéPole 18"/>
          <p:cNvSpPr txBox="1"/>
          <p:nvPr/>
        </p:nvSpPr>
        <p:spPr>
          <a:xfrm>
            <a:off x="7975275" y="4059995"/>
            <a:ext cx="265728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„Nezaznamenal jsem žádný přínosný dotační projekt. A pokud takový existuje, jsem přesvědčen, že by se uskutečnil i bez EU</a:t>
            </a:r>
            <a:r>
              <a:rPr lang="pl-PL" sz="1200" i="1" dirty="0" smtClean="0"/>
              <a:t>.”</a:t>
            </a:r>
            <a:endParaRPr lang="cs-CZ" sz="1200" i="1" dirty="0" smtClean="0"/>
          </a:p>
        </p:txBody>
      </p:sp>
      <p:sp>
        <p:nvSpPr>
          <p:cNvPr id="20" name="Obdélník 19"/>
          <p:cNvSpPr/>
          <p:nvPr/>
        </p:nvSpPr>
        <p:spPr>
          <a:xfrm>
            <a:off x="11695814" y="0"/>
            <a:ext cx="496186" cy="67410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21" name="TextovéPole 20"/>
          <p:cNvSpPr txBox="1"/>
          <p:nvPr/>
        </p:nvSpPr>
        <p:spPr>
          <a:xfrm>
            <a:off x="11696184" y="361507"/>
            <a:ext cx="553998" cy="54226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cs-CZ" sz="24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Důvody negativního hodnocení</a:t>
            </a:r>
          </a:p>
        </p:txBody>
      </p:sp>
    </p:spTree>
    <p:extLst>
      <p:ext uri="{BB962C8B-B14F-4D97-AF65-F5344CB8AC3E}">
        <p14:creationId xmlns:p14="http://schemas.microsoft.com/office/powerpoint/2010/main" val="285030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3526" y="365127"/>
            <a:ext cx="11546957" cy="78319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Přínosy fondů pro život osobně </a:t>
            </a:r>
            <a:r>
              <a:rPr lang="cs-CZ" sz="3600" dirty="0"/>
              <a:t>– negativní hodnocení spontánně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22</a:t>
            </a:fld>
            <a:endParaRPr lang="cs-CZ"/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612965541"/>
              </p:ext>
            </p:extLst>
          </p:nvPr>
        </p:nvGraphicFramePr>
        <p:xfrm>
          <a:off x="835068" y="1254643"/>
          <a:ext cx="7500858" cy="510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délník 3"/>
          <p:cNvSpPr/>
          <p:nvPr/>
        </p:nvSpPr>
        <p:spPr>
          <a:xfrm>
            <a:off x="1382233" y="1444761"/>
            <a:ext cx="5954232" cy="103801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7975275" y="1999513"/>
            <a:ext cx="265728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„Administrativa je tak složitá, že na ní nemám čas</a:t>
            </a:r>
            <a:r>
              <a:rPr lang="pl-PL" sz="1200" i="1" dirty="0" smtClean="0"/>
              <a:t>.”</a:t>
            </a:r>
            <a:endParaRPr lang="cs-CZ" sz="1200" i="1" dirty="0" smtClean="0"/>
          </a:p>
        </p:txBody>
      </p:sp>
      <p:grpSp>
        <p:nvGrpSpPr>
          <p:cNvPr id="13" name="Skupina 12"/>
          <p:cNvGrpSpPr/>
          <p:nvPr/>
        </p:nvGrpSpPr>
        <p:grpSpPr>
          <a:xfrm>
            <a:off x="7527851" y="1403494"/>
            <a:ext cx="826912" cy="648072"/>
            <a:chOff x="3634123" y="4296300"/>
            <a:chExt cx="648072" cy="648072"/>
          </a:xfrm>
        </p:grpSpPr>
        <p:sp>
          <p:nvSpPr>
            <p:cNvPr id="14" name="Ovál 13"/>
            <p:cNvSpPr/>
            <p:nvPr/>
          </p:nvSpPr>
          <p:spPr>
            <a:xfrm>
              <a:off x="3634123" y="4296300"/>
              <a:ext cx="648072" cy="648072"/>
            </a:xfrm>
            <a:prstGeom prst="ellipse">
              <a:avLst/>
            </a:prstGeom>
            <a:solidFill>
              <a:srgbClr val="971C5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20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5" name="Picture 14" descr="C:\Users\fait\Desktop\layer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839" y="4437112"/>
              <a:ext cx="182619" cy="36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4" descr="C:\Users\fait\Desktop\layer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892" y="4437112"/>
              <a:ext cx="181410" cy="36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ovéPole 16"/>
          <p:cNvSpPr txBox="1"/>
          <p:nvPr/>
        </p:nvSpPr>
        <p:spPr>
          <a:xfrm>
            <a:off x="7970312" y="2584648"/>
            <a:ext cx="265728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„Protože i když bych menší dotaci potřeboval</a:t>
            </a:r>
            <a:r>
              <a:rPr lang="pl-PL" sz="1200" i="1" dirty="0" smtClean="0"/>
              <a:t>, tak </a:t>
            </a:r>
            <a:r>
              <a:rPr lang="pl-PL" sz="1200" i="1" dirty="0"/>
              <a:t>jako nejmenší podnikatel na ně nemám </a:t>
            </a:r>
            <a:r>
              <a:rPr lang="pl-PL" sz="1200" i="1" dirty="0" smtClean="0"/>
              <a:t>nárok.”</a:t>
            </a:r>
            <a:endParaRPr lang="cs-CZ" sz="1200" i="1" dirty="0" smtClean="0"/>
          </a:p>
        </p:txBody>
      </p:sp>
      <p:sp>
        <p:nvSpPr>
          <p:cNvPr id="18" name="TextovéPole 17"/>
          <p:cNvSpPr txBox="1"/>
          <p:nvPr/>
        </p:nvSpPr>
        <p:spPr>
          <a:xfrm>
            <a:off x="7970311" y="3340612"/>
            <a:ext cx="265728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 smtClean="0"/>
              <a:t>„Málokteré </a:t>
            </a:r>
            <a:r>
              <a:rPr lang="pl-PL" sz="1200" i="1" dirty="0"/>
              <a:t>věci financované z dotací se dotýkají mých potřeb.”</a:t>
            </a:r>
            <a:endParaRPr lang="cs-CZ" sz="1200" i="1" dirty="0" smtClean="0"/>
          </a:p>
        </p:txBody>
      </p:sp>
      <p:sp>
        <p:nvSpPr>
          <p:cNvPr id="19" name="TextovéPole 18"/>
          <p:cNvSpPr txBox="1"/>
          <p:nvPr/>
        </p:nvSpPr>
        <p:spPr>
          <a:xfrm>
            <a:off x="7975275" y="3939954"/>
            <a:ext cx="265728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 smtClean="0"/>
              <a:t>„Osobně </a:t>
            </a:r>
            <a:r>
              <a:rPr lang="pl-PL" sz="1200" i="1" dirty="0"/>
              <a:t>si myslím, že dotace jsou zlo, ničí </a:t>
            </a:r>
            <a:r>
              <a:rPr lang="pl-PL" sz="1200" i="1" dirty="0" smtClean="0"/>
              <a:t>konkurenci </a:t>
            </a:r>
            <a:r>
              <a:rPr lang="pl-PL" sz="1200" i="1" dirty="0"/>
              <a:t>a způsobují realizaci zbytečných projektů.”</a:t>
            </a:r>
            <a:endParaRPr lang="cs-CZ" sz="1200" i="1" dirty="0" smtClean="0"/>
          </a:p>
        </p:txBody>
      </p:sp>
      <p:sp>
        <p:nvSpPr>
          <p:cNvPr id="20" name="Obdélník 19"/>
          <p:cNvSpPr/>
          <p:nvPr/>
        </p:nvSpPr>
        <p:spPr>
          <a:xfrm>
            <a:off x="11695814" y="0"/>
            <a:ext cx="496186" cy="67410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21" name="TextovéPole 20"/>
          <p:cNvSpPr txBox="1"/>
          <p:nvPr/>
        </p:nvSpPr>
        <p:spPr>
          <a:xfrm>
            <a:off x="11696184" y="361507"/>
            <a:ext cx="553998" cy="54226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cs-CZ" sz="24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Důvody negativního hodnocení</a:t>
            </a:r>
          </a:p>
        </p:txBody>
      </p:sp>
    </p:spTree>
    <p:extLst>
      <p:ext uri="{BB962C8B-B14F-4D97-AF65-F5344CB8AC3E}">
        <p14:creationId xmlns:p14="http://schemas.microsoft.com/office/powerpoint/2010/main" val="32496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3526" y="365127"/>
            <a:ext cx="11546957" cy="78319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Vhodné informační zdroje o realizovaných projektech </a:t>
            </a:r>
            <a:br>
              <a:rPr lang="cs-CZ" sz="3600" dirty="0" smtClean="0"/>
            </a:br>
            <a:r>
              <a:rPr lang="cs-CZ" sz="3600" dirty="0" smtClean="0"/>
              <a:t>a fondech EU - spontánně</a:t>
            </a:r>
            <a:endParaRPr lang="cs-CZ" sz="3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23</a:t>
            </a:fld>
            <a:endParaRPr lang="cs-CZ"/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096067298"/>
              </p:ext>
            </p:extLst>
          </p:nvPr>
        </p:nvGraphicFramePr>
        <p:xfrm>
          <a:off x="835068" y="1254643"/>
          <a:ext cx="7500858" cy="510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délník 3"/>
          <p:cNvSpPr/>
          <p:nvPr/>
        </p:nvSpPr>
        <p:spPr>
          <a:xfrm>
            <a:off x="2147777" y="1444761"/>
            <a:ext cx="5188688" cy="106452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7975275" y="1992101"/>
            <a:ext cx="26572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 smtClean="0"/>
              <a:t>„Detailně </a:t>
            </a:r>
            <a:r>
              <a:rPr lang="pl-PL" sz="1200" i="1" dirty="0"/>
              <a:t>na internetu, kde si lze budu moct náslědně všechno zkontrolovat.”</a:t>
            </a:r>
            <a:endParaRPr lang="cs-CZ" sz="1200" i="1" dirty="0" smtClean="0"/>
          </a:p>
        </p:txBody>
      </p:sp>
      <p:grpSp>
        <p:nvGrpSpPr>
          <p:cNvPr id="13" name="Skupina 12"/>
          <p:cNvGrpSpPr/>
          <p:nvPr/>
        </p:nvGrpSpPr>
        <p:grpSpPr>
          <a:xfrm>
            <a:off x="7527851" y="1403494"/>
            <a:ext cx="826912" cy="648072"/>
            <a:chOff x="3634123" y="4296300"/>
            <a:chExt cx="648072" cy="648072"/>
          </a:xfrm>
        </p:grpSpPr>
        <p:sp>
          <p:nvSpPr>
            <p:cNvPr id="14" name="Ovál 13"/>
            <p:cNvSpPr/>
            <p:nvPr/>
          </p:nvSpPr>
          <p:spPr>
            <a:xfrm>
              <a:off x="3634123" y="4296300"/>
              <a:ext cx="648072" cy="648072"/>
            </a:xfrm>
            <a:prstGeom prst="ellipse">
              <a:avLst/>
            </a:prstGeom>
            <a:solidFill>
              <a:srgbClr val="971C5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20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5" name="Picture 14" descr="C:\Users\fait\Desktop\layer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839" y="4437112"/>
              <a:ext cx="182619" cy="36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4" descr="C:\Users\fait\Desktop\layer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892" y="4437112"/>
              <a:ext cx="181410" cy="36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ovéPole 16"/>
          <p:cNvSpPr txBox="1"/>
          <p:nvPr/>
        </p:nvSpPr>
        <p:spPr>
          <a:xfrm>
            <a:off x="7970312" y="2757570"/>
            <a:ext cx="265728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 smtClean="0"/>
              <a:t>„Informace </a:t>
            </a:r>
            <a:r>
              <a:rPr lang="pl-PL" sz="1200" i="1" dirty="0"/>
              <a:t>na webových stránkách veřejně přístupných nebo do emailu.”</a:t>
            </a:r>
            <a:endParaRPr lang="cs-CZ" sz="1200" i="1" dirty="0" smtClean="0"/>
          </a:p>
        </p:txBody>
      </p:sp>
      <p:sp>
        <p:nvSpPr>
          <p:cNvPr id="18" name="TextovéPole 17"/>
          <p:cNvSpPr txBox="1"/>
          <p:nvPr/>
        </p:nvSpPr>
        <p:spPr>
          <a:xfrm>
            <a:off x="7970311" y="3340612"/>
            <a:ext cx="265728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 smtClean="0"/>
              <a:t>„Email</a:t>
            </a:r>
            <a:r>
              <a:rPr lang="pl-PL" sz="1200" i="1" dirty="0"/>
              <a:t>, rozhlas, televize, internetové servery.”</a:t>
            </a:r>
            <a:endParaRPr lang="cs-CZ" sz="1200" i="1" dirty="0" smtClean="0"/>
          </a:p>
        </p:txBody>
      </p:sp>
      <p:sp>
        <p:nvSpPr>
          <p:cNvPr id="19" name="TextovéPole 18"/>
          <p:cNvSpPr txBox="1"/>
          <p:nvPr/>
        </p:nvSpPr>
        <p:spPr>
          <a:xfrm>
            <a:off x="7975275" y="3924596"/>
            <a:ext cx="265728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„Informace od místních a městských úřadů formou tištěného bulletinu o uskutečněných projektech v regionu.”</a:t>
            </a:r>
            <a:endParaRPr lang="cs-CZ" sz="1200" i="1" dirty="0" smtClean="0"/>
          </a:p>
        </p:txBody>
      </p:sp>
      <p:sp>
        <p:nvSpPr>
          <p:cNvPr id="20" name="Freeform 41"/>
          <p:cNvSpPr>
            <a:spLocks noChangeAspect="1" noEditPoints="1"/>
          </p:cNvSpPr>
          <p:nvPr/>
        </p:nvSpPr>
        <p:spPr bwMode="auto">
          <a:xfrm>
            <a:off x="893777" y="1429012"/>
            <a:ext cx="635000" cy="635000"/>
          </a:xfrm>
          <a:custGeom>
            <a:avLst/>
            <a:gdLst>
              <a:gd name="T0" fmla="*/ 160 w 320"/>
              <a:gd name="T1" fmla="*/ 27 h 320"/>
              <a:gd name="T2" fmla="*/ 293 w 320"/>
              <a:gd name="T3" fmla="*/ 160 h 320"/>
              <a:gd name="T4" fmla="*/ 160 w 320"/>
              <a:gd name="T5" fmla="*/ 293 h 320"/>
              <a:gd name="T6" fmla="*/ 27 w 320"/>
              <a:gd name="T7" fmla="*/ 160 h 320"/>
              <a:gd name="T8" fmla="*/ 160 w 320"/>
              <a:gd name="T9" fmla="*/ 27 h 320"/>
              <a:gd name="T10" fmla="*/ 160 w 320"/>
              <a:gd name="T11" fmla="*/ 0 h 320"/>
              <a:gd name="T12" fmla="*/ 0 w 320"/>
              <a:gd name="T13" fmla="*/ 160 h 320"/>
              <a:gd name="T14" fmla="*/ 160 w 320"/>
              <a:gd name="T15" fmla="*/ 320 h 320"/>
              <a:gd name="T16" fmla="*/ 320 w 320"/>
              <a:gd name="T17" fmla="*/ 160 h 320"/>
              <a:gd name="T18" fmla="*/ 160 w 320"/>
              <a:gd name="T19" fmla="*/ 0 h 320"/>
              <a:gd name="T20" fmla="*/ 133 w 320"/>
              <a:gd name="T21" fmla="*/ 213 h 320"/>
              <a:gd name="T22" fmla="*/ 157 w 320"/>
              <a:gd name="T23" fmla="*/ 154 h 320"/>
              <a:gd name="T24" fmla="*/ 134 w 320"/>
              <a:gd name="T25" fmla="*/ 157 h 320"/>
              <a:gd name="T26" fmla="*/ 129 w 320"/>
              <a:gd name="T27" fmla="*/ 148 h 320"/>
              <a:gd name="T28" fmla="*/ 184 w 320"/>
              <a:gd name="T29" fmla="*/ 156 h 320"/>
              <a:gd name="T30" fmla="*/ 163 w 320"/>
              <a:gd name="T31" fmla="*/ 210 h 320"/>
              <a:gd name="T32" fmla="*/ 187 w 320"/>
              <a:gd name="T33" fmla="*/ 207 h 320"/>
              <a:gd name="T34" fmla="*/ 192 w 320"/>
              <a:gd name="T35" fmla="*/ 215 h 320"/>
              <a:gd name="T36" fmla="*/ 133 w 320"/>
              <a:gd name="T37" fmla="*/ 213 h 320"/>
              <a:gd name="T38" fmla="*/ 196 w 320"/>
              <a:gd name="T39" fmla="*/ 105 h 320"/>
              <a:gd name="T40" fmla="*/ 173 w 320"/>
              <a:gd name="T41" fmla="*/ 104 h 320"/>
              <a:gd name="T42" fmla="*/ 175 w 320"/>
              <a:gd name="T43" fmla="*/ 82 h 320"/>
              <a:gd name="T44" fmla="*/ 198 w 320"/>
              <a:gd name="T45" fmla="*/ 82 h 320"/>
              <a:gd name="T46" fmla="*/ 196 w 320"/>
              <a:gd name="T47" fmla="*/ 10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20" h="320">
                <a:moveTo>
                  <a:pt x="160" y="27"/>
                </a:moveTo>
                <a:cubicBezTo>
                  <a:pt x="234" y="27"/>
                  <a:pt x="293" y="86"/>
                  <a:pt x="293" y="160"/>
                </a:cubicBezTo>
                <a:cubicBezTo>
                  <a:pt x="293" y="234"/>
                  <a:pt x="234" y="293"/>
                  <a:pt x="160" y="293"/>
                </a:cubicBezTo>
                <a:cubicBezTo>
                  <a:pt x="86" y="293"/>
                  <a:pt x="27" y="234"/>
                  <a:pt x="27" y="160"/>
                </a:cubicBezTo>
                <a:cubicBezTo>
                  <a:pt x="27" y="86"/>
                  <a:pt x="86" y="27"/>
                  <a:pt x="160" y="27"/>
                </a:cubicBezTo>
                <a:close/>
                <a:moveTo>
                  <a:pt x="160" y="0"/>
                </a:moveTo>
                <a:cubicBezTo>
                  <a:pt x="72" y="0"/>
                  <a:pt x="0" y="72"/>
                  <a:pt x="0" y="160"/>
                </a:cubicBezTo>
                <a:cubicBezTo>
                  <a:pt x="0" y="248"/>
                  <a:pt x="72" y="320"/>
                  <a:pt x="160" y="320"/>
                </a:cubicBezTo>
                <a:cubicBezTo>
                  <a:pt x="248" y="320"/>
                  <a:pt x="320" y="248"/>
                  <a:pt x="320" y="160"/>
                </a:cubicBezTo>
                <a:cubicBezTo>
                  <a:pt x="320" y="72"/>
                  <a:pt x="248" y="0"/>
                  <a:pt x="160" y="0"/>
                </a:cubicBezTo>
                <a:close/>
                <a:moveTo>
                  <a:pt x="133" y="213"/>
                </a:moveTo>
                <a:cubicBezTo>
                  <a:pt x="140" y="190"/>
                  <a:pt x="155" y="161"/>
                  <a:pt x="157" y="154"/>
                </a:cubicBezTo>
                <a:cubicBezTo>
                  <a:pt x="161" y="143"/>
                  <a:pt x="154" y="139"/>
                  <a:pt x="134" y="157"/>
                </a:cubicBezTo>
                <a:lnTo>
                  <a:pt x="129" y="148"/>
                </a:lnTo>
                <a:cubicBezTo>
                  <a:pt x="153" y="123"/>
                  <a:pt x="201" y="117"/>
                  <a:pt x="184" y="156"/>
                </a:cubicBezTo>
                <a:cubicBezTo>
                  <a:pt x="174" y="181"/>
                  <a:pt x="167" y="197"/>
                  <a:pt x="163" y="210"/>
                </a:cubicBezTo>
                <a:cubicBezTo>
                  <a:pt x="157" y="229"/>
                  <a:pt x="172" y="221"/>
                  <a:pt x="187" y="207"/>
                </a:cubicBezTo>
                <a:cubicBezTo>
                  <a:pt x="189" y="210"/>
                  <a:pt x="190" y="212"/>
                  <a:pt x="192" y="215"/>
                </a:cubicBezTo>
                <a:cubicBezTo>
                  <a:pt x="158" y="247"/>
                  <a:pt x="121" y="250"/>
                  <a:pt x="133" y="213"/>
                </a:cubicBezTo>
                <a:close/>
                <a:moveTo>
                  <a:pt x="196" y="105"/>
                </a:moveTo>
                <a:cubicBezTo>
                  <a:pt x="189" y="111"/>
                  <a:pt x="179" y="110"/>
                  <a:pt x="173" y="104"/>
                </a:cubicBezTo>
                <a:cubicBezTo>
                  <a:pt x="167" y="98"/>
                  <a:pt x="168" y="88"/>
                  <a:pt x="175" y="82"/>
                </a:cubicBezTo>
                <a:cubicBezTo>
                  <a:pt x="182" y="76"/>
                  <a:pt x="192" y="76"/>
                  <a:pt x="198" y="82"/>
                </a:cubicBezTo>
                <a:cubicBezTo>
                  <a:pt x="204" y="89"/>
                  <a:pt x="203" y="99"/>
                  <a:pt x="196" y="105"/>
                </a:cubicBez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38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647" y="1257376"/>
            <a:ext cx="4002985" cy="230800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325" y="161926"/>
            <a:ext cx="11509375" cy="93345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Webové stránky (návštěvnost)</a:t>
            </a:r>
            <a:endParaRPr lang="cs-CZ" sz="36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24</a:t>
            </a:fld>
            <a:endParaRPr lang="cs-CZ">
              <a:solidFill>
                <a:srgbClr val="2D292A"/>
              </a:solidFill>
            </a:endParaRPr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455126584"/>
              </p:ext>
            </p:extLst>
          </p:nvPr>
        </p:nvGraphicFramePr>
        <p:xfrm>
          <a:off x="674688" y="1891859"/>
          <a:ext cx="7280685" cy="382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283494" y="1257376"/>
            <a:ext cx="5999808" cy="107115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300" dirty="0" smtClean="0"/>
              <a:t>Vyšší návštěvnost vykazují stránky www.dotaceEU.cz, a to 16 % respondentů.  Častěji ženy, vysokoškoláci, podnikatelé.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300" dirty="0" smtClean="0"/>
              <a:t>Webové stránky www.kazdydenpomahame.eu navštívila pouze 4 % respondentů, častěji mladí lidé do 29 let, studenti.</a:t>
            </a:r>
          </a:p>
        </p:txBody>
      </p:sp>
      <p:sp>
        <p:nvSpPr>
          <p:cNvPr id="9" name="Freeform 601"/>
          <p:cNvSpPr>
            <a:spLocks noChangeAspect="1" noEditPoints="1"/>
          </p:cNvSpPr>
          <p:nvPr/>
        </p:nvSpPr>
        <p:spPr bwMode="auto">
          <a:xfrm>
            <a:off x="700956" y="1309802"/>
            <a:ext cx="582538" cy="635000"/>
          </a:xfrm>
          <a:custGeom>
            <a:avLst/>
            <a:gdLst>
              <a:gd name="T0" fmla="*/ 5333 w 8384"/>
              <a:gd name="T1" fmla="*/ 4568 h 9136"/>
              <a:gd name="T2" fmla="*/ 1540 w 8384"/>
              <a:gd name="T3" fmla="*/ 4568 h 9136"/>
              <a:gd name="T4" fmla="*/ 1540 w 8384"/>
              <a:gd name="T5" fmla="*/ 4940 h 9136"/>
              <a:gd name="T6" fmla="*/ 5333 w 8384"/>
              <a:gd name="T7" fmla="*/ 4940 h 9136"/>
              <a:gd name="T8" fmla="*/ 5333 w 8384"/>
              <a:gd name="T9" fmla="*/ 4568 h 9136"/>
              <a:gd name="T10" fmla="*/ 3822 w 8384"/>
              <a:gd name="T11" fmla="*/ 5339 h 9136"/>
              <a:gd name="T12" fmla="*/ 1540 w 8384"/>
              <a:gd name="T13" fmla="*/ 5339 h 9136"/>
              <a:gd name="T14" fmla="*/ 1540 w 8384"/>
              <a:gd name="T15" fmla="*/ 5710 h 9136"/>
              <a:gd name="T16" fmla="*/ 3822 w 8384"/>
              <a:gd name="T17" fmla="*/ 5710 h 9136"/>
              <a:gd name="T18" fmla="*/ 3822 w 8384"/>
              <a:gd name="T19" fmla="*/ 5339 h 9136"/>
              <a:gd name="T20" fmla="*/ 5333 w 8384"/>
              <a:gd name="T21" fmla="*/ 3055 h 9136"/>
              <a:gd name="T22" fmla="*/ 1540 w 8384"/>
              <a:gd name="T23" fmla="*/ 3055 h 9136"/>
              <a:gd name="T24" fmla="*/ 1540 w 8384"/>
              <a:gd name="T25" fmla="*/ 3426 h 9136"/>
              <a:gd name="T26" fmla="*/ 5333 w 8384"/>
              <a:gd name="T27" fmla="*/ 3426 h 9136"/>
              <a:gd name="T28" fmla="*/ 5333 w 8384"/>
              <a:gd name="T29" fmla="*/ 3055 h 9136"/>
              <a:gd name="T30" fmla="*/ 5333 w 8384"/>
              <a:gd name="T31" fmla="*/ 3798 h 9136"/>
              <a:gd name="T32" fmla="*/ 1540 w 8384"/>
              <a:gd name="T33" fmla="*/ 3798 h 9136"/>
              <a:gd name="T34" fmla="*/ 1540 w 8384"/>
              <a:gd name="T35" fmla="*/ 4197 h 9136"/>
              <a:gd name="T36" fmla="*/ 5333 w 8384"/>
              <a:gd name="T37" fmla="*/ 4197 h 9136"/>
              <a:gd name="T38" fmla="*/ 5333 w 8384"/>
              <a:gd name="T39" fmla="*/ 3798 h 9136"/>
              <a:gd name="T40" fmla="*/ 5333 w 8384"/>
              <a:gd name="T41" fmla="*/ 1514 h 9136"/>
              <a:gd name="T42" fmla="*/ 1540 w 8384"/>
              <a:gd name="T43" fmla="*/ 1514 h 9136"/>
              <a:gd name="T44" fmla="*/ 1540 w 8384"/>
              <a:gd name="T45" fmla="*/ 1913 h 9136"/>
              <a:gd name="T46" fmla="*/ 5333 w 8384"/>
              <a:gd name="T47" fmla="*/ 1913 h 9136"/>
              <a:gd name="T48" fmla="*/ 5333 w 8384"/>
              <a:gd name="T49" fmla="*/ 1514 h 9136"/>
              <a:gd name="T50" fmla="*/ 5333 w 8384"/>
              <a:gd name="T51" fmla="*/ 2284 h 9136"/>
              <a:gd name="T52" fmla="*/ 1540 w 8384"/>
              <a:gd name="T53" fmla="*/ 2284 h 9136"/>
              <a:gd name="T54" fmla="*/ 1540 w 8384"/>
              <a:gd name="T55" fmla="*/ 2656 h 9136"/>
              <a:gd name="T56" fmla="*/ 5333 w 8384"/>
              <a:gd name="T57" fmla="*/ 2656 h 9136"/>
              <a:gd name="T58" fmla="*/ 5333 w 8384"/>
              <a:gd name="T59" fmla="*/ 2284 h 9136"/>
              <a:gd name="T60" fmla="*/ 8156 w 8384"/>
              <a:gd name="T61" fmla="*/ 6196 h 9136"/>
              <a:gd name="T62" fmla="*/ 6902 w 8384"/>
              <a:gd name="T63" fmla="*/ 4169 h 9136"/>
              <a:gd name="T64" fmla="*/ 7272 w 8384"/>
              <a:gd name="T65" fmla="*/ 6082 h 9136"/>
              <a:gd name="T66" fmla="*/ 7044 w 8384"/>
              <a:gd name="T67" fmla="*/ 6167 h 9136"/>
              <a:gd name="T68" fmla="*/ 6730 w 8384"/>
              <a:gd name="T69" fmla="*/ 4369 h 9136"/>
              <a:gd name="T70" fmla="*/ 6103 w 8384"/>
              <a:gd name="T71" fmla="*/ 4426 h 9136"/>
              <a:gd name="T72" fmla="*/ 6103 w 8384"/>
              <a:gd name="T73" fmla="*/ 6738 h 9136"/>
              <a:gd name="T74" fmla="*/ 6788 w 8384"/>
              <a:gd name="T75" fmla="*/ 8594 h 9136"/>
              <a:gd name="T76" fmla="*/ 6902 w 8384"/>
              <a:gd name="T77" fmla="*/ 9136 h 9136"/>
              <a:gd name="T78" fmla="*/ 8384 w 8384"/>
              <a:gd name="T79" fmla="*/ 8623 h 9136"/>
              <a:gd name="T80" fmla="*/ 8156 w 8384"/>
              <a:gd name="T81" fmla="*/ 6196 h 9136"/>
              <a:gd name="T82" fmla="*/ 5704 w 8384"/>
              <a:gd name="T83" fmla="*/ 6852 h 9136"/>
              <a:gd name="T84" fmla="*/ 770 w 8384"/>
              <a:gd name="T85" fmla="*/ 6852 h 9136"/>
              <a:gd name="T86" fmla="*/ 770 w 8384"/>
              <a:gd name="T87" fmla="*/ 771 h 9136"/>
              <a:gd name="T88" fmla="*/ 6103 w 8384"/>
              <a:gd name="T89" fmla="*/ 771 h 9136"/>
              <a:gd name="T90" fmla="*/ 6103 w 8384"/>
              <a:gd name="T91" fmla="*/ 3769 h 9136"/>
              <a:gd name="T92" fmla="*/ 6816 w 8384"/>
              <a:gd name="T93" fmla="*/ 3798 h 9136"/>
              <a:gd name="T94" fmla="*/ 6845 w 8384"/>
              <a:gd name="T95" fmla="*/ 3798 h 9136"/>
              <a:gd name="T96" fmla="*/ 6845 w 8384"/>
              <a:gd name="T97" fmla="*/ 571 h 9136"/>
              <a:gd name="T98" fmla="*/ 6274 w 8384"/>
              <a:gd name="T99" fmla="*/ 0 h 9136"/>
              <a:gd name="T100" fmla="*/ 571 w 8384"/>
              <a:gd name="T101" fmla="*/ 0 h 9136"/>
              <a:gd name="T102" fmla="*/ 0 w 8384"/>
              <a:gd name="T103" fmla="*/ 571 h 9136"/>
              <a:gd name="T104" fmla="*/ 0 w 8384"/>
              <a:gd name="T105" fmla="*/ 7052 h 9136"/>
              <a:gd name="T106" fmla="*/ 571 w 8384"/>
              <a:gd name="T107" fmla="*/ 7623 h 9136"/>
              <a:gd name="T108" fmla="*/ 5903 w 8384"/>
              <a:gd name="T109" fmla="*/ 7623 h 9136"/>
              <a:gd name="T110" fmla="*/ 5704 w 8384"/>
              <a:gd name="T111" fmla="*/ 6852 h 9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384" h="9136">
                <a:moveTo>
                  <a:pt x="5333" y="4568"/>
                </a:moveTo>
                <a:lnTo>
                  <a:pt x="1540" y="4568"/>
                </a:lnTo>
                <a:lnTo>
                  <a:pt x="1540" y="4940"/>
                </a:lnTo>
                <a:lnTo>
                  <a:pt x="5333" y="4940"/>
                </a:lnTo>
                <a:lnTo>
                  <a:pt x="5333" y="4568"/>
                </a:lnTo>
                <a:close/>
                <a:moveTo>
                  <a:pt x="3822" y="5339"/>
                </a:moveTo>
                <a:lnTo>
                  <a:pt x="1540" y="5339"/>
                </a:lnTo>
                <a:lnTo>
                  <a:pt x="1540" y="5710"/>
                </a:lnTo>
                <a:lnTo>
                  <a:pt x="3822" y="5710"/>
                </a:lnTo>
                <a:lnTo>
                  <a:pt x="3822" y="5339"/>
                </a:lnTo>
                <a:close/>
                <a:moveTo>
                  <a:pt x="5333" y="3055"/>
                </a:moveTo>
                <a:lnTo>
                  <a:pt x="1540" y="3055"/>
                </a:lnTo>
                <a:lnTo>
                  <a:pt x="1540" y="3426"/>
                </a:lnTo>
                <a:lnTo>
                  <a:pt x="5333" y="3426"/>
                </a:lnTo>
                <a:lnTo>
                  <a:pt x="5333" y="3055"/>
                </a:lnTo>
                <a:close/>
                <a:moveTo>
                  <a:pt x="5333" y="3798"/>
                </a:moveTo>
                <a:lnTo>
                  <a:pt x="1540" y="3798"/>
                </a:lnTo>
                <a:lnTo>
                  <a:pt x="1540" y="4197"/>
                </a:lnTo>
                <a:lnTo>
                  <a:pt x="5333" y="4197"/>
                </a:lnTo>
                <a:lnTo>
                  <a:pt x="5333" y="3798"/>
                </a:lnTo>
                <a:close/>
                <a:moveTo>
                  <a:pt x="5333" y="1514"/>
                </a:moveTo>
                <a:lnTo>
                  <a:pt x="1540" y="1514"/>
                </a:lnTo>
                <a:lnTo>
                  <a:pt x="1540" y="1913"/>
                </a:lnTo>
                <a:lnTo>
                  <a:pt x="5333" y="1913"/>
                </a:lnTo>
                <a:lnTo>
                  <a:pt x="5333" y="1514"/>
                </a:lnTo>
                <a:close/>
                <a:moveTo>
                  <a:pt x="5333" y="2284"/>
                </a:moveTo>
                <a:lnTo>
                  <a:pt x="1540" y="2284"/>
                </a:lnTo>
                <a:lnTo>
                  <a:pt x="1540" y="2656"/>
                </a:lnTo>
                <a:lnTo>
                  <a:pt x="5333" y="2656"/>
                </a:lnTo>
                <a:lnTo>
                  <a:pt x="5333" y="2284"/>
                </a:lnTo>
                <a:close/>
                <a:moveTo>
                  <a:pt x="8156" y="6196"/>
                </a:moveTo>
                <a:cubicBezTo>
                  <a:pt x="8242" y="5311"/>
                  <a:pt x="7985" y="5225"/>
                  <a:pt x="6902" y="4169"/>
                </a:cubicBezTo>
                <a:cubicBezTo>
                  <a:pt x="6987" y="4626"/>
                  <a:pt x="7101" y="5454"/>
                  <a:pt x="7272" y="6082"/>
                </a:cubicBezTo>
                <a:cubicBezTo>
                  <a:pt x="7301" y="6224"/>
                  <a:pt x="7101" y="6310"/>
                  <a:pt x="7044" y="6167"/>
                </a:cubicBezTo>
                <a:cubicBezTo>
                  <a:pt x="6959" y="5967"/>
                  <a:pt x="6845" y="5168"/>
                  <a:pt x="6730" y="4369"/>
                </a:cubicBezTo>
                <a:cubicBezTo>
                  <a:pt x="6673" y="3940"/>
                  <a:pt x="6103" y="3969"/>
                  <a:pt x="6103" y="4426"/>
                </a:cubicBezTo>
                <a:cubicBezTo>
                  <a:pt x="6103" y="5111"/>
                  <a:pt x="6103" y="5710"/>
                  <a:pt x="6103" y="6738"/>
                </a:cubicBezTo>
                <a:cubicBezTo>
                  <a:pt x="6103" y="7595"/>
                  <a:pt x="6502" y="7623"/>
                  <a:pt x="6788" y="8594"/>
                </a:cubicBezTo>
                <a:cubicBezTo>
                  <a:pt x="6845" y="8765"/>
                  <a:pt x="6873" y="8965"/>
                  <a:pt x="6902" y="9136"/>
                </a:cubicBezTo>
                <a:lnTo>
                  <a:pt x="8384" y="8623"/>
                </a:lnTo>
                <a:cubicBezTo>
                  <a:pt x="7871" y="7623"/>
                  <a:pt x="8099" y="6852"/>
                  <a:pt x="8156" y="6196"/>
                </a:cubicBezTo>
                <a:close/>
                <a:moveTo>
                  <a:pt x="5704" y="6852"/>
                </a:moveTo>
                <a:lnTo>
                  <a:pt x="770" y="6852"/>
                </a:lnTo>
                <a:lnTo>
                  <a:pt x="770" y="771"/>
                </a:lnTo>
                <a:lnTo>
                  <a:pt x="6103" y="771"/>
                </a:lnTo>
                <a:lnTo>
                  <a:pt x="6103" y="3769"/>
                </a:lnTo>
                <a:cubicBezTo>
                  <a:pt x="6331" y="3626"/>
                  <a:pt x="6616" y="3655"/>
                  <a:pt x="6816" y="3798"/>
                </a:cubicBezTo>
                <a:lnTo>
                  <a:pt x="6845" y="3798"/>
                </a:lnTo>
                <a:lnTo>
                  <a:pt x="6845" y="571"/>
                </a:lnTo>
                <a:cubicBezTo>
                  <a:pt x="6845" y="257"/>
                  <a:pt x="6588" y="0"/>
                  <a:pt x="6274" y="0"/>
                </a:cubicBezTo>
                <a:lnTo>
                  <a:pt x="571" y="0"/>
                </a:lnTo>
                <a:cubicBezTo>
                  <a:pt x="257" y="0"/>
                  <a:pt x="0" y="257"/>
                  <a:pt x="0" y="571"/>
                </a:cubicBezTo>
                <a:lnTo>
                  <a:pt x="0" y="7052"/>
                </a:lnTo>
                <a:cubicBezTo>
                  <a:pt x="0" y="7366"/>
                  <a:pt x="257" y="7623"/>
                  <a:pt x="571" y="7623"/>
                </a:cubicBezTo>
                <a:lnTo>
                  <a:pt x="5903" y="7623"/>
                </a:lnTo>
                <a:cubicBezTo>
                  <a:pt x="5789" y="7423"/>
                  <a:pt x="5732" y="7195"/>
                  <a:pt x="5704" y="6852"/>
                </a:cubicBezTo>
                <a:close/>
              </a:path>
            </a:pathLst>
          </a:custGeom>
          <a:solidFill>
            <a:schemeClr val="tx2"/>
          </a:solidFill>
          <a:ln w="11113" cap="flat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596" y="3792808"/>
            <a:ext cx="3848669" cy="209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325" y="161926"/>
            <a:ext cx="11509375" cy="93345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Informace o evropských fondech</a:t>
            </a:r>
            <a:endParaRPr lang="cs-CZ" sz="36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25</a:t>
            </a:fld>
            <a:endParaRPr lang="cs-CZ">
              <a:solidFill>
                <a:srgbClr val="2D292A"/>
              </a:solidFill>
            </a:endParaRPr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76289630"/>
              </p:ext>
            </p:extLst>
          </p:nvPr>
        </p:nvGraphicFramePr>
        <p:xfrm>
          <a:off x="807522" y="1246910"/>
          <a:ext cx="7631628" cy="493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8467725" y="1541721"/>
            <a:ext cx="3409949" cy="4516180"/>
          </a:xfrm>
        </p:spPr>
        <p:txBody>
          <a:bodyPr/>
          <a:lstStyle/>
          <a:p>
            <a:r>
              <a:rPr lang="cs-CZ" sz="1300" dirty="0" smtClean="0"/>
              <a:t>Informace o evropských fondech jsou dobře dostupné pro 62 % dotázaných, dostatečné pro 55 % a konkrétní a věcné pro 43 % respondentů. </a:t>
            </a:r>
          </a:p>
          <a:p>
            <a:r>
              <a:rPr lang="cs-CZ" sz="1300" dirty="0" smtClean="0"/>
              <a:t>Naopak nejméně lidí uvádí, že jsou zbytečně se překrývající.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300" dirty="0" smtClean="0"/>
              <a:t>o dobré dostupnosti informací jsou přesvědčeni především vysokoškoláci.</a:t>
            </a:r>
          </a:p>
        </p:txBody>
      </p:sp>
      <p:sp>
        <p:nvSpPr>
          <p:cNvPr id="9" name="Freeform 41"/>
          <p:cNvSpPr>
            <a:spLocks noChangeAspect="1" noEditPoints="1"/>
          </p:cNvSpPr>
          <p:nvPr/>
        </p:nvSpPr>
        <p:spPr bwMode="auto">
          <a:xfrm>
            <a:off x="893777" y="1429012"/>
            <a:ext cx="635000" cy="635000"/>
          </a:xfrm>
          <a:custGeom>
            <a:avLst/>
            <a:gdLst>
              <a:gd name="T0" fmla="*/ 160 w 320"/>
              <a:gd name="T1" fmla="*/ 27 h 320"/>
              <a:gd name="T2" fmla="*/ 293 w 320"/>
              <a:gd name="T3" fmla="*/ 160 h 320"/>
              <a:gd name="T4" fmla="*/ 160 w 320"/>
              <a:gd name="T5" fmla="*/ 293 h 320"/>
              <a:gd name="T6" fmla="*/ 27 w 320"/>
              <a:gd name="T7" fmla="*/ 160 h 320"/>
              <a:gd name="T8" fmla="*/ 160 w 320"/>
              <a:gd name="T9" fmla="*/ 27 h 320"/>
              <a:gd name="T10" fmla="*/ 160 w 320"/>
              <a:gd name="T11" fmla="*/ 0 h 320"/>
              <a:gd name="T12" fmla="*/ 0 w 320"/>
              <a:gd name="T13" fmla="*/ 160 h 320"/>
              <a:gd name="T14" fmla="*/ 160 w 320"/>
              <a:gd name="T15" fmla="*/ 320 h 320"/>
              <a:gd name="T16" fmla="*/ 320 w 320"/>
              <a:gd name="T17" fmla="*/ 160 h 320"/>
              <a:gd name="T18" fmla="*/ 160 w 320"/>
              <a:gd name="T19" fmla="*/ 0 h 320"/>
              <a:gd name="T20" fmla="*/ 133 w 320"/>
              <a:gd name="T21" fmla="*/ 213 h 320"/>
              <a:gd name="T22" fmla="*/ 157 w 320"/>
              <a:gd name="T23" fmla="*/ 154 h 320"/>
              <a:gd name="T24" fmla="*/ 134 w 320"/>
              <a:gd name="T25" fmla="*/ 157 h 320"/>
              <a:gd name="T26" fmla="*/ 129 w 320"/>
              <a:gd name="T27" fmla="*/ 148 h 320"/>
              <a:gd name="T28" fmla="*/ 184 w 320"/>
              <a:gd name="T29" fmla="*/ 156 h 320"/>
              <a:gd name="T30" fmla="*/ 163 w 320"/>
              <a:gd name="T31" fmla="*/ 210 h 320"/>
              <a:gd name="T32" fmla="*/ 187 w 320"/>
              <a:gd name="T33" fmla="*/ 207 h 320"/>
              <a:gd name="T34" fmla="*/ 192 w 320"/>
              <a:gd name="T35" fmla="*/ 215 h 320"/>
              <a:gd name="T36" fmla="*/ 133 w 320"/>
              <a:gd name="T37" fmla="*/ 213 h 320"/>
              <a:gd name="T38" fmla="*/ 196 w 320"/>
              <a:gd name="T39" fmla="*/ 105 h 320"/>
              <a:gd name="T40" fmla="*/ 173 w 320"/>
              <a:gd name="T41" fmla="*/ 104 h 320"/>
              <a:gd name="T42" fmla="*/ 175 w 320"/>
              <a:gd name="T43" fmla="*/ 82 h 320"/>
              <a:gd name="T44" fmla="*/ 198 w 320"/>
              <a:gd name="T45" fmla="*/ 82 h 320"/>
              <a:gd name="T46" fmla="*/ 196 w 320"/>
              <a:gd name="T47" fmla="*/ 10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20" h="320">
                <a:moveTo>
                  <a:pt x="160" y="27"/>
                </a:moveTo>
                <a:cubicBezTo>
                  <a:pt x="234" y="27"/>
                  <a:pt x="293" y="86"/>
                  <a:pt x="293" y="160"/>
                </a:cubicBezTo>
                <a:cubicBezTo>
                  <a:pt x="293" y="234"/>
                  <a:pt x="234" y="293"/>
                  <a:pt x="160" y="293"/>
                </a:cubicBezTo>
                <a:cubicBezTo>
                  <a:pt x="86" y="293"/>
                  <a:pt x="27" y="234"/>
                  <a:pt x="27" y="160"/>
                </a:cubicBezTo>
                <a:cubicBezTo>
                  <a:pt x="27" y="86"/>
                  <a:pt x="86" y="27"/>
                  <a:pt x="160" y="27"/>
                </a:cubicBezTo>
                <a:close/>
                <a:moveTo>
                  <a:pt x="160" y="0"/>
                </a:moveTo>
                <a:cubicBezTo>
                  <a:pt x="72" y="0"/>
                  <a:pt x="0" y="72"/>
                  <a:pt x="0" y="160"/>
                </a:cubicBezTo>
                <a:cubicBezTo>
                  <a:pt x="0" y="248"/>
                  <a:pt x="72" y="320"/>
                  <a:pt x="160" y="320"/>
                </a:cubicBezTo>
                <a:cubicBezTo>
                  <a:pt x="248" y="320"/>
                  <a:pt x="320" y="248"/>
                  <a:pt x="320" y="160"/>
                </a:cubicBezTo>
                <a:cubicBezTo>
                  <a:pt x="320" y="72"/>
                  <a:pt x="248" y="0"/>
                  <a:pt x="160" y="0"/>
                </a:cubicBezTo>
                <a:close/>
                <a:moveTo>
                  <a:pt x="133" y="213"/>
                </a:moveTo>
                <a:cubicBezTo>
                  <a:pt x="140" y="190"/>
                  <a:pt x="155" y="161"/>
                  <a:pt x="157" y="154"/>
                </a:cubicBezTo>
                <a:cubicBezTo>
                  <a:pt x="161" y="143"/>
                  <a:pt x="154" y="139"/>
                  <a:pt x="134" y="157"/>
                </a:cubicBezTo>
                <a:lnTo>
                  <a:pt x="129" y="148"/>
                </a:lnTo>
                <a:cubicBezTo>
                  <a:pt x="153" y="123"/>
                  <a:pt x="201" y="117"/>
                  <a:pt x="184" y="156"/>
                </a:cubicBezTo>
                <a:cubicBezTo>
                  <a:pt x="174" y="181"/>
                  <a:pt x="167" y="197"/>
                  <a:pt x="163" y="210"/>
                </a:cubicBezTo>
                <a:cubicBezTo>
                  <a:pt x="157" y="229"/>
                  <a:pt x="172" y="221"/>
                  <a:pt x="187" y="207"/>
                </a:cubicBezTo>
                <a:cubicBezTo>
                  <a:pt x="189" y="210"/>
                  <a:pt x="190" y="212"/>
                  <a:pt x="192" y="215"/>
                </a:cubicBezTo>
                <a:cubicBezTo>
                  <a:pt x="158" y="247"/>
                  <a:pt x="121" y="250"/>
                  <a:pt x="133" y="213"/>
                </a:cubicBezTo>
                <a:close/>
                <a:moveTo>
                  <a:pt x="196" y="105"/>
                </a:moveTo>
                <a:cubicBezTo>
                  <a:pt x="189" y="111"/>
                  <a:pt x="179" y="110"/>
                  <a:pt x="173" y="104"/>
                </a:cubicBezTo>
                <a:cubicBezTo>
                  <a:pt x="167" y="98"/>
                  <a:pt x="168" y="88"/>
                  <a:pt x="175" y="82"/>
                </a:cubicBezTo>
                <a:cubicBezTo>
                  <a:pt x="182" y="76"/>
                  <a:pt x="192" y="76"/>
                  <a:pt x="198" y="82"/>
                </a:cubicBezTo>
                <a:cubicBezTo>
                  <a:pt x="204" y="89"/>
                  <a:pt x="203" y="99"/>
                  <a:pt x="196" y="105"/>
                </a:cubicBez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80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3526" y="365127"/>
            <a:ext cx="11546957" cy="78319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Chybějící informace o čerpání evropských fondů na rozvoj ČR - spontánně</a:t>
            </a:r>
            <a:endParaRPr lang="cs-CZ" sz="3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26</a:t>
            </a:fld>
            <a:endParaRPr lang="cs-CZ"/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492481713"/>
              </p:ext>
            </p:extLst>
          </p:nvPr>
        </p:nvGraphicFramePr>
        <p:xfrm>
          <a:off x="1211277" y="1252217"/>
          <a:ext cx="7500858" cy="510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délník 3"/>
          <p:cNvSpPr/>
          <p:nvPr/>
        </p:nvSpPr>
        <p:spPr>
          <a:xfrm>
            <a:off x="1690577" y="1501774"/>
            <a:ext cx="5645888" cy="133711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7975275" y="1992101"/>
            <a:ext cx="265728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„Spíše mi vadí, že informace </a:t>
            </a:r>
            <a:r>
              <a:rPr lang="pl-PL" sz="1200" i="1" dirty="0" smtClean="0"/>
              <a:t/>
            </a:r>
            <a:br>
              <a:rPr lang="pl-PL" sz="1200" i="1" dirty="0" smtClean="0"/>
            </a:br>
            <a:r>
              <a:rPr lang="pl-PL" sz="1200" i="1" dirty="0" smtClean="0"/>
              <a:t>o </a:t>
            </a:r>
            <a:r>
              <a:rPr lang="pl-PL" sz="1200" i="1" dirty="0"/>
              <a:t>čerpání nejsou více veřejné</a:t>
            </a:r>
            <a:r>
              <a:rPr lang="pl-PL" sz="1200" i="1" dirty="0" smtClean="0"/>
              <a:t>.”</a:t>
            </a:r>
            <a:endParaRPr lang="cs-CZ" sz="1200" i="1" dirty="0" smtClean="0"/>
          </a:p>
        </p:txBody>
      </p:sp>
      <p:grpSp>
        <p:nvGrpSpPr>
          <p:cNvPr id="13" name="Skupina 12"/>
          <p:cNvGrpSpPr/>
          <p:nvPr/>
        </p:nvGrpSpPr>
        <p:grpSpPr>
          <a:xfrm>
            <a:off x="7527851" y="1403494"/>
            <a:ext cx="826912" cy="648072"/>
            <a:chOff x="3634123" y="4296300"/>
            <a:chExt cx="648072" cy="648072"/>
          </a:xfrm>
        </p:grpSpPr>
        <p:sp>
          <p:nvSpPr>
            <p:cNvPr id="14" name="Ovál 13"/>
            <p:cNvSpPr/>
            <p:nvPr/>
          </p:nvSpPr>
          <p:spPr>
            <a:xfrm>
              <a:off x="3634123" y="4296300"/>
              <a:ext cx="648072" cy="648072"/>
            </a:xfrm>
            <a:prstGeom prst="ellipse">
              <a:avLst/>
            </a:prstGeom>
            <a:solidFill>
              <a:srgbClr val="971C5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20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5" name="Picture 14" descr="C:\Users\fait\Desktop\layer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839" y="4437112"/>
              <a:ext cx="182619" cy="36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4" descr="C:\Users\fait\Desktop\layer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892" y="4437112"/>
              <a:ext cx="181410" cy="36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ovéPole 16"/>
          <p:cNvSpPr txBox="1"/>
          <p:nvPr/>
        </p:nvSpPr>
        <p:spPr>
          <a:xfrm>
            <a:off x="7970312" y="2587449"/>
            <a:ext cx="265728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„Přehledné tabulky o aktuálním čerpání jednotlivých fondů, včetně jednotlivých </a:t>
            </a:r>
            <a:r>
              <a:rPr lang="pl-PL" sz="1200" i="1" dirty="0" smtClean="0"/>
              <a:t>projektů, </a:t>
            </a:r>
            <a:r>
              <a:rPr lang="pl-PL" sz="1200" i="1" dirty="0"/>
              <a:t>které se na čerpání </a:t>
            </a:r>
            <a:r>
              <a:rPr lang="pl-PL" sz="1200" i="1" dirty="0" smtClean="0"/>
              <a:t>podílejí.”</a:t>
            </a:r>
            <a:endParaRPr lang="cs-CZ" sz="1200" i="1" dirty="0" smtClean="0"/>
          </a:p>
        </p:txBody>
      </p:sp>
      <p:sp>
        <p:nvSpPr>
          <p:cNvPr id="18" name="TextovéPole 17"/>
          <p:cNvSpPr txBox="1"/>
          <p:nvPr/>
        </p:nvSpPr>
        <p:spPr>
          <a:xfrm>
            <a:off x="7975275" y="3555540"/>
            <a:ext cx="2657283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 smtClean="0"/>
              <a:t>„Přesný přehled </a:t>
            </a:r>
            <a:r>
              <a:rPr lang="pl-PL" sz="1200" i="1" dirty="0"/>
              <a:t>o </a:t>
            </a:r>
            <a:r>
              <a:rPr lang="pl-PL" sz="1200" i="1" dirty="0" smtClean="0"/>
              <a:t>plánech, </a:t>
            </a:r>
            <a:r>
              <a:rPr lang="pl-PL" sz="1200" i="1" dirty="0"/>
              <a:t>kam se </a:t>
            </a:r>
            <a:r>
              <a:rPr lang="pl-PL" sz="1200" i="1" dirty="0" smtClean="0"/>
              <a:t>peníze investují, </a:t>
            </a:r>
            <a:r>
              <a:rPr lang="pl-PL" sz="1200" i="1" dirty="0"/>
              <a:t>jak se </a:t>
            </a:r>
            <a:r>
              <a:rPr lang="pl-PL" sz="1200" i="1" dirty="0" smtClean="0"/>
              <a:t>využily </a:t>
            </a:r>
            <a:r>
              <a:rPr lang="pl-PL" sz="1200" i="1" dirty="0"/>
              <a:t>a za kolik se </a:t>
            </a:r>
            <a:r>
              <a:rPr lang="pl-PL" sz="1200" i="1" dirty="0" smtClean="0"/>
              <a:t>využilo</a:t>
            </a:r>
            <a:r>
              <a:rPr lang="pl-PL" sz="1200" i="1" dirty="0"/>
              <a:t>. </a:t>
            </a:r>
            <a:r>
              <a:rPr lang="pl-PL" sz="1200" i="1" dirty="0" smtClean="0"/>
              <a:t>Proč </a:t>
            </a:r>
            <a:r>
              <a:rPr lang="pl-PL" sz="1200" i="1" dirty="0"/>
              <a:t>jdou </a:t>
            </a:r>
            <a:r>
              <a:rPr lang="pl-PL" sz="1200" i="1" dirty="0" smtClean="0"/>
              <a:t>peníze </a:t>
            </a:r>
            <a:r>
              <a:rPr lang="pl-PL" sz="1200" i="1" dirty="0"/>
              <a:t>zrovna </a:t>
            </a:r>
            <a:r>
              <a:rPr lang="pl-PL" sz="1200" i="1" dirty="0" smtClean="0"/>
              <a:t>tam, </a:t>
            </a:r>
            <a:r>
              <a:rPr lang="pl-PL" sz="1200" i="1" dirty="0"/>
              <a:t>kam </a:t>
            </a:r>
            <a:r>
              <a:rPr lang="pl-PL" sz="1200" i="1" dirty="0" smtClean="0"/>
              <a:t>jdou</a:t>
            </a:r>
            <a:r>
              <a:rPr lang="pl-PL" sz="1200" i="1" dirty="0"/>
              <a:t>.”</a:t>
            </a:r>
            <a:endParaRPr lang="cs-CZ" sz="1200" i="1" dirty="0" smtClean="0"/>
          </a:p>
        </p:txBody>
      </p:sp>
      <p:sp>
        <p:nvSpPr>
          <p:cNvPr id="19" name="TextovéPole 18"/>
          <p:cNvSpPr txBox="1"/>
          <p:nvPr/>
        </p:nvSpPr>
        <p:spPr>
          <a:xfrm>
            <a:off x="7975275" y="4483964"/>
            <a:ext cx="2657283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„O webových stránkách, co jste uvedli v předchozích dotazech jsem v životě neslyšel, takže minimálně vázne jejich plošnější propagace </a:t>
            </a:r>
            <a:r>
              <a:rPr lang="pl-PL" sz="1200" i="1" dirty="0" smtClean="0"/>
              <a:t>občanům</a:t>
            </a:r>
            <a:r>
              <a:rPr lang="pl-PL" sz="1200" i="1" dirty="0"/>
              <a:t>. Možná, že obsahují informace, které mi nyní chybí, ale to zatím </a:t>
            </a:r>
            <a:r>
              <a:rPr lang="pl-PL" sz="1200" i="1" dirty="0" smtClean="0"/>
              <a:t>nevím.”</a:t>
            </a:r>
            <a:endParaRPr lang="cs-CZ" sz="1200" i="1" dirty="0" smtClean="0"/>
          </a:p>
        </p:txBody>
      </p:sp>
      <p:sp>
        <p:nvSpPr>
          <p:cNvPr id="20" name="Freeform 41"/>
          <p:cNvSpPr>
            <a:spLocks noChangeAspect="1" noEditPoints="1"/>
          </p:cNvSpPr>
          <p:nvPr/>
        </p:nvSpPr>
        <p:spPr bwMode="auto">
          <a:xfrm>
            <a:off x="893777" y="1429012"/>
            <a:ext cx="635000" cy="635000"/>
          </a:xfrm>
          <a:custGeom>
            <a:avLst/>
            <a:gdLst>
              <a:gd name="T0" fmla="*/ 160 w 320"/>
              <a:gd name="T1" fmla="*/ 27 h 320"/>
              <a:gd name="T2" fmla="*/ 293 w 320"/>
              <a:gd name="T3" fmla="*/ 160 h 320"/>
              <a:gd name="T4" fmla="*/ 160 w 320"/>
              <a:gd name="T5" fmla="*/ 293 h 320"/>
              <a:gd name="T6" fmla="*/ 27 w 320"/>
              <a:gd name="T7" fmla="*/ 160 h 320"/>
              <a:gd name="T8" fmla="*/ 160 w 320"/>
              <a:gd name="T9" fmla="*/ 27 h 320"/>
              <a:gd name="T10" fmla="*/ 160 w 320"/>
              <a:gd name="T11" fmla="*/ 0 h 320"/>
              <a:gd name="T12" fmla="*/ 0 w 320"/>
              <a:gd name="T13" fmla="*/ 160 h 320"/>
              <a:gd name="T14" fmla="*/ 160 w 320"/>
              <a:gd name="T15" fmla="*/ 320 h 320"/>
              <a:gd name="T16" fmla="*/ 320 w 320"/>
              <a:gd name="T17" fmla="*/ 160 h 320"/>
              <a:gd name="T18" fmla="*/ 160 w 320"/>
              <a:gd name="T19" fmla="*/ 0 h 320"/>
              <a:gd name="T20" fmla="*/ 133 w 320"/>
              <a:gd name="T21" fmla="*/ 213 h 320"/>
              <a:gd name="T22" fmla="*/ 157 w 320"/>
              <a:gd name="T23" fmla="*/ 154 h 320"/>
              <a:gd name="T24" fmla="*/ 134 w 320"/>
              <a:gd name="T25" fmla="*/ 157 h 320"/>
              <a:gd name="T26" fmla="*/ 129 w 320"/>
              <a:gd name="T27" fmla="*/ 148 h 320"/>
              <a:gd name="T28" fmla="*/ 184 w 320"/>
              <a:gd name="T29" fmla="*/ 156 h 320"/>
              <a:gd name="T30" fmla="*/ 163 w 320"/>
              <a:gd name="T31" fmla="*/ 210 h 320"/>
              <a:gd name="T32" fmla="*/ 187 w 320"/>
              <a:gd name="T33" fmla="*/ 207 h 320"/>
              <a:gd name="T34" fmla="*/ 192 w 320"/>
              <a:gd name="T35" fmla="*/ 215 h 320"/>
              <a:gd name="T36" fmla="*/ 133 w 320"/>
              <a:gd name="T37" fmla="*/ 213 h 320"/>
              <a:gd name="T38" fmla="*/ 196 w 320"/>
              <a:gd name="T39" fmla="*/ 105 h 320"/>
              <a:gd name="T40" fmla="*/ 173 w 320"/>
              <a:gd name="T41" fmla="*/ 104 h 320"/>
              <a:gd name="T42" fmla="*/ 175 w 320"/>
              <a:gd name="T43" fmla="*/ 82 h 320"/>
              <a:gd name="T44" fmla="*/ 198 w 320"/>
              <a:gd name="T45" fmla="*/ 82 h 320"/>
              <a:gd name="T46" fmla="*/ 196 w 320"/>
              <a:gd name="T47" fmla="*/ 10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20" h="320">
                <a:moveTo>
                  <a:pt x="160" y="27"/>
                </a:moveTo>
                <a:cubicBezTo>
                  <a:pt x="234" y="27"/>
                  <a:pt x="293" y="86"/>
                  <a:pt x="293" y="160"/>
                </a:cubicBezTo>
                <a:cubicBezTo>
                  <a:pt x="293" y="234"/>
                  <a:pt x="234" y="293"/>
                  <a:pt x="160" y="293"/>
                </a:cubicBezTo>
                <a:cubicBezTo>
                  <a:pt x="86" y="293"/>
                  <a:pt x="27" y="234"/>
                  <a:pt x="27" y="160"/>
                </a:cubicBezTo>
                <a:cubicBezTo>
                  <a:pt x="27" y="86"/>
                  <a:pt x="86" y="27"/>
                  <a:pt x="160" y="27"/>
                </a:cubicBezTo>
                <a:close/>
                <a:moveTo>
                  <a:pt x="160" y="0"/>
                </a:moveTo>
                <a:cubicBezTo>
                  <a:pt x="72" y="0"/>
                  <a:pt x="0" y="72"/>
                  <a:pt x="0" y="160"/>
                </a:cubicBezTo>
                <a:cubicBezTo>
                  <a:pt x="0" y="248"/>
                  <a:pt x="72" y="320"/>
                  <a:pt x="160" y="320"/>
                </a:cubicBezTo>
                <a:cubicBezTo>
                  <a:pt x="248" y="320"/>
                  <a:pt x="320" y="248"/>
                  <a:pt x="320" y="160"/>
                </a:cubicBezTo>
                <a:cubicBezTo>
                  <a:pt x="320" y="72"/>
                  <a:pt x="248" y="0"/>
                  <a:pt x="160" y="0"/>
                </a:cubicBezTo>
                <a:close/>
                <a:moveTo>
                  <a:pt x="133" y="213"/>
                </a:moveTo>
                <a:cubicBezTo>
                  <a:pt x="140" y="190"/>
                  <a:pt x="155" y="161"/>
                  <a:pt x="157" y="154"/>
                </a:cubicBezTo>
                <a:cubicBezTo>
                  <a:pt x="161" y="143"/>
                  <a:pt x="154" y="139"/>
                  <a:pt x="134" y="157"/>
                </a:cubicBezTo>
                <a:lnTo>
                  <a:pt x="129" y="148"/>
                </a:lnTo>
                <a:cubicBezTo>
                  <a:pt x="153" y="123"/>
                  <a:pt x="201" y="117"/>
                  <a:pt x="184" y="156"/>
                </a:cubicBezTo>
                <a:cubicBezTo>
                  <a:pt x="174" y="181"/>
                  <a:pt x="167" y="197"/>
                  <a:pt x="163" y="210"/>
                </a:cubicBezTo>
                <a:cubicBezTo>
                  <a:pt x="157" y="229"/>
                  <a:pt x="172" y="221"/>
                  <a:pt x="187" y="207"/>
                </a:cubicBezTo>
                <a:cubicBezTo>
                  <a:pt x="189" y="210"/>
                  <a:pt x="190" y="212"/>
                  <a:pt x="192" y="215"/>
                </a:cubicBezTo>
                <a:cubicBezTo>
                  <a:pt x="158" y="247"/>
                  <a:pt x="121" y="250"/>
                  <a:pt x="133" y="213"/>
                </a:cubicBezTo>
                <a:close/>
                <a:moveTo>
                  <a:pt x="196" y="105"/>
                </a:moveTo>
                <a:cubicBezTo>
                  <a:pt x="189" y="111"/>
                  <a:pt x="179" y="110"/>
                  <a:pt x="173" y="104"/>
                </a:cubicBezTo>
                <a:cubicBezTo>
                  <a:pt x="167" y="98"/>
                  <a:pt x="168" y="88"/>
                  <a:pt x="175" y="82"/>
                </a:cubicBezTo>
                <a:cubicBezTo>
                  <a:pt x="182" y="76"/>
                  <a:pt x="192" y="76"/>
                  <a:pt x="198" y="82"/>
                </a:cubicBezTo>
                <a:cubicBezTo>
                  <a:pt x="204" y="89"/>
                  <a:pt x="203" y="99"/>
                  <a:pt x="196" y="105"/>
                </a:cubicBez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1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263" y="365126"/>
            <a:ext cx="11156640" cy="985439"/>
          </a:xfrm>
        </p:spPr>
        <p:txBody>
          <a:bodyPr>
            <a:noAutofit/>
          </a:bodyPr>
          <a:lstStyle/>
          <a:p>
            <a:r>
              <a:rPr lang="cs-CZ" sz="3200" dirty="0" smtClean="0"/>
              <a:t>Užitečnost informací ohledně financování z evropských fondů</a:t>
            </a:r>
            <a:endParaRPr lang="cs-CZ" sz="3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27</a:t>
            </a:fld>
            <a:endParaRPr lang="cs-CZ">
              <a:solidFill>
                <a:srgbClr val="2D292A"/>
              </a:solidFill>
            </a:endParaRPr>
          </a:p>
        </p:txBody>
      </p:sp>
      <p:graphicFrame>
        <p:nvGraphicFramePr>
          <p:cNvPr id="9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929233619"/>
              </p:ext>
            </p:extLst>
          </p:nvPr>
        </p:nvGraphicFramePr>
        <p:xfrm>
          <a:off x="838201" y="1511601"/>
          <a:ext cx="6026885" cy="4644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Zástupný symbol pro 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725795"/>
              </p:ext>
            </p:extLst>
          </p:nvPr>
        </p:nvGraphicFramePr>
        <p:xfrm>
          <a:off x="6517758" y="1511602"/>
          <a:ext cx="5416470" cy="4538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7554473" y="1511602"/>
            <a:ext cx="2765181" cy="3077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B486D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rgbClr val="971C54"/>
              </a:buClr>
            </a:pPr>
            <a:r>
              <a:rPr lang="cs-CZ" sz="1400" b="1" dirty="0" smtClean="0">
                <a:solidFill>
                  <a:srgbClr val="2D292A"/>
                </a:solidFill>
              </a:rPr>
              <a:t>Informační zdroje - preference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1031357" y="1360967"/>
            <a:ext cx="5476875" cy="76598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300" dirty="0" smtClean="0"/>
              <a:t>O užitečností informování občanů ohledně oblastí financovaných </a:t>
            </a:r>
            <a:br>
              <a:rPr lang="cs-CZ" sz="1300" dirty="0" smtClean="0"/>
            </a:br>
            <a:r>
              <a:rPr lang="cs-CZ" sz="1300" dirty="0" smtClean="0"/>
              <a:t>z evropských fondů je přesvědčeno 9 z 10 respondentů.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300" dirty="0" smtClean="0"/>
              <a:t>Za nejlepší informační zdroj lidé považují internet/webové stránky a televizi.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592186" y="1956007"/>
            <a:ext cx="5111381" cy="7286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4852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365127"/>
            <a:ext cx="10972800" cy="758824"/>
          </a:xfrm>
        </p:spPr>
        <p:txBody>
          <a:bodyPr>
            <a:normAutofit/>
          </a:bodyPr>
          <a:lstStyle/>
          <a:p>
            <a:r>
              <a:rPr lang="cs-CZ" sz="3600" dirty="0" smtClean="0"/>
              <a:t>Oblasti směřování financů z fondů EU</a:t>
            </a:r>
            <a:endParaRPr lang="cs-CZ" sz="3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28</a:t>
            </a:fld>
            <a:endParaRPr lang="cs-CZ"/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132376825"/>
              </p:ext>
            </p:extLst>
          </p:nvPr>
        </p:nvGraphicFramePr>
        <p:xfrm>
          <a:off x="838199" y="1276350"/>
          <a:ext cx="7143751" cy="507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7315200" y="1479154"/>
            <a:ext cx="4038599" cy="4874021"/>
          </a:xfrm>
        </p:spPr>
        <p:txBody>
          <a:bodyPr/>
          <a:lstStyle/>
          <a:p>
            <a:r>
              <a:rPr lang="cs-CZ" sz="1300" dirty="0" smtClean="0"/>
              <a:t>Prostředky z fondů EU by měly směřovat v příštím programovém období zejména do oblasti sociální péče, životního prostředí a dopravy.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300" dirty="0" smtClean="0"/>
              <a:t>Zatímco muži zmiňují častěji dopravu, výzkum, vývoj a inovace, ženy by preferovali směřování financí do oblasti sociální péče, řešení nezaměstnanosti a životního prostředí.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300" dirty="0" smtClean="0"/>
              <a:t>Lidé ve věku 30 až 44 let zmiňují více školství, ve věku 60 a více let zase sociální péči.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300" dirty="0" smtClean="0"/>
              <a:t>Respondenti bez maturity by upřednostnili řešení otázek nezaměstnanosti, vysokoškoláci zase výzkum, vývoj a inovace.</a:t>
            </a:r>
          </a:p>
          <a:p>
            <a:endParaRPr lang="cs-CZ" sz="1300" dirty="0"/>
          </a:p>
          <a:p>
            <a:endParaRPr lang="cs-CZ" sz="1300" dirty="0"/>
          </a:p>
        </p:txBody>
      </p:sp>
      <p:sp>
        <p:nvSpPr>
          <p:cNvPr id="11" name="Obdélník 10"/>
          <p:cNvSpPr/>
          <p:nvPr/>
        </p:nvSpPr>
        <p:spPr>
          <a:xfrm>
            <a:off x="2052084" y="1956007"/>
            <a:ext cx="5111381" cy="123376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7399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Zástupný symbol pro 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623425"/>
              </p:ext>
            </p:extLst>
          </p:nvPr>
        </p:nvGraphicFramePr>
        <p:xfrm>
          <a:off x="438955" y="1233760"/>
          <a:ext cx="10623997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999" y="365127"/>
            <a:ext cx="11416049" cy="758824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Pozitivní vliv fondů v minulosti vs. žádané budoucí toky</a:t>
            </a:r>
            <a:endParaRPr lang="cs-CZ" sz="3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29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228045" y="1867437"/>
            <a:ext cx="4739425" cy="79849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12" name="Obdélník 11"/>
          <p:cNvSpPr/>
          <p:nvPr/>
        </p:nvSpPr>
        <p:spPr>
          <a:xfrm>
            <a:off x="7080620" y="3429000"/>
            <a:ext cx="3930818" cy="42178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13" name="Obdélník 12"/>
          <p:cNvSpPr/>
          <p:nvPr/>
        </p:nvSpPr>
        <p:spPr>
          <a:xfrm>
            <a:off x="7080620" y="2240924"/>
            <a:ext cx="3930818" cy="42178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3740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zjištění výzkumu</a:t>
            </a:r>
            <a:r>
              <a:rPr lang="cs-CZ" dirty="0"/>
              <a:t/>
            </a:r>
            <a:br>
              <a:rPr lang="cs-CZ" dirty="0"/>
            </a:br>
            <a:endParaRPr lang="cs-CZ" sz="2000" dirty="0"/>
          </a:p>
        </p:txBody>
      </p:sp>
      <p:sp>
        <p:nvSpPr>
          <p:cNvPr id="9" name="Zástupný symbol pro obrázek 7"/>
          <p:cNvSpPr txBox="1">
            <a:spLocks/>
          </p:cNvSpPr>
          <p:nvPr/>
        </p:nvSpPr>
        <p:spPr>
          <a:xfrm>
            <a:off x="152400" y="152400"/>
            <a:ext cx="12192000" cy="4279900"/>
          </a:xfrm>
          <a:prstGeom prst="rect">
            <a:avLst/>
          </a:prstGeom>
        </p:spPr>
      </p:sp>
      <p:pic>
        <p:nvPicPr>
          <p:cNvPr id="10" name="Zástupný symbol pro obrázek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72" b="236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668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325" y="161926"/>
            <a:ext cx="11509375" cy="93345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Hodnocení výroků týkajících se fondů EU</a:t>
            </a:r>
            <a:endParaRPr lang="cs-CZ" sz="3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30</a:t>
            </a:fld>
            <a:endParaRPr lang="cs-CZ">
              <a:solidFill>
                <a:srgbClr val="2D292A"/>
              </a:solidFill>
            </a:endParaRPr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725351830"/>
              </p:ext>
            </p:extLst>
          </p:nvPr>
        </p:nvGraphicFramePr>
        <p:xfrm>
          <a:off x="807522" y="1246910"/>
          <a:ext cx="9749642" cy="4976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683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3405" y="365127"/>
            <a:ext cx="10960395" cy="720724"/>
          </a:xfrm>
        </p:spPr>
        <p:txBody>
          <a:bodyPr>
            <a:noAutofit/>
          </a:bodyPr>
          <a:lstStyle/>
          <a:p>
            <a:r>
              <a:rPr lang="cs-CZ" sz="3600" dirty="0" smtClean="0"/>
              <a:t>Typologie postojů k fondům Evropské unie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15200" y="1543050"/>
            <a:ext cx="4190260" cy="4795606"/>
          </a:xfrm>
        </p:spPr>
        <p:txBody>
          <a:bodyPr/>
          <a:lstStyle/>
          <a:p>
            <a:r>
              <a:rPr lang="cs-CZ" sz="1300" dirty="0" smtClean="0"/>
              <a:t>Na základě faktorové analýzy byly vytvořeny tři skupiny respondentů podle souhlasu s výroky.</a:t>
            </a:r>
          </a:p>
          <a:p>
            <a:pPr algn="l"/>
            <a:r>
              <a:rPr lang="cs-CZ" sz="1300" dirty="0" smtClean="0"/>
              <a:t>- </a:t>
            </a:r>
            <a:r>
              <a:rPr lang="cs-CZ" sz="1300" b="1" dirty="0" smtClean="0"/>
              <a:t>Fanoušci</a:t>
            </a:r>
            <a:r>
              <a:rPr lang="cs-CZ" sz="1300" dirty="0" smtClean="0"/>
              <a:t> (fondy </a:t>
            </a:r>
            <a:r>
              <a:rPr lang="cs-CZ" sz="1300" dirty="0"/>
              <a:t>pomáhají, převažují transparentní </a:t>
            </a:r>
            <a:r>
              <a:rPr lang="cs-CZ" sz="1300" dirty="0" smtClean="0"/>
              <a:t/>
            </a:r>
            <a:br>
              <a:rPr lang="cs-CZ" sz="1300" dirty="0" smtClean="0"/>
            </a:br>
            <a:r>
              <a:rPr lang="cs-CZ" sz="1300" dirty="0" smtClean="0"/>
              <a:t>a </a:t>
            </a:r>
            <a:r>
              <a:rPr lang="cs-CZ" sz="1300" dirty="0"/>
              <a:t>úspěšné </a:t>
            </a:r>
            <a:r>
              <a:rPr lang="cs-CZ" sz="1300" dirty="0" smtClean="0"/>
              <a:t>projekty)</a:t>
            </a:r>
          </a:p>
          <a:p>
            <a:pPr algn="l"/>
            <a:r>
              <a:rPr lang="cs-CZ" sz="1300" dirty="0" smtClean="0"/>
              <a:t>- </a:t>
            </a:r>
            <a:r>
              <a:rPr lang="cs-CZ" sz="1300" b="1" dirty="0" smtClean="0"/>
              <a:t>Odpůrci</a:t>
            </a:r>
            <a:r>
              <a:rPr lang="cs-CZ" sz="1300" dirty="0" smtClean="0"/>
              <a:t> (ČR </a:t>
            </a:r>
            <a:r>
              <a:rPr lang="cs-CZ" sz="1300" dirty="0"/>
              <a:t>by měla být v investicích nezávislá, fondy </a:t>
            </a:r>
            <a:r>
              <a:rPr lang="cs-CZ" sz="1300" dirty="0" smtClean="0"/>
              <a:t>nabourávají </a:t>
            </a:r>
            <a:r>
              <a:rPr lang="cs-CZ" sz="1300" dirty="0"/>
              <a:t>trh a nutí </a:t>
            </a:r>
            <a:r>
              <a:rPr lang="cs-CZ" sz="1300" dirty="0" smtClean="0"/>
              <a:t>k plýtvání)</a:t>
            </a:r>
          </a:p>
          <a:p>
            <a:pPr algn="l"/>
            <a:r>
              <a:rPr lang="cs-CZ" sz="1300" dirty="0" smtClean="0"/>
              <a:t>- </a:t>
            </a:r>
            <a:r>
              <a:rPr lang="cs-CZ" sz="1300" b="1" dirty="0" smtClean="0"/>
              <a:t>„Znechucení“ </a:t>
            </a:r>
            <a:r>
              <a:rPr lang="cs-CZ" sz="1300" dirty="0" smtClean="0"/>
              <a:t>(ČR by mohla využívat dotace z EU lépe, medializované jsou především problematické projekty)</a:t>
            </a:r>
            <a:endParaRPr lang="cs-CZ" sz="1300" dirty="0"/>
          </a:p>
          <a:p>
            <a:endParaRPr lang="cs-CZ" dirty="0"/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970500667"/>
              </p:ext>
            </p:extLst>
          </p:nvPr>
        </p:nvGraphicFramePr>
        <p:xfrm>
          <a:off x="838200" y="1460500"/>
          <a:ext cx="60674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31</a:t>
            </a:fld>
            <a:endParaRPr lang="cs-CZ">
              <a:solidFill>
                <a:srgbClr val="2D292A"/>
              </a:solidFill>
            </a:endParaRPr>
          </a:p>
        </p:txBody>
      </p:sp>
      <p:graphicFrame>
        <p:nvGraphicFramePr>
          <p:cNvPr id="6" name="Zástupný symbol pro 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422664"/>
              </p:ext>
            </p:extLst>
          </p:nvPr>
        </p:nvGraphicFramePr>
        <p:xfrm>
          <a:off x="7475131" y="3724718"/>
          <a:ext cx="3933825" cy="265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0458450" y="5203371"/>
            <a:ext cx="13049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cs-CZ" sz="1100" b="1" dirty="0" smtClean="0"/>
              <a:t>Více než polovina dotázaných má k fondům EU nějaké výhrady.</a:t>
            </a:r>
          </a:p>
        </p:txBody>
      </p:sp>
    </p:spTree>
    <p:extLst>
      <p:ext uri="{BB962C8B-B14F-4D97-AF65-F5344CB8AC3E}">
        <p14:creationId xmlns:p14="http://schemas.microsoft.com/office/powerpoint/2010/main" val="18980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325" y="161926"/>
            <a:ext cx="11509375" cy="93345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Vývoj názoru na EU v posledních 5 letech</a:t>
            </a:r>
            <a:endParaRPr lang="cs-CZ" sz="3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32</a:t>
            </a:fld>
            <a:endParaRPr lang="cs-CZ">
              <a:solidFill>
                <a:srgbClr val="2D292A"/>
              </a:solidFill>
            </a:endParaRPr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394529776"/>
              </p:ext>
            </p:extLst>
          </p:nvPr>
        </p:nvGraphicFramePr>
        <p:xfrm>
          <a:off x="807522" y="1019175"/>
          <a:ext cx="8212653" cy="533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8467725" y="1466851"/>
            <a:ext cx="3409949" cy="4591050"/>
          </a:xfrm>
        </p:spPr>
        <p:txBody>
          <a:bodyPr/>
          <a:lstStyle/>
          <a:p>
            <a:r>
              <a:rPr lang="cs-CZ" sz="1300" dirty="0" smtClean="0"/>
              <a:t>Třetina respondentů uvádí, že EU vnímá pozitivněji,  2/5 beze změny a více než čtvrtina vnímá EU negativněji než dříve.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300" dirty="0" smtClean="0"/>
              <a:t>Pozitivněji vnímají EU častěji muži, mladí lidé do 29 let a vysokoškoláci.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300" dirty="0" smtClean="0"/>
              <a:t>Negativněji vnímají EU častěji lidé bez maturity a lidé starší 45 let.</a:t>
            </a:r>
          </a:p>
        </p:txBody>
      </p:sp>
    </p:spTree>
    <p:extLst>
      <p:ext uri="{BB962C8B-B14F-4D97-AF65-F5344CB8AC3E}">
        <p14:creationId xmlns:p14="http://schemas.microsoft.com/office/powerpoint/2010/main" val="410341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6" y="365127"/>
            <a:ext cx="11681858" cy="783190"/>
          </a:xfrm>
        </p:spPr>
        <p:txBody>
          <a:bodyPr>
            <a:normAutofit/>
          </a:bodyPr>
          <a:lstStyle/>
          <a:p>
            <a:r>
              <a:rPr lang="cs-CZ" sz="3600" dirty="0"/>
              <a:t>Vnímání EU negativněji </a:t>
            </a:r>
            <a:r>
              <a:rPr lang="cs-CZ" sz="3600" dirty="0" smtClean="0"/>
              <a:t>než dříve – </a:t>
            </a:r>
            <a:r>
              <a:rPr lang="cs-CZ" sz="3600" dirty="0"/>
              <a:t>spontánní znalost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33</a:t>
            </a:fld>
            <a:endParaRPr lang="cs-CZ"/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611255179"/>
              </p:ext>
            </p:extLst>
          </p:nvPr>
        </p:nvGraphicFramePr>
        <p:xfrm>
          <a:off x="1211277" y="1252217"/>
          <a:ext cx="7500858" cy="510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délník 3"/>
          <p:cNvSpPr/>
          <p:nvPr/>
        </p:nvSpPr>
        <p:spPr>
          <a:xfrm>
            <a:off x="1690577" y="1501774"/>
            <a:ext cx="5645888" cy="11776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7975275" y="1992101"/>
            <a:ext cx="26572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 smtClean="0"/>
              <a:t>„Byrokracie</a:t>
            </a:r>
            <a:r>
              <a:rPr lang="pl-PL" sz="1200" i="1" dirty="0"/>
              <a:t>, zbytečné změny zákonů, předpisů, pošlapávání národních </a:t>
            </a:r>
            <a:r>
              <a:rPr lang="pl-PL" sz="1200" i="1" dirty="0" smtClean="0"/>
              <a:t>zájmů.”</a:t>
            </a:r>
            <a:endParaRPr lang="cs-CZ" sz="1200" i="1" dirty="0" smtClean="0"/>
          </a:p>
        </p:txBody>
      </p:sp>
      <p:grpSp>
        <p:nvGrpSpPr>
          <p:cNvPr id="13" name="Skupina 12"/>
          <p:cNvGrpSpPr/>
          <p:nvPr/>
        </p:nvGrpSpPr>
        <p:grpSpPr>
          <a:xfrm>
            <a:off x="7527851" y="1403494"/>
            <a:ext cx="826912" cy="648072"/>
            <a:chOff x="3634123" y="4296300"/>
            <a:chExt cx="648072" cy="648072"/>
          </a:xfrm>
        </p:grpSpPr>
        <p:sp>
          <p:nvSpPr>
            <p:cNvPr id="14" name="Ovál 13"/>
            <p:cNvSpPr/>
            <p:nvPr/>
          </p:nvSpPr>
          <p:spPr>
            <a:xfrm>
              <a:off x="3634123" y="4296300"/>
              <a:ext cx="648072" cy="648072"/>
            </a:xfrm>
            <a:prstGeom prst="ellipse">
              <a:avLst/>
            </a:prstGeom>
            <a:solidFill>
              <a:srgbClr val="971C5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20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5" name="Picture 14" descr="C:\Users\fait\Desktop\layer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839" y="4437112"/>
              <a:ext cx="182619" cy="36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4" descr="C:\Users\fait\Desktop\layer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892" y="4437112"/>
              <a:ext cx="181410" cy="36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ovéPole 16"/>
          <p:cNvSpPr txBox="1"/>
          <p:nvPr/>
        </p:nvSpPr>
        <p:spPr>
          <a:xfrm>
            <a:off x="7975274" y="2775098"/>
            <a:ext cx="2657283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„EU chce integrovat něco co není vůbec možné. Nechci aby mi někdo v rámci EU nařizoval, jakým způsobem musím doma hospodařit. Nerovné podmínky pro členské státy jsou zřejmé už na první </a:t>
            </a:r>
            <a:r>
              <a:rPr lang="pl-PL" sz="1200" i="1" dirty="0" smtClean="0"/>
              <a:t>pohled.”</a:t>
            </a:r>
            <a:endParaRPr lang="cs-CZ" sz="1200" i="1" dirty="0" smtClean="0"/>
          </a:p>
        </p:txBody>
      </p:sp>
      <p:sp>
        <p:nvSpPr>
          <p:cNvPr id="18" name="TextovéPole 17"/>
          <p:cNvSpPr txBox="1"/>
          <p:nvPr/>
        </p:nvSpPr>
        <p:spPr>
          <a:xfrm>
            <a:off x="7975275" y="4105103"/>
            <a:ext cx="265728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„EU stále jenom nařizuje nesmyslné zákony.”</a:t>
            </a:r>
            <a:endParaRPr lang="cs-CZ" sz="1200" i="1" dirty="0" smtClean="0"/>
          </a:p>
        </p:txBody>
      </p:sp>
      <p:sp>
        <p:nvSpPr>
          <p:cNvPr id="19" name="TextovéPole 18"/>
          <p:cNvSpPr txBox="1"/>
          <p:nvPr/>
        </p:nvSpPr>
        <p:spPr>
          <a:xfrm>
            <a:off x="7975275" y="4680091"/>
            <a:ext cx="265728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 smtClean="0"/>
              <a:t>„Migrační </a:t>
            </a:r>
            <a:r>
              <a:rPr lang="pl-PL" sz="1200" i="1" dirty="0"/>
              <a:t>krize, nepopulární nařízení EU a omezování např. ve výrobě, názvech </a:t>
            </a:r>
            <a:r>
              <a:rPr lang="pl-PL" sz="1200" i="1" dirty="0" smtClean="0"/>
              <a:t>potravin, </a:t>
            </a:r>
            <a:r>
              <a:rPr lang="pl-PL" sz="1200" i="1" dirty="0"/>
              <a:t>dvojí kvalita potravin.”</a:t>
            </a:r>
            <a:endParaRPr lang="cs-CZ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20636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775" y="365126"/>
            <a:ext cx="10868025" cy="88264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Vnímání EU negativněji než dříve – spontánní znalost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34</a:t>
            </a:fld>
            <a:endParaRPr lang="cs-CZ">
              <a:solidFill>
                <a:srgbClr val="2D292A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63119" y="5425235"/>
            <a:ext cx="5049071" cy="401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900" b="1" dirty="0" smtClean="0">
                <a:solidFill>
                  <a:schemeClr val="tx1"/>
                </a:solidFill>
              </a:rPr>
              <a:t>Q15a. Z jakého důvodu vnímáte EU negativněji než dříve?</a:t>
            </a:r>
            <a:endParaRPr lang="cs-CZ" sz="900" dirty="0">
              <a:solidFill>
                <a:schemeClr val="tx1"/>
              </a:solidFill>
            </a:endParaRPr>
          </a:p>
          <a:p>
            <a:pPr algn="r"/>
            <a:r>
              <a:rPr lang="cs-CZ" sz="1000" dirty="0" smtClean="0">
                <a:solidFill>
                  <a:schemeClr val="tx1"/>
                </a:solidFill>
              </a:rPr>
              <a:t>Pouze ti, kteří vnímají EU negativněji, N=428 </a:t>
            </a:r>
            <a:r>
              <a:rPr lang="en-US" sz="1000" dirty="0">
                <a:solidFill>
                  <a:schemeClr val="tx1"/>
                </a:solidFill>
              </a:rPr>
              <a:t>[</a:t>
            </a:r>
            <a:r>
              <a:rPr lang="cs-CZ" sz="1000" dirty="0">
                <a:solidFill>
                  <a:schemeClr val="tx1"/>
                </a:solidFill>
              </a:rPr>
              <a:t>údaje v %</a:t>
            </a:r>
            <a:r>
              <a:rPr lang="en-US" sz="1000" dirty="0">
                <a:solidFill>
                  <a:schemeClr val="tx1"/>
                </a:solidFill>
              </a:rPr>
              <a:t>]</a:t>
            </a:r>
            <a:endParaRPr lang="cs-CZ" sz="1000" dirty="0">
              <a:solidFill>
                <a:schemeClr val="tx1"/>
              </a:solidFill>
            </a:endParaRPr>
          </a:p>
        </p:txBody>
      </p:sp>
      <p:pic>
        <p:nvPicPr>
          <p:cNvPr id="5" name="Zástupný symbol pro graf 4" descr="Výřez obrazovky"/>
          <p:cNvPicPr>
            <a:picLocks noGrp="1" noChangeAspect="1"/>
          </p:cNvPicPr>
          <p:nvPr>
            <p:ph type="chart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911" y="1847406"/>
            <a:ext cx="5126665" cy="3484844"/>
          </a:xfrm>
        </p:spPr>
      </p:pic>
    </p:spTree>
    <p:extLst>
      <p:ext uri="{BB962C8B-B14F-4D97-AF65-F5344CB8AC3E}">
        <p14:creationId xmlns:p14="http://schemas.microsoft.com/office/powerpoint/2010/main" val="343758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6250" y="365127"/>
            <a:ext cx="11634233" cy="783190"/>
          </a:xfrm>
        </p:spPr>
        <p:txBody>
          <a:bodyPr>
            <a:normAutofit/>
          </a:bodyPr>
          <a:lstStyle/>
          <a:p>
            <a:r>
              <a:rPr lang="cs-CZ" sz="3600" dirty="0"/>
              <a:t>Vnímání EU </a:t>
            </a:r>
            <a:r>
              <a:rPr lang="cs-CZ" sz="3600" dirty="0" smtClean="0"/>
              <a:t>pozitivněji než dříve – </a:t>
            </a:r>
            <a:r>
              <a:rPr lang="cs-CZ" sz="3600" dirty="0"/>
              <a:t>spontánní znalost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35</a:t>
            </a:fld>
            <a:endParaRPr lang="cs-CZ"/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073576711"/>
              </p:ext>
            </p:extLst>
          </p:nvPr>
        </p:nvGraphicFramePr>
        <p:xfrm>
          <a:off x="1211277" y="1252217"/>
          <a:ext cx="7500858" cy="510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délník 3"/>
          <p:cNvSpPr/>
          <p:nvPr/>
        </p:nvSpPr>
        <p:spPr>
          <a:xfrm>
            <a:off x="1690577" y="1501775"/>
            <a:ext cx="5645888" cy="113665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7975275" y="1992101"/>
            <a:ext cx="26572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 smtClean="0"/>
              <a:t>„Dotýkají </a:t>
            </a:r>
            <a:r>
              <a:rPr lang="pl-PL" sz="1200" i="1" dirty="0"/>
              <a:t>se mě projekty, které byly díky EU realizovány, zajímám se o projekty více než dřív.”</a:t>
            </a:r>
            <a:endParaRPr lang="cs-CZ" sz="1200" i="1" dirty="0" smtClean="0"/>
          </a:p>
        </p:txBody>
      </p:sp>
      <p:grpSp>
        <p:nvGrpSpPr>
          <p:cNvPr id="13" name="Skupina 12"/>
          <p:cNvGrpSpPr/>
          <p:nvPr/>
        </p:nvGrpSpPr>
        <p:grpSpPr>
          <a:xfrm>
            <a:off x="7527851" y="1403494"/>
            <a:ext cx="826912" cy="648072"/>
            <a:chOff x="3634123" y="4296300"/>
            <a:chExt cx="648072" cy="648072"/>
          </a:xfrm>
        </p:grpSpPr>
        <p:sp>
          <p:nvSpPr>
            <p:cNvPr id="14" name="Ovál 13"/>
            <p:cNvSpPr/>
            <p:nvPr/>
          </p:nvSpPr>
          <p:spPr>
            <a:xfrm>
              <a:off x="3634123" y="4296300"/>
              <a:ext cx="648072" cy="648072"/>
            </a:xfrm>
            <a:prstGeom prst="ellipse">
              <a:avLst/>
            </a:prstGeom>
            <a:solidFill>
              <a:srgbClr val="971C5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20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5" name="Picture 14" descr="C:\Users\fait\Desktop\layer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839" y="4437112"/>
              <a:ext cx="182619" cy="36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4" descr="C:\Users\fait\Desktop\layer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892" y="4437112"/>
              <a:ext cx="181410" cy="36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ovéPole 16"/>
          <p:cNvSpPr txBox="1"/>
          <p:nvPr/>
        </p:nvSpPr>
        <p:spPr>
          <a:xfrm>
            <a:off x="7975274" y="2775098"/>
            <a:ext cx="2657283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„Začala jsem se více zajímat, pracovat v neziskové organizaci. Vím, jak to chodí v sociální oblasti a díky dotacím z EU jsme mohli pomoci určitým lidem</a:t>
            </a:r>
            <a:r>
              <a:rPr lang="pl-PL" sz="1200" i="1" dirty="0" smtClean="0"/>
              <a:t>.”</a:t>
            </a:r>
            <a:endParaRPr lang="cs-CZ" sz="1200" i="1" dirty="0" smtClean="0"/>
          </a:p>
        </p:txBody>
      </p:sp>
      <p:sp>
        <p:nvSpPr>
          <p:cNvPr id="18" name="TextovéPole 17"/>
          <p:cNvSpPr txBox="1"/>
          <p:nvPr/>
        </p:nvSpPr>
        <p:spPr>
          <a:xfrm>
            <a:off x="7975275" y="3917738"/>
            <a:ext cx="265728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„Investice jsou hmatatelné, transparentní, viditelné</a:t>
            </a:r>
            <a:r>
              <a:rPr lang="pl-PL" sz="1200" i="1" dirty="0" smtClean="0"/>
              <a:t>.”</a:t>
            </a:r>
            <a:endParaRPr lang="cs-CZ" sz="1200" i="1" dirty="0" smtClean="0"/>
          </a:p>
        </p:txBody>
      </p:sp>
      <p:sp>
        <p:nvSpPr>
          <p:cNvPr id="19" name="TextovéPole 18"/>
          <p:cNvSpPr txBox="1"/>
          <p:nvPr/>
        </p:nvSpPr>
        <p:spPr>
          <a:xfrm>
            <a:off x="7975275" y="4509970"/>
            <a:ext cx="265728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pl-PL" sz="1200" i="1" dirty="0"/>
              <a:t>„Vidím v některých oblastech zlepšení</a:t>
            </a:r>
            <a:r>
              <a:rPr lang="pl-PL" sz="1200" i="1" dirty="0" smtClean="0"/>
              <a:t>, kterého </a:t>
            </a:r>
            <a:r>
              <a:rPr lang="pl-PL" sz="1200" i="1" dirty="0"/>
              <a:t>bychom vlastními prostředky nedosáhli - např</a:t>
            </a:r>
            <a:r>
              <a:rPr lang="pl-PL" sz="1200" i="1" dirty="0" smtClean="0"/>
              <a:t>.</a:t>
            </a:r>
            <a:br>
              <a:rPr lang="pl-PL" sz="1200" i="1" dirty="0" smtClean="0"/>
            </a:br>
            <a:r>
              <a:rPr lang="pl-PL" sz="1200" i="1" dirty="0" smtClean="0"/>
              <a:t>v </a:t>
            </a:r>
            <a:r>
              <a:rPr lang="pl-PL" sz="1200" i="1" dirty="0"/>
              <a:t>dopravě</a:t>
            </a:r>
            <a:r>
              <a:rPr lang="pl-PL" sz="1200" i="1" dirty="0" smtClean="0"/>
              <a:t>, ve </a:t>
            </a:r>
            <a:r>
              <a:rPr lang="pl-PL" sz="1200" i="1" dirty="0"/>
              <a:t>školství.”</a:t>
            </a:r>
            <a:endParaRPr lang="cs-CZ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349590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150" y="346076"/>
            <a:ext cx="10868025" cy="98543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Vnímání EU pozitivněji než dříve – spontánní znalost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36</a:t>
            </a:fld>
            <a:endParaRPr lang="cs-CZ">
              <a:solidFill>
                <a:srgbClr val="2D292A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63119" y="5425235"/>
            <a:ext cx="5049071" cy="401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900" b="1" dirty="0" smtClean="0">
                <a:solidFill>
                  <a:schemeClr val="tx1"/>
                </a:solidFill>
              </a:rPr>
              <a:t>Q15a. Z jakého důvodu vnímáte EU pozitivněji než dříve?</a:t>
            </a:r>
            <a:endParaRPr lang="cs-CZ" sz="900" dirty="0">
              <a:solidFill>
                <a:schemeClr val="tx1"/>
              </a:solidFill>
            </a:endParaRPr>
          </a:p>
          <a:p>
            <a:pPr algn="r"/>
            <a:r>
              <a:rPr lang="cs-CZ" sz="1000" dirty="0">
                <a:solidFill>
                  <a:schemeClr val="tx1"/>
                </a:solidFill>
              </a:rPr>
              <a:t>Pouze ti, kteří vnímají EU </a:t>
            </a:r>
            <a:r>
              <a:rPr lang="cs-CZ" sz="1000" dirty="0" smtClean="0">
                <a:solidFill>
                  <a:schemeClr val="tx1"/>
                </a:solidFill>
              </a:rPr>
              <a:t>pozitivněji, N=520 </a:t>
            </a:r>
            <a:r>
              <a:rPr lang="en-US" sz="1000" dirty="0">
                <a:solidFill>
                  <a:schemeClr val="tx1"/>
                </a:solidFill>
              </a:rPr>
              <a:t>[</a:t>
            </a:r>
            <a:r>
              <a:rPr lang="cs-CZ" sz="1000" dirty="0">
                <a:solidFill>
                  <a:schemeClr val="tx1"/>
                </a:solidFill>
              </a:rPr>
              <a:t>údaje v %</a:t>
            </a:r>
            <a:r>
              <a:rPr lang="en-US" sz="1000" dirty="0">
                <a:solidFill>
                  <a:schemeClr val="tx1"/>
                </a:solidFill>
              </a:rPr>
              <a:t>]</a:t>
            </a:r>
            <a:endParaRPr lang="cs-CZ" sz="1000" dirty="0">
              <a:solidFill>
                <a:schemeClr val="tx1"/>
              </a:solidFill>
            </a:endParaRPr>
          </a:p>
        </p:txBody>
      </p:sp>
      <p:pic>
        <p:nvPicPr>
          <p:cNvPr id="6" name="Zástupný symbol pro graf 5" descr="Výřez obrazovky"/>
          <p:cNvPicPr>
            <a:picLocks noGrp="1" noChangeAspect="1"/>
          </p:cNvPicPr>
          <p:nvPr>
            <p:ph type="chart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81" y="1368731"/>
            <a:ext cx="5987902" cy="4056504"/>
          </a:xfrm>
        </p:spPr>
      </p:pic>
    </p:spTree>
    <p:extLst>
      <p:ext uri="{BB962C8B-B14F-4D97-AF65-F5344CB8AC3E}">
        <p14:creationId xmlns:p14="http://schemas.microsoft.com/office/powerpoint/2010/main" val="389617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noProof="1" smtClean="0"/>
              <a:t>Jan Burianec</a:t>
            </a:r>
          </a:p>
          <a:p>
            <a:r>
              <a:rPr lang="en-US" noProof="1" smtClean="0"/>
              <a:t>Client Service Manager</a:t>
            </a:r>
            <a:endParaRPr lang="cs-CZ" noProof="1"/>
          </a:p>
        </p:txBody>
      </p:sp>
      <p:sp>
        <p:nvSpPr>
          <p:cNvPr id="23" name="Zástupný symbol pro text 2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noProof="1" smtClean="0"/>
              <a:t>+420 776 179 823</a:t>
            </a:r>
            <a:endParaRPr lang="cs-CZ" noProof="1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noProof="1" smtClean="0"/>
              <a:t>burianec</a:t>
            </a:r>
            <a:r>
              <a:rPr lang="en-US" noProof="1" smtClean="0"/>
              <a:t>@stemmark.cz</a:t>
            </a:r>
            <a:endParaRPr lang="cs-CZ" noProof="1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29" y="2793579"/>
            <a:ext cx="1426557" cy="15494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Realizátor výzkumu</a:t>
            </a:r>
          </a:p>
        </p:txBody>
      </p:sp>
    </p:spTree>
    <p:extLst>
      <p:ext uri="{BB962C8B-B14F-4D97-AF65-F5344CB8AC3E}">
        <p14:creationId xmlns:p14="http://schemas.microsoft.com/office/powerpoint/2010/main" val="68441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0144125" y="2817406"/>
            <a:ext cx="2047866" cy="159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870" y="4416164"/>
            <a:ext cx="4155853" cy="153830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rgbClr val="957E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" y="2883365"/>
            <a:ext cx="1963271" cy="153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Pomáháme nejen našim klientům</a:t>
            </a:r>
            <a:endParaRPr lang="en-US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50566"/>
            <a:ext cx="1963271" cy="153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963271" y="1350565"/>
            <a:ext cx="4123010" cy="15347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cs-CZ" sz="1600" dirty="0">
                <a:solidFill>
                  <a:schemeClr val="bg1"/>
                </a:solidFill>
              </a:rPr>
              <a:t>Podporujeme Pomocné tlapky, které se zabývají výcvikem asistenčních psů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63271" y="2883365"/>
            <a:ext cx="4123010" cy="1534797"/>
          </a:xfrm>
          <a:prstGeom prst="rect">
            <a:avLst/>
          </a:prstGeom>
          <a:solidFill>
            <a:srgbClr val="957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cs-CZ" sz="1600" dirty="0">
                <a:solidFill>
                  <a:schemeClr val="bg1"/>
                </a:solidFill>
              </a:rPr>
              <a:t>Spolupracujeme s hospicem 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Cesta domů, který poskytuje paliativní péči v závěrečném stádiu života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" y="4416164"/>
            <a:ext cx="1963273" cy="15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1963270" y="4418167"/>
            <a:ext cx="4123010" cy="15364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cs-CZ" sz="1600" dirty="0">
                <a:solidFill>
                  <a:schemeClr val="bg1"/>
                </a:solidFill>
              </a:rPr>
              <a:t>Jsme členem Klubu bojovníků proti korupci </a:t>
            </a:r>
            <a:r>
              <a:rPr lang="en-US" sz="1600" dirty="0">
                <a:solidFill>
                  <a:schemeClr val="bg1"/>
                </a:solidFill>
              </a:rPr>
              <a:t>Transparency</a:t>
            </a:r>
            <a:r>
              <a:rPr lang="cs-CZ" sz="1600" dirty="0">
                <a:solidFill>
                  <a:schemeClr val="bg1"/>
                </a:solidFill>
              </a:rPr>
              <a:t> International</a:t>
            </a: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</a:rPr>
              <a:t>Podílíme se i na dalších projektech: Lékaři bez hranic, </a:t>
            </a:r>
            <a:r>
              <a:rPr lang="cs-CZ" sz="1600" dirty="0" err="1">
                <a:solidFill>
                  <a:schemeClr val="bg1"/>
                </a:solidFill>
              </a:rPr>
              <a:t>Adra</a:t>
            </a:r>
            <a:r>
              <a:rPr lang="cs-CZ" sz="16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8" cstate="email">
            <a:duotone>
              <a:prstClr val="black"/>
              <a:srgbClr val="957E4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28728" y="1350567"/>
            <a:ext cx="1963272" cy="153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duotone>
              <a:prstClr val="black"/>
              <a:srgbClr val="957E4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28727" y="4414168"/>
            <a:ext cx="1963273" cy="154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bdélník 27"/>
          <p:cNvSpPr/>
          <p:nvPr/>
        </p:nvSpPr>
        <p:spPr>
          <a:xfrm>
            <a:off x="6086280" y="1350565"/>
            <a:ext cx="4142450" cy="1534797"/>
          </a:xfrm>
          <a:prstGeom prst="rect">
            <a:avLst/>
          </a:prstGeom>
          <a:solidFill>
            <a:srgbClr val="957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/>
            <a:r>
              <a:rPr lang="cs-CZ" sz="1600" dirty="0">
                <a:solidFill>
                  <a:schemeClr val="bg1"/>
                </a:solidFill>
              </a:rPr>
              <a:t>Pravidelně přispíváme </a:t>
            </a:r>
            <a:endParaRPr lang="en-US" sz="1600" dirty="0">
              <a:solidFill>
                <a:schemeClr val="bg1"/>
              </a:solidFill>
            </a:endParaRPr>
          </a:p>
          <a:p>
            <a:pPr algn="r"/>
            <a:r>
              <a:rPr lang="cs-CZ" sz="1600" dirty="0">
                <a:solidFill>
                  <a:schemeClr val="bg1"/>
                </a:solidFill>
              </a:rPr>
              <a:t>organizaci Člověk v tísni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6086280" y="2883365"/>
            <a:ext cx="4142450" cy="15347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/>
            <a:r>
              <a:rPr lang="cs-CZ" sz="1600" dirty="0">
                <a:solidFill>
                  <a:schemeClr val="bg1"/>
                </a:solidFill>
              </a:rPr>
              <a:t>Pomohli jsme vybavit oddělení pediatrie FN Na Bulovce</a:t>
            </a:r>
          </a:p>
        </p:txBody>
      </p:sp>
    </p:spTree>
    <p:extLst>
      <p:ext uri="{BB962C8B-B14F-4D97-AF65-F5344CB8AC3E}">
        <p14:creationId xmlns:p14="http://schemas.microsoft.com/office/powerpoint/2010/main" val="163046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výsledků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3025"/>
            <a:ext cx="6553200" cy="4429126"/>
          </a:xfrm>
        </p:spPr>
        <p:txBody>
          <a:bodyPr/>
          <a:lstStyle/>
          <a:p>
            <a:r>
              <a:rPr lang="cs-CZ" sz="1400" dirty="0" smtClean="0">
                <a:solidFill>
                  <a:schemeClr val="accent1"/>
                </a:solidFill>
              </a:rPr>
              <a:t>O evropských fondech slyšela většina dotázaných, nejčastěji si lidé v souvislosti </a:t>
            </a:r>
            <a:br>
              <a:rPr lang="cs-CZ" sz="1400" dirty="0" smtClean="0">
                <a:solidFill>
                  <a:schemeClr val="accent1"/>
                </a:solidFill>
              </a:rPr>
            </a:br>
            <a:r>
              <a:rPr lang="cs-CZ" sz="1400" dirty="0" smtClean="0">
                <a:solidFill>
                  <a:schemeClr val="accent1"/>
                </a:solidFill>
              </a:rPr>
              <a:t>s fondy vybaví dotace, podporu, příspěvky a peníze.</a:t>
            </a:r>
          </a:p>
          <a:p>
            <a:r>
              <a:rPr lang="cs-CZ" sz="1400" dirty="0" smtClean="0">
                <a:solidFill>
                  <a:schemeClr val="accent1"/>
                </a:solidFill>
              </a:rPr>
              <a:t>Pozitivní změny v souvislosti s financováním fondů EU zaznamenali dotázaní nejvíce v oblasti </a:t>
            </a:r>
            <a:r>
              <a:rPr lang="cs-CZ" sz="1400" b="1" dirty="0" smtClean="0">
                <a:solidFill>
                  <a:schemeClr val="accent1"/>
                </a:solidFill>
              </a:rPr>
              <a:t>dopravy, životního prostředí a cestovního ruchu.</a:t>
            </a:r>
          </a:p>
          <a:p>
            <a:r>
              <a:rPr lang="cs-CZ" sz="1400" b="1" dirty="0" smtClean="0">
                <a:solidFill>
                  <a:schemeClr val="accent1"/>
                </a:solidFill>
              </a:rPr>
              <a:t>Polovina </a:t>
            </a:r>
            <a:r>
              <a:rPr lang="cs-CZ" sz="1400" dirty="0" smtClean="0">
                <a:solidFill>
                  <a:schemeClr val="accent1"/>
                </a:solidFill>
              </a:rPr>
              <a:t>lidí se domnívá, že peníze z evropských fondů jsou </a:t>
            </a:r>
            <a:r>
              <a:rPr lang="cs-CZ" sz="1400" b="1" dirty="0" smtClean="0">
                <a:solidFill>
                  <a:schemeClr val="accent1"/>
                </a:solidFill>
              </a:rPr>
              <a:t>využívány podle jasných pravidel</a:t>
            </a:r>
            <a:r>
              <a:rPr lang="cs-CZ" sz="1400" dirty="0" smtClean="0">
                <a:solidFill>
                  <a:schemeClr val="accent1"/>
                </a:solidFill>
              </a:rPr>
              <a:t>, 41 % lidí je přesvědčeno o tom, že jejich využití je důsledně kontrolováno a necelá třetina se domnívá, že jejich využití je dostatečně transparentní.</a:t>
            </a:r>
          </a:p>
          <a:p>
            <a:r>
              <a:rPr lang="cs-CZ" sz="1400" dirty="0">
                <a:solidFill>
                  <a:schemeClr val="accent1"/>
                </a:solidFill>
              </a:rPr>
              <a:t>O skutečnosti, že ČR získává z rozpočtu </a:t>
            </a:r>
            <a:r>
              <a:rPr lang="cs-CZ" sz="1400" dirty="0" smtClean="0">
                <a:solidFill>
                  <a:schemeClr val="accent1"/>
                </a:solidFill>
              </a:rPr>
              <a:t>EU </a:t>
            </a:r>
            <a:r>
              <a:rPr lang="cs-CZ" sz="1400" b="1" dirty="0" smtClean="0">
                <a:solidFill>
                  <a:schemeClr val="accent1"/>
                </a:solidFill>
              </a:rPr>
              <a:t>více peněz, </a:t>
            </a:r>
            <a:r>
              <a:rPr lang="cs-CZ" sz="1400" b="1" dirty="0">
                <a:solidFill>
                  <a:schemeClr val="accent1"/>
                </a:solidFill>
              </a:rPr>
              <a:t>než do něj odvede,</a:t>
            </a:r>
            <a:r>
              <a:rPr lang="cs-CZ" sz="1400" dirty="0">
                <a:solidFill>
                  <a:schemeClr val="accent1"/>
                </a:solidFill>
              </a:rPr>
              <a:t> je přesvědčeno </a:t>
            </a:r>
            <a:r>
              <a:rPr lang="cs-CZ" sz="1400" b="1" dirty="0">
                <a:solidFill>
                  <a:schemeClr val="accent1"/>
                </a:solidFill>
              </a:rPr>
              <a:t>42 %</a:t>
            </a:r>
            <a:r>
              <a:rPr lang="cs-CZ" sz="1400" dirty="0">
                <a:solidFill>
                  <a:schemeClr val="accent1"/>
                </a:solidFill>
              </a:rPr>
              <a:t> respondentů. Častěji muži a vysokoškoláci, studenti </a:t>
            </a:r>
            <a:r>
              <a:rPr lang="cs-CZ" sz="1400" dirty="0" smtClean="0">
                <a:solidFill>
                  <a:schemeClr val="accent1"/>
                </a:solidFill>
              </a:rPr>
              <a:t/>
            </a:r>
            <a:br>
              <a:rPr lang="cs-CZ" sz="1400" dirty="0" smtClean="0">
                <a:solidFill>
                  <a:schemeClr val="accent1"/>
                </a:solidFill>
              </a:rPr>
            </a:br>
            <a:r>
              <a:rPr lang="cs-CZ" sz="1400" dirty="0" smtClean="0">
                <a:solidFill>
                  <a:schemeClr val="accent1"/>
                </a:solidFill>
              </a:rPr>
              <a:t>a </a:t>
            </a:r>
            <a:r>
              <a:rPr lang="cs-CZ" sz="1400" dirty="0">
                <a:solidFill>
                  <a:schemeClr val="accent1"/>
                </a:solidFill>
              </a:rPr>
              <a:t>obyvatelé </a:t>
            </a:r>
            <a:r>
              <a:rPr lang="cs-CZ" sz="1400" dirty="0" smtClean="0">
                <a:solidFill>
                  <a:schemeClr val="accent1"/>
                </a:solidFill>
              </a:rPr>
              <a:t>Prahy. </a:t>
            </a:r>
            <a:r>
              <a:rPr lang="cs-CZ" sz="1400" b="1" dirty="0" smtClean="0">
                <a:solidFill>
                  <a:schemeClr val="accent1"/>
                </a:solidFill>
              </a:rPr>
              <a:t>14 %</a:t>
            </a:r>
            <a:r>
              <a:rPr lang="cs-CZ" sz="1400" dirty="0" smtClean="0">
                <a:solidFill>
                  <a:schemeClr val="accent1"/>
                </a:solidFill>
              </a:rPr>
              <a:t> se domnívá, že </a:t>
            </a:r>
            <a:r>
              <a:rPr lang="cs-CZ" sz="1400" b="1" dirty="0" smtClean="0">
                <a:solidFill>
                  <a:schemeClr val="accent1"/>
                </a:solidFill>
              </a:rPr>
              <a:t>ČR získává méně </a:t>
            </a:r>
            <a:r>
              <a:rPr lang="cs-CZ" sz="1400" dirty="0" smtClean="0">
                <a:solidFill>
                  <a:schemeClr val="accent1"/>
                </a:solidFill>
              </a:rPr>
              <a:t>než odvede. Desetina si myslí, že částky jsou zhruba stejné, ostatní nemají představu.</a:t>
            </a:r>
            <a:endParaRPr lang="cs-CZ" sz="1400" dirty="0">
              <a:solidFill>
                <a:schemeClr val="accent1"/>
              </a:solidFill>
            </a:endParaRPr>
          </a:p>
          <a:p>
            <a:r>
              <a:rPr lang="cs-CZ" sz="1400" dirty="0" smtClean="0">
                <a:solidFill>
                  <a:schemeClr val="accent1"/>
                </a:solidFill>
              </a:rPr>
              <a:t>Alespoň  nějaký projekt financovaný z evropských fondů zná </a:t>
            </a:r>
            <a:r>
              <a:rPr lang="cs-CZ" sz="1400" b="1" dirty="0" smtClean="0">
                <a:solidFill>
                  <a:schemeClr val="accent1"/>
                </a:solidFill>
              </a:rPr>
              <a:t>57 % lidí</a:t>
            </a:r>
            <a:r>
              <a:rPr lang="cs-CZ" sz="1400" dirty="0" smtClean="0">
                <a:solidFill>
                  <a:schemeClr val="accent1"/>
                </a:solidFill>
              </a:rPr>
              <a:t>. Nejčastěji uvádějí projekty spojené s </a:t>
            </a:r>
            <a:r>
              <a:rPr lang="cs-CZ" sz="1400" b="1" dirty="0" smtClean="0">
                <a:solidFill>
                  <a:schemeClr val="accent1"/>
                </a:solidFill>
              </a:rPr>
              <a:t>životním prostředím</a:t>
            </a:r>
            <a:r>
              <a:rPr lang="cs-CZ" sz="14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cs-CZ" sz="1400" b="1" dirty="0" smtClean="0">
                <a:solidFill>
                  <a:schemeClr val="accent1"/>
                </a:solidFill>
              </a:rPr>
              <a:t>¾ dotázaných </a:t>
            </a:r>
            <a:r>
              <a:rPr lang="cs-CZ" sz="1400" dirty="0" smtClean="0">
                <a:solidFill>
                  <a:schemeClr val="accent1"/>
                </a:solidFill>
              </a:rPr>
              <a:t>vnímá </a:t>
            </a:r>
            <a:r>
              <a:rPr lang="cs-CZ" sz="1400" b="1" dirty="0" smtClean="0">
                <a:solidFill>
                  <a:schemeClr val="accent1"/>
                </a:solidFill>
              </a:rPr>
              <a:t>pozitivní přínos fondů pro život obyvatel ČR</a:t>
            </a:r>
            <a:r>
              <a:rPr lang="cs-CZ" sz="1400" dirty="0" smtClean="0">
                <a:solidFill>
                  <a:schemeClr val="accent1"/>
                </a:solidFill>
              </a:rPr>
              <a:t>, </a:t>
            </a:r>
            <a:r>
              <a:rPr lang="cs-CZ" sz="1400" b="1" dirty="0" smtClean="0">
                <a:solidFill>
                  <a:schemeClr val="accent1"/>
                </a:solidFill>
              </a:rPr>
              <a:t>71 % pak vnímá pozitivní přínos pro kraj/region </a:t>
            </a:r>
            <a:r>
              <a:rPr lang="cs-CZ" sz="1400" dirty="0" smtClean="0">
                <a:solidFill>
                  <a:schemeClr val="accent1"/>
                </a:solidFill>
              </a:rPr>
              <a:t>a </a:t>
            </a:r>
            <a:r>
              <a:rPr lang="cs-CZ" sz="1400" b="1" dirty="0" smtClean="0">
                <a:solidFill>
                  <a:schemeClr val="accent1"/>
                </a:solidFill>
              </a:rPr>
              <a:t>necelá polovina pak osobní přínos. </a:t>
            </a:r>
            <a:r>
              <a:rPr lang="cs-CZ" sz="1400" dirty="0" smtClean="0">
                <a:solidFill>
                  <a:schemeClr val="accent1"/>
                </a:solidFill>
              </a:rPr>
              <a:t>Nejčastěji lidé zmiňují pozitivní změny v oblasti dopravy, životního prostředí, cestovního ruchu a školství. </a:t>
            </a:r>
            <a:endParaRPr lang="cs-CZ" sz="1400" b="1" dirty="0" smtClean="0">
              <a:solidFill>
                <a:schemeClr val="accent1"/>
              </a:solidFill>
            </a:endParaRPr>
          </a:p>
          <a:p>
            <a:endParaRPr lang="cs-CZ" sz="1400" b="1" dirty="0" smtClean="0">
              <a:solidFill>
                <a:schemeClr val="accent1"/>
              </a:solidFill>
            </a:endParaRPr>
          </a:p>
          <a:p>
            <a:endParaRPr lang="cs-CZ" sz="1400" dirty="0" smtClean="0">
              <a:solidFill>
                <a:schemeClr val="accent1"/>
              </a:solidFill>
            </a:endParaRPr>
          </a:p>
          <a:p>
            <a:endParaRPr lang="cs-CZ" sz="1400" dirty="0" smtClean="0">
              <a:solidFill>
                <a:schemeClr val="accent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4</a:t>
            </a:fld>
            <a:endParaRPr lang="cs-CZ">
              <a:solidFill>
                <a:srgbClr val="2D292A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5" y="1343024"/>
            <a:ext cx="3816350" cy="44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výsledků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3025"/>
            <a:ext cx="6553200" cy="4429126"/>
          </a:xfrm>
        </p:spPr>
        <p:txBody>
          <a:bodyPr/>
          <a:lstStyle/>
          <a:p>
            <a:r>
              <a:rPr lang="cs-CZ" sz="1400" dirty="0" smtClean="0">
                <a:solidFill>
                  <a:schemeClr val="accent1"/>
                </a:solidFill>
              </a:rPr>
              <a:t>Webové stránky </a:t>
            </a:r>
            <a:r>
              <a:rPr lang="cs-CZ" sz="1400" b="1" dirty="0" smtClean="0">
                <a:solidFill>
                  <a:schemeClr val="accent1"/>
                </a:solidFill>
              </a:rPr>
              <a:t>www.dotaceEu.cz</a:t>
            </a:r>
            <a:r>
              <a:rPr lang="cs-CZ" sz="1400" dirty="0" smtClean="0">
                <a:solidFill>
                  <a:schemeClr val="accent1"/>
                </a:solidFill>
              </a:rPr>
              <a:t> navštívilo </a:t>
            </a:r>
            <a:r>
              <a:rPr lang="cs-CZ" sz="1400" b="1" dirty="0" smtClean="0">
                <a:solidFill>
                  <a:schemeClr val="accent1"/>
                </a:solidFill>
              </a:rPr>
              <a:t>16 % respondentů, </a:t>
            </a:r>
            <a:r>
              <a:rPr lang="cs-CZ" sz="1400" dirty="0" smtClean="0">
                <a:solidFill>
                  <a:schemeClr val="accent1"/>
                </a:solidFill>
              </a:rPr>
              <a:t>stránky </a:t>
            </a:r>
            <a:r>
              <a:rPr lang="cs-CZ" sz="1400" b="1" dirty="0" smtClean="0">
                <a:solidFill>
                  <a:schemeClr val="accent1"/>
                </a:solidFill>
              </a:rPr>
              <a:t>www.kazdydenpomahame.eu pouze 4 % respondentů.</a:t>
            </a:r>
          </a:p>
          <a:p>
            <a:r>
              <a:rPr lang="cs-CZ" sz="1400" dirty="0" smtClean="0">
                <a:solidFill>
                  <a:schemeClr val="accent1"/>
                </a:solidFill>
              </a:rPr>
              <a:t>Za vhodné informační zdroje o zrealizovaných projektech považují dotázaní především internet, televizi a email. Nejvíce jim chybí </a:t>
            </a:r>
            <a:r>
              <a:rPr lang="cs-CZ" sz="1400" b="1" dirty="0" smtClean="0">
                <a:solidFill>
                  <a:schemeClr val="accent1"/>
                </a:solidFill>
              </a:rPr>
              <a:t>celkové, konkrétní </a:t>
            </a:r>
            <a:br>
              <a:rPr lang="cs-CZ" sz="1400" b="1" dirty="0" smtClean="0">
                <a:solidFill>
                  <a:schemeClr val="accent1"/>
                </a:solidFill>
              </a:rPr>
            </a:br>
            <a:r>
              <a:rPr lang="cs-CZ" sz="1400" b="1" dirty="0" smtClean="0">
                <a:solidFill>
                  <a:schemeClr val="accent1"/>
                </a:solidFill>
              </a:rPr>
              <a:t>a pravdivé informace, přehled udělených dotací a informace pro žadatele.</a:t>
            </a:r>
          </a:p>
          <a:p>
            <a:r>
              <a:rPr lang="cs-CZ" sz="1400" b="1" dirty="0" smtClean="0">
                <a:solidFill>
                  <a:schemeClr val="accent1"/>
                </a:solidFill>
              </a:rPr>
              <a:t>O užitečnosti informování občanů </a:t>
            </a:r>
            <a:r>
              <a:rPr lang="cs-CZ" sz="1400" dirty="0" smtClean="0">
                <a:solidFill>
                  <a:schemeClr val="accent1"/>
                </a:solidFill>
              </a:rPr>
              <a:t>ohledně oblastí financovaných z evropských fondů je přesvědčeno </a:t>
            </a:r>
            <a:r>
              <a:rPr lang="cs-CZ" sz="1400" b="1" dirty="0" smtClean="0">
                <a:solidFill>
                  <a:schemeClr val="accent1"/>
                </a:solidFill>
              </a:rPr>
              <a:t>9 z 10 respondentů. </a:t>
            </a:r>
          </a:p>
          <a:p>
            <a:r>
              <a:rPr lang="cs-CZ" sz="1400" dirty="0" smtClean="0">
                <a:solidFill>
                  <a:schemeClr val="accent1"/>
                </a:solidFill>
              </a:rPr>
              <a:t>V příštím programovém období by se měly prostředky z fondů EU směřovat především do oblasti </a:t>
            </a:r>
            <a:r>
              <a:rPr lang="cs-CZ" sz="1400" b="1" dirty="0" smtClean="0">
                <a:solidFill>
                  <a:schemeClr val="accent1"/>
                </a:solidFill>
              </a:rPr>
              <a:t>sociální péče, životního prostředí a dopravy.</a:t>
            </a:r>
            <a:endParaRPr lang="cs-CZ" sz="1400" b="1" dirty="0">
              <a:solidFill>
                <a:schemeClr val="accent1"/>
              </a:solidFill>
            </a:endParaRPr>
          </a:p>
          <a:p>
            <a:r>
              <a:rPr lang="cs-CZ" sz="1400" dirty="0" smtClean="0">
                <a:solidFill>
                  <a:schemeClr val="accent1"/>
                </a:solidFill>
              </a:rPr>
              <a:t>Z nabídnutých výroků nejvíce respondentů </a:t>
            </a:r>
            <a:r>
              <a:rPr lang="cs-CZ" sz="1400" b="1" dirty="0" smtClean="0">
                <a:solidFill>
                  <a:schemeClr val="accent1"/>
                </a:solidFill>
              </a:rPr>
              <a:t>souhlasí s tvrzením, že ČR neumí využít fondy účelně a efektivně jako jiné země </a:t>
            </a:r>
            <a:r>
              <a:rPr lang="cs-CZ" sz="1400" dirty="0" smtClean="0">
                <a:solidFill>
                  <a:schemeClr val="accent1"/>
                </a:solidFill>
              </a:rPr>
              <a:t>a</a:t>
            </a:r>
            <a:r>
              <a:rPr lang="cs-CZ" sz="1400" b="1" dirty="0" smtClean="0">
                <a:solidFill>
                  <a:schemeClr val="accent1"/>
                </a:solidFill>
              </a:rPr>
              <a:t> </a:t>
            </a:r>
            <a:r>
              <a:rPr lang="cs-CZ" sz="1400" dirty="0" smtClean="0">
                <a:solidFill>
                  <a:schemeClr val="accent1"/>
                </a:solidFill>
              </a:rPr>
              <a:t>naopak</a:t>
            </a:r>
            <a:r>
              <a:rPr lang="cs-CZ" sz="1400" b="1" dirty="0" smtClean="0">
                <a:solidFill>
                  <a:schemeClr val="accent1"/>
                </a:solidFill>
              </a:rPr>
              <a:t> nejméně lidí souhlasí </a:t>
            </a:r>
            <a:r>
              <a:rPr lang="cs-CZ" sz="1400" dirty="0" smtClean="0">
                <a:solidFill>
                  <a:schemeClr val="accent1"/>
                </a:solidFill>
              </a:rPr>
              <a:t>s tím, </a:t>
            </a:r>
            <a:r>
              <a:rPr lang="cs-CZ" sz="1400" b="1" dirty="0" smtClean="0">
                <a:solidFill>
                  <a:schemeClr val="accent1"/>
                </a:solidFill>
              </a:rPr>
              <a:t>že čerpání fondů je dostatečně transparentní.</a:t>
            </a:r>
          </a:p>
          <a:p>
            <a:r>
              <a:rPr lang="cs-CZ" sz="1400" b="1" dirty="0" smtClean="0">
                <a:solidFill>
                  <a:schemeClr val="accent1"/>
                </a:solidFill>
              </a:rPr>
              <a:t>Třetina dotázaných vnímá EU pozitivněji než dříve, 2/5 beze změny a více než čtvrtina vnímá EU negativněji než dříve. </a:t>
            </a:r>
            <a:r>
              <a:rPr lang="cs-CZ" sz="1400" dirty="0" smtClean="0">
                <a:solidFill>
                  <a:schemeClr val="accent1"/>
                </a:solidFill>
              </a:rPr>
              <a:t>Negativněji lidé vnímají EU zejména kvůli předpisům, zákazům, omezování svobody a suverenity a migrační politice. Naopak pozitivněji vnímají EU ti, kteří mají více informací, jsou přesvědčeni o lepším čerpání dotací a rozvoji ČR.</a:t>
            </a:r>
            <a:endParaRPr lang="cs-CZ" sz="1400" b="1" dirty="0" smtClean="0">
              <a:solidFill>
                <a:schemeClr val="accent1"/>
              </a:solidFill>
            </a:endParaRPr>
          </a:p>
          <a:p>
            <a:endParaRPr lang="cs-CZ" sz="1400" dirty="0" smtClean="0">
              <a:solidFill>
                <a:schemeClr val="accent1"/>
              </a:solidFill>
            </a:endParaRPr>
          </a:p>
          <a:p>
            <a:endParaRPr lang="cs-CZ" sz="1400" dirty="0" smtClean="0">
              <a:solidFill>
                <a:schemeClr val="accent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5</a:t>
            </a:fld>
            <a:endParaRPr lang="cs-CZ">
              <a:solidFill>
                <a:srgbClr val="2D292A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5" y="1343024"/>
            <a:ext cx="3816350" cy="44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9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Podrobné výsledky – grafická část</a:t>
            </a:r>
            <a:r>
              <a:rPr lang="cs-CZ" dirty="0"/>
              <a:t/>
            </a:r>
            <a:br>
              <a:rPr lang="cs-CZ" dirty="0"/>
            </a:br>
            <a:endParaRPr lang="cs-CZ" sz="2000" dirty="0"/>
          </a:p>
        </p:txBody>
      </p:sp>
      <p:sp>
        <p:nvSpPr>
          <p:cNvPr id="9" name="Zástupný symbol pro obrázek 7"/>
          <p:cNvSpPr txBox="1">
            <a:spLocks/>
          </p:cNvSpPr>
          <p:nvPr/>
        </p:nvSpPr>
        <p:spPr>
          <a:xfrm>
            <a:off x="152400" y="152400"/>
            <a:ext cx="12192000" cy="4279900"/>
          </a:xfrm>
          <a:prstGeom prst="rect">
            <a:avLst/>
          </a:prstGeom>
        </p:spPr>
      </p:sp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72" b="236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095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297889352"/>
              </p:ext>
            </p:extLst>
          </p:nvPr>
        </p:nvGraphicFramePr>
        <p:xfrm>
          <a:off x="212390" y="1244013"/>
          <a:ext cx="6173674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1261" y="365126"/>
            <a:ext cx="11554692" cy="985439"/>
          </a:xfrm>
        </p:spPr>
        <p:txBody>
          <a:bodyPr>
            <a:noAutofit/>
          </a:bodyPr>
          <a:lstStyle/>
          <a:p>
            <a:r>
              <a:rPr lang="cs-CZ" sz="3200" dirty="0" smtClean="0"/>
              <a:t>Povědomí o evropských fondech</a:t>
            </a:r>
            <a:endParaRPr lang="cs-CZ" sz="3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7</a:t>
            </a:fld>
            <a:endParaRPr lang="cs-CZ">
              <a:solidFill>
                <a:srgbClr val="2D292A"/>
              </a:solidFill>
            </a:endParaRPr>
          </a:p>
        </p:txBody>
      </p:sp>
      <p:graphicFrame>
        <p:nvGraphicFramePr>
          <p:cNvPr id="6" name="Zástupný symbol pro 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584830"/>
              </p:ext>
            </p:extLst>
          </p:nvPr>
        </p:nvGraphicFramePr>
        <p:xfrm>
          <a:off x="5790755" y="1790832"/>
          <a:ext cx="5731329" cy="454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Šipka doprava 2"/>
          <p:cNvSpPr/>
          <p:nvPr/>
        </p:nvSpPr>
        <p:spPr>
          <a:xfrm>
            <a:off x="4686478" y="2836331"/>
            <a:ext cx="1082930" cy="570015"/>
          </a:xfrm>
          <a:prstGeom prst="rightArrow">
            <a:avLst/>
          </a:prstGeom>
          <a:solidFill>
            <a:srgbClr val="699FAC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FFFFFF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982656" y="1675014"/>
            <a:ext cx="2549031" cy="307777"/>
          </a:xfrm>
          <a:prstGeom prst="rect">
            <a:avLst/>
          </a:prstGeom>
          <a:solidFill>
            <a:srgbClr val="699FAC"/>
          </a:solidFill>
          <a:ln w="28575">
            <a:solidFill>
              <a:schemeClr val="accent1"/>
            </a:solidFill>
            <a:prstDash val="solid"/>
          </a:ln>
        </p:spPr>
        <p:txBody>
          <a:bodyPr wrap="none" rtlCol="0">
            <a:spAutoFit/>
          </a:bodyPr>
          <a:lstStyle/>
          <a:p>
            <a:pPr>
              <a:buClr>
                <a:srgbClr val="971C54"/>
              </a:buClr>
            </a:pPr>
            <a:r>
              <a:rPr lang="cs-CZ" sz="1400" b="1" dirty="0" smtClean="0">
                <a:solidFill>
                  <a:srgbClr val="2D292A"/>
                </a:solidFill>
              </a:rPr>
              <a:t>Evropské fondy - spontánně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28625" y="1285876"/>
            <a:ext cx="5962650" cy="90487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300" dirty="0" smtClean="0"/>
              <a:t>Většina dotázaných (94 %) někdy slyšela o evropských fondech. Nejčastěji si respondenti v souvislosti s evropskými fondy vybaví: dotace, dotační programy, podporu a příspěvky, peníze.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007396" y="2105510"/>
            <a:ext cx="5092995" cy="101582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9973339" y="3782106"/>
            <a:ext cx="1605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cs-CZ" sz="1200" i="1" dirty="0" smtClean="0"/>
              <a:t>Pozn.: zobrazeno Top10 nejčastěji zmíněných odpovědí</a:t>
            </a:r>
          </a:p>
        </p:txBody>
      </p:sp>
    </p:spTree>
    <p:extLst>
      <p:ext uri="{BB962C8B-B14F-4D97-AF65-F5344CB8AC3E}">
        <p14:creationId xmlns:p14="http://schemas.microsoft.com/office/powerpoint/2010/main" val="266291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365126"/>
            <a:ext cx="11068050" cy="985439"/>
          </a:xfrm>
        </p:spPr>
        <p:txBody>
          <a:bodyPr>
            <a:normAutofit/>
          </a:bodyPr>
          <a:lstStyle/>
          <a:p>
            <a:r>
              <a:rPr lang="cs-CZ" sz="3600" dirty="0"/>
              <a:t>Povědomí o evropských </a:t>
            </a:r>
            <a:r>
              <a:rPr lang="cs-CZ" sz="3600" dirty="0" smtClean="0"/>
              <a:t>fondech – spontánní znalost</a:t>
            </a:r>
            <a:endParaRPr lang="cs-CZ" sz="3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>
                <a:solidFill>
                  <a:srgbClr val="2D292A"/>
                </a:solidFill>
              </a:rPr>
              <a:pPr/>
              <a:t>8</a:t>
            </a:fld>
            <a:endParaRPr lang="cs-CZ">
              <a:solidFill>
                <a:srgbClr val="2D292A"/>
              </a:solidFill>
            </a:endParaRPr>
          </a:p>
        </p:txBody>
      </p:sp>
      <p:pic>
        <p:nvPicPr>
          <p:cNvPr id="8" name="Zástupný symbol pro graf 7" descr="Výřez obrazovky"/>
          <p:cNvPicPr>
            <a:picLocks noGrp="1" noChangeAspect="1"/>
          </p:cNvPicPr>
          <p:nvPr>
            <p:ph type="chart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10" y="1872015"/>
            <a:ext cx="6049219" cy="3410426"/>
          </a:xfrm>
        </p:spPr>
      </p:pic>
      <p:sp>
        <p:nvSpPr>
          <p:cNvPr id="9" name="Obdélník 8"/>
          <p:cNvSpPr/>
          <p:nvPr/>
        </p:nvSpPr>
        <p:spPr>
          <a:xfrm>
            <a:off x="3263119" y="5425235"/>
            <a:ext cx="5049071" cy="401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900" b="1" dirty="0">
                <a:solidFill>
                  <a:schemeClr val="tx1"/>
                </a:solidFill>
              </a:rPr>
              <a:t>Q2. Co Vás napadne, když se řekne „Evropské fondy“?</a:t>
            </a:r>
            <a:endParaRPr lang="cs-CZ" sz="900" dirty="0">
              <a:solidFill>
                <a:schemeClr val="tx1"/>
              </a:solidFill>
            </a:endParaRPr>
          </a:p>
          <a:p>
            <a:pPr algn="r"/>
            <a:r>
              <a:rPr lang="cs-CZ" sz="1000" dirty="0" smtClean="0">
                <a:solidFill>
                  <a:schemeClr val="tx1"/>
                </a:solidFill>
              </a:rPr>
              <a:t>Pouze ti, kteří slyšeli o evropských fondech, N=1480 </a:t>
            </a:r>
            <a:r>
              <a:rPr lang="en-US" sz="1000" dirty="0" smtClean="0">
                <a:solidFill>
                  <a:schemeClr val="tx1"/>
                </a:solidFill>
              </a:rPr>
              <a:t>[</a:t>
            </a:r>
            <a:r>
              <a:rPr lang="cs-CZ" sz="1000" dirty="0">
                <a:solidFill>
                  <a:schemeClr val="tx1"/>
                </a:solidFill>
              </a:rPr>
              <a:t>údaje v %</a:t>
            </a:r>
            <a:r>
              <a:rPr lang="en-US" sz="1000" dirty="0">
                <a:solidFill>
                  <a:schemeClr val="tx1"/>
                </a:solidFill>
              </a:rPr>
              <a:t>]</a:t>
            </a:r>
            <a:endParaRPr lang="cs-CZ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3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024" y="365126"/>
            <a:ext cx="10889776" cy="985439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Pozitivní oblasti investic evropských fondů – doprava, životní prostředí a cestovní ruch</a:t>
            </a:r>
            <a:endParaRPr lang="cs-CZ" sz="3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9</a:t>
            </a:fld>
            <a:endParaRPr lang="cs-CZ"/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285852906"/>
              </p:ext>
            </p:extLst>
          </p:nvPr>
        </p:nvGraphicFramePr>
        <p:xfrm>
          <a:off x="816018" y="1504950"/>
          <a:ext cx="657866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7315200" y="1762125"/>
            <a:ext cx="4038599" cy="3895725"/>
          </a:xfrm>
        </p:spPr>
        <p:txBody>
          <a:bodyPr/>
          <a:lstStyle/>
          <a:p>
            <a:r>
              <a:rPr lang="cs-CZ" sz="1300" dirty="0" smtClean="0"/>
              <a:t>Pozitivní změny zaznamenali dotázaní nejvíce </a:t>
            </a:r>
            <a:br>
              <a:rPr lang="cs-CZ" sz="1300" dirty="0" smtClean="0"/>
            </a:br>
            <a:r>
              <a:rPr lang="cs-CZ" sz="1300" dirty="0" smtClean="0"/>
              <a:t>v oblasti dopravy, životního prostředí a rozvoji cestovního ruchu.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300" dirty="0" smtClean="0"/>
              <a:t>Zatímco muži častěji zmiňují pozitivní změny v oblasti dopravy a výzkumu, vývoje a inovací, ženy častěji uvádějí změny v sociální péči.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300" dirty="0" smtClean="0"/>
              <a:t>Lidé s nižším vzděláním uvádějí častěji změny v řešení nezaměstnanosti a sociálních otázek, vysokoškoláci zmiňují dopravu, cestovní ruch, školství, výzkum a vývoj.</a:t>
            </a:r>
          </a:p>
          <a:p>
            <a:endParaRPr lang="cs-CZ" sz="1300" dirty="0"/>
          </a:p>
          <a:p>
            <a:endParaRPr lang="cs-CZ" sz="1300" b="1" dirty="0" smtClean="0"/>
          </a:p>
          <a:p>
            <a:endParaRPr lang="cs-CZ" sz="1300" b="1" dirty="0"/>
          </a:p>
        </p:txBody>
      </p:sp>
      <p:sp>
        <p:nvSpPr>
          <p:cNvPr id="10" name="Freeform 5"/>
          <p:cNvSpPr>
            <a:spLocks noChangeAspect="1" noEditPoints="1"/>
          </p:cNvSpPr>
          <p:nvPr/>
        </p:nvSpPr>
        <p:spPr bwMode="auto">
          <a:xfrm>
            <a:off x="1892365" y="1644468"/>
            <a:ext cx="526985" cy="395341"/>
          </a:xfrm>
          <a:custGeom>
            <a:avLst/>
            <a:gdLst>
              <a:gd name="T0" fmla="*/ 313 w 320"/>
              <a:gd name="T1" fmla="*/ 53 h 240"/>
              <a:gd name="T2" fmla="*/ 320 w 320"/>
              <a:gd name="T3" fmla="*/ 60 h 240"/>
              <a:gd name="T4" fmla="*/ 320 w 320"/>
              <a:gd name="T5" fmla="*/ 67 h 240"/>
              <a:gd name="T6" fmla="*/ 298 w 320"/>
              <a:gd name="T7" fmla="*/ 80 h 240"/>
              <a:gd name="T8" fmla="*/ 284 w 320"/>
              <a:gd name="T9" fmla="*/ 53 h 240"/>
              <a:gd name="T10" fmla="*/ 313 w 320"/>
              <a:gd name="T11" fmla="*/ 53 h 240"/>
              <a:gd name="T12" fmla="*/ 294 w 320"/>
              <a:gd name="T13" fmla="*/ 100 h 240"/>
              <a:gd name="T14" fmla="*/ 307 w 320"/>
              <a:gd name="T15" fmla="*/ 149 h 240"/>
              <a:gd name="T16" fmla="*/ 293 w 320"/>
              <a:gd name="T17" fmla="*/ 202 h 240"/>
              <a:gd name="T18" fmla="*/ 293 w 320"/>
              <a:gd name="T19" fmla="*/ 227 h 240"/>
              <a:gd name="T20" fmla="*/ 280 w 320"/>
              <a:gd name="T21" fmla="*/ 240 h 240"/>
              <a:gd name="T22" fmla="*/ 260 w 320"/>
              <a:gd name="T23" fmla="*/ 240 h 240"/>
              <a:gd name="T24" fmla="*/ 247 w 320"/>
              <a:gd name="T25" fmla="*/ 227 h 240"/>
              <a:gd name="T26" fmla="*/ 247 w 320"/>
              <a:gd name="T27" fmla="*/ 213 h 240"/>
              <a:gd name="T28" fmla="*/ 73 w 320"/>
              <a:gd name="T29" fmla="*/ 213 h 240"/>
              <a:gd name="T30" fmla="*/ 73 w 320"/>
              <a:gd name="T31" fmla="*/ 227 h 240"/>
              <a:gd name="T32" fmla="*/ 60 w 320"/>
              <a:gd name="T33" fmla="*/ 240 h 240"/>
              <a:gd name="T34" fmla="*/ 40 w 320"/>
              <a:gd name="T35" fmla="*/ 240 h 240"/>
              <a:gd name="T36" fmla="*/ 27 w 320"/>
              <a:gd name="T37" fmla="*/ 227 h 240"/>
              <a:gd name="T38" fmla="*/ 27 w 320"/>
              <a:gd name="T39" fmla="*/ 202 h 240"/>
              <a:gd name="T40" fmla="*/ 13 w 320"/>
              <a:gd name="T41" fmla="*/ 149 h 240"/>
              <a:gd name="T42" fmla="*/ 26 w 320"/>
              <a:gd name="T43" fmla="*/ 100 h 240"/>
              <a:gd name="T44" fmla="*/ 65 w 320"/>
              <a:gd name="T45" fmla="*/ 30 h 240"/>
              <a:gd name="T46" fmla="*/ 95 w 320"/>
              <a:gd name="T47" fmla="*/ 5 h 240"/>
              <a:gd name="T48" fmla="*/ 160 w 320"/>
              <a:gd name="T49" fmla="*/ 0 h 240"/>
              <a:gd name="T50" fmla="*/ 225 w 320"/>
              <a:gd name="T51" fmla="*/ 5 h 240"/>
              <a:gd name="T52" fmla="*/ 255 w 320"/>
              <a:gd name="T53" fmla="*/ 30 h 240"/>
              <a:gd name="T54" fmla="*/ 294 w 320"/>
              <a:gd name="T55" fmla="*/ 100 h 240"/>
              <a:gd name="T56" fmla="*/ 80 w 320"/>
              <a:gd name="T57" fmla="*/ 140 h 240"/>
              <a:gd name="T58" fmla="*/ 60 w 320"/>
              <a:gd name="T59" fmla="*/ 120 h 240"/>
              <a:gd name="T60" fmla="*/ 40 w 320"/>
              <a:gd name="T61" fmla="*/ 140 h 240"/>
              <a:gd name="T62" fmla="*/ 60 w 320"/>
              <a:gd name="T63" fmla="*/ 160 h 240"/>
              <a:gd name="T64" fmla="*/ 80 w 320"/>
              <a:gd name="T65" fmla="*/ 140 h 240"/>
              <a:gd name="T66" fmla="*/ 213 w 320"/>
              <a:gd name="T67" fmla="*/ 153 h 240"/>
              <a:gd name="T68" fmla="*/ 207 w 320"/>
              <a:gd name="T69" fmla="*/ 147 h 240"/>
              <a:gd name="T70" fmla="*/ 113 w 320"/>
              <a:gd name="T71" fmla="*/ 147 h 240"/>
              <a:gd name="T72" fmla="*/ 107 w 320"/>
              <a:gd name="T73" fmla="*/ 153 h 240"/>
              <a:gd name="T74" fmla="*/ 113 w 320"/>
              <a:gd name="T75" fmla="*/ 160 h 240"/>
              <a:gd name="T76" fmla="*/ 207 w 320"/>
              <a:gd name="T77" fmla="*/ 160 h 240"/>
              <a:gd name="T78" fmla="*/ 213 w 320"/>
              <a:gd name="T79" fmla="*/ 153 h 240"/>
              <a:gd name="T80" fmla="*/ 253 w 320"/>
              <a:gd name="T81" fmla="*/ 80 h 240"/>
              <a:gd name="T82" fmla="*/ 231 w 320"/>
              <a:gd name="T83" fmla="*/ 38 h 240"/>
              <a:gd name="T84" fmla="*/ 219 w 320"/>
              <a:gd name="T85" fmla="*/ 30 h 240"/>
              <a:gd name="T86" fmla="*/ 160 w 320"/>
              <a:gd name="T87" fmla="*/ 25 h 240"/>
              <a:gd name="T88" fmla="*/ 101 w 320"/>
              <a:gd name="T89" fmla="*/ 30 h 240"/>
              <a:gd name="T90" fmla="*/ 89 w 320"/>
              <a:gd name="T91" fmla="*/ 38 h 240"/>
              <a:gd name="T92" fmla="*/ 67 w 320"/>
              <a:gd name="T93" fmla="*/ 80 h 240"/>
              <a:gd name="T94" fmla="*/ 160 w 320"/>
              <a:gd name="T95" fmla="*/ 86 h 240"/>
              <a:gd name="T96" fmla="*/ 253 w 320"/>
              <a:gd name="T97" fmla="*/ 80 h 240"/>
              <a:gd name="T98" fmla="*/ 280 w 320"/>
              <a:gd name="T99" fmla="*/ 140 h 240"/>
              <a:gd name="T100" fmla="*/ 260 w 320"/>
              <a:gd name="T101" fmla="*/ 120 h 240"/>
              <a:gd name="T102" fmla="*/ 240 w 320"/>
              <a:gd name="T103" fmla="*/ 140 h 240"/>
              <a:gd name="T104" fmla="*/ 260 w 320"/>
              <a:gd name="T105" fmla="*/ 160 h 240"/>
              <a:gd name="T106" fmla="*/ 280 w 320"/>
              <a:gd name="T107" fmla="*/ 140 h 240"/>
              <a:gd name="T108" fmla="*/ 36 w 320"/>
              <a:gd name="T109" fmla="*/ 53 h 240"/>
              <a:gd name="T110" fmla="*/ 7 w 320"/>
              <a:gd name="T111" fmla="*/ 53 h 240"/>
              <a:gd name="T112" fmla="*/ 0 w 320"/>
              <a:gd name="T113" fmla="*/ 60 h 240"/>
              <a:gd name="T114" fmla="*/ 0 w 320"/>
              <a:gd name="T115" fmla="*/ 67 h 240"/>
              <a:gd name="T116" fmla="*/ 22 w 320"/>
              <a:gd name="T117" fmla="*/ 80 h 240"/>
              <a:gd name="T118" fmla="*/ 36 w 320"/>
              <a:gd name="T119" fmla="*/ 53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0" h="240">
                <a:moveTo>
                  <a:pt x="313" y="53"/>
                </a:moveTo>
                <a:cubicBezTo>
                  <a:pt x="317" y="53"/>
                  <a:pt x="320" y="56"/>
                  <a:pt x="320" y="60"/>
                </a:cubicBezTo>
                <a:lnTo>
                  <a:pt x="320" y="67"/>
                </a:lnTo>
                <a:cubicBezTo>
                  <a:pt x="320" y="77"/>
                  <a:pt x="308" y="80"/>
                  <a:pt x="298" y="80"/>
                </a:cubicBezTo>
                <a:lnTo>
                  <a:pt x="284" y="53"/>
                </a:lnTo>
                <a:lnTo>
                  <a:pt x="313" y="53"/>
                </a:lnTo>
                <a:close/>
                <a:moveTo>
                  <a:pt x="294" y="100"/>
                </a:moveTo>
                <a:cubicBezTo>
                  <a:pt x="303" y="116"/>
                  <a:pt x="307" y="130"/>
                  <a:pt x="307" y="149"/>
                </a:cubicBezTo>
                <a:cubicBezTo>
                  <a:pt x="307" y="167"/>
                  <a:pt x="301" y="183"/>
                  <a:pt x="293" y="202"/>
                </a:cubicBezTo>
                <a:lnTo>
                  <a:pt x="293" y="227"/>
                </a:lnTo>
                <a:cubicBezTo>
                  <a:pt x="293" y="234"/>
                  <a:pt x="287" y="240"/>
                  <a:pt x="280" y="240"/>
                </a:cubicBezTo>
                <a:lnTo>
                  <a:pt x="260" y="240"/>
                </a:lnTo>
                <a:cubicBezTo>
                  <a:pt x="253" y="240"/>
                  <a:pt x="247" y="234"/>
                  <a:pt x="247" y="227"/>
                </a:cubicBezTo>
                <a:lnTo>
                  <a:pt x="247" y="213"/>
                </a:lnTo>
                <a:lnTo>
                  <a:pt x="73" y="213"/>
                </a:lnTo>
                <a:lnTo>
                  <a:pt x="73" y="227"/>
                </a:lnTo>
                <a:cubicBezTo>
                  <a:pt x="73" y="234"/>
                  <a:pt x="67" y="240"/>
                  <a:pt x="60" y="240"/>
                </a:cubicBezTo>
                <a:lnTo>
                  <a:pt x="40" y="240"/>
                </a:lnTo>
                <a:cubicBezTo>
                  <a:pt x="33" y="240"/>
                  <a:pt x="27" y="234"/>
                  <a:pt x="27" y="227"/>
                </a:cubicBezTo>
                <a:lnTo>
                  <a:pt x="27" y="202"/>
                </a:lnTo>
                <a:cubicBezTo>
                  <a:pt x="19" y="183"/>
                  <a:pt x="13" y="167"/>
                  <a:pt x="13" y="149"/>
                </a:cubicBezTo>
                <a:cubicBezTo>
                  <a:pt x="13" y="130"/>
                  <a:pt x="17" y="116"/>
                  <a:pt x="26" y="100"/>
                </a:cubicBezTo>
                <a:cubicBezTo>
                  <a:pt x="37" y="80"/>
                  <a:pt x="51" y="54"/>
                  <a:pt x="65" y="30"/>
                </a:cubicBezTo>
                <a:cubicBezTo>
                  <a:pt x="76" y="12"/>
                  <a:pt x="82" y="7"/>
                  <a:pt x="95" y="5"/>
                </a:cubicBezTo>
                <a:cubicBezTo>
                  <a:pt x="116" y="1"/>
                  <a:pt x="134" y="0"/>
                  <a:pt x="160" y="0"/>
                </a:cubicBezTo>
                <a:cubicBezTo>
                  <a:pt x="186" y="0"/>
                  <a:pt x="204" y="1"/>
                  <a:pt x="225" y="5"/>
                </a:cubicBezTo>
                <a:cubicBezTo>
                  <a:pt x="238" y="7"/>
                  <a:pt x="244" y="12"/>
                  <a:pt x="255" y="30"/>
                </a:cubicBezTo>
                <a:cubicBezTo>
                  <a:pt x="269" y="54"/>
                  <a:pt x="283" y="80"/>
                  <a:pt x="294" y="100"/>
                </a:cubicBezTo>
                <a:close/>
                <a:moveTo>
                  <a:pt x="80" y="140"/>
                </a:moveTo>
                <a:cubicBezTo>
                  <a:pt x="80" y="129"/>
                  <a:pt x="71" y="120"/>
                  <a:pt x="60" y="120"/>
                </a:cubicBezTo>
                <a:cubicBezTo>
                  <a:pt x="49" y="120"/>
                  <a:pt x="40" y="129"/>
                  <a:pt x="40" y="140"/>
                </a:cubicBezTo>
                <a:cubicBezTo>
                  <a:pt x="40" y="151"/>
                  <a:pt x="49" y="160"/>
                  <a:pt x="60" y="160"/>
                </a:cubicBezTo>
                <a:cubicBezTo>
                  <a:pt x="71" y="160"/>
                  <a:pt x="80" y="151"/>
                  <a:pt x="80" y="140"/>
                </a:cubicBezTo>
                <a:close/>
                <a:moveTo>
                  <a:pt x="213" y="153"/>
                </a:moveTo>
                <a:cubicBezTo>
                  <a:pt x="213" y="150"/>
                  <a:pt x="210" y="147"/>
                  <a:pt x="207" y="147"/>
                </a:cubicBezTo>
                <a:lnTo>
                  <a:pt x="113" y="147"/>
                </a:lnTo>
                <a:cubicBezTo>
                  <a:pt x="110" y="147"/>
                  <a:pt x="107" y="150"/>
                  <a:pt x="107" y="153"/>
                </a:cubicBezTo>
                <a:cubicBezTo>
                  <a:pt x="107" y="157"/>
                  <a:pt x="110" y="160"/>
                  <a:pt x="113" y="160"/>
                </a:cubicBezTo>
                <a:lnTo>
                  <a:pt x="207" y="160"/>
                </a:lnTo>
                <a:cubicBezTo>
                  <a:pt x="210" y="160"/>
                  <a:pt x="213" y="157"/>
                  <a:pt x="213" y="153"/>
                </a:cubicBezTo>
                <a:close/>
                <a:moveTo>
                  <a:pt x="253" y="80"/>
                </a:moveTo>
                <a:cubicBezTo>
                  <a:pt x="253" y="80"/>
                  <a:pt x="243" y="55"/>
                  <a:pt x="231" y="38"/>
                </a:cubicBezTo>
                <a:cubicBezTo>
                  <a:pt x="228" y="34"/>
                  <a:pt x="224" y="31"/>
                  <a:pt x="219" y="30"/>
                </a:cubicBezTo>
                <a:cubicBezTo>
                  <a:pt x="199" y="27"/>
                  <a:pt x="181" y="25"/>
                  <a:pt x="160" y="25"/>
                </a:cubicBezTo>
                <a:cubicBezTo>
                  <a:pt x="139" y="25"/>
                  <a:pt x="121" y="27"/>
                  <a:pt x="101" y="30"/>
                </a:cubicBezTo>
                <a:cubicBezTo>
                  <a:pt x="96" y="31"/>
                  <a:pt x="92" y="34"/>
                  <a:pt x="89" y="38"/>
                </a:cubicBezTo>
                <a:cubicBezTo>
                  <a:pt x="77" y="55"/>
                  <a:pt x="67" y="80"/>
                  <a:pt x="67" y="80"/>
                </a:cubicBezTo>
                <a:cubicBezTo>
                  <a:pt x="89" y="84"/>
                  <a:pt x="125" y="86"/>
                  <a:pt x="160" y="86"/>
                </a:cubicBezTo>
                <a:cubicBezTo>
                  <a:pt x="195" y="86"/>
                  <a:pt x="231" y="84"/>
                  <a:pt x="253" y="80"/>
                </a:cubicBezTo>
                <a:close/>
                <a:moveTo>
                  <a:pt x="280" y="140"/>
                </a:moveTo>
                <a:cubicBezTo>
                  <a:pt x="280" y="129"/>
                  <a:pt x="271" y="120"/>
                  <a:pt x="260" y="120"/>
                </a:cubicBezTo>
                <a:cubicBezTo>
                  <a:pt x="249" y="120"/>
                  <a:pt x="240" y="129"/>
                  <a:pt x="240" y="140"/>
                </a:cubicBezTo>
                <a:cubicBezTo>
                  <a:pt x="240" y="151"/>
                  <a:pt x="249" y="160"/>
                  <a:pt x="260" y="160"/>
                </a:cubicBezTo>
                <a:cubicBezTo>
                  <a:pt x="271" y="160"/>
                  <a:pt x="280" y="151"/>
                  <a:pt x="280" y="140"/>
                </a:cubicBezTo>
                <a:close/>
                <a:moveTo>
                  <a:pt x="36" y="53"/>
                </a:moveTo>
                <a:lnTo>
                  <a:pt x="7" y="53"/>
                </a:lnTo>
                <a:cubicBezTo>
                  <a:pt x="3" y="53"/>
                  <a:pt x="0" y="56"/>
                  <a:pt x="0" y="60"/>
                </a:cubicBezTo>
                <a:lnTo>
                  <a:pt x="0" y="67"/>
                </a:lnTo>
                <a:cubicBezTo>
                  <a:pt x="0" y="77"/>
                  <a:pt x="12" y="80"/>
                  <a:pt x="22" y="80"/>
                </a:cubicBezTo>
                <a:lnTo>
                  <a:pt x="36" y="53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Freeform 141"/>
          <p:cNvSpPr>
            <a:spLocks noChangeAspect="1" noEditPoints="1"/>
          </p:cNvSpPr>
          <p:nvPr/>
        </p:nvSpPr>
        <p:spPr bwMode="auto">
          <a:xfrm>
            <a:off x="1425640" y="1949825"/>
            <a:ext cx="393658" cy="474345"/>
          </a:xfrm>
          <a:custGeom>
            <a:avLst/>
            <a:gdLst>
              <a:gd name="T0" fmla="*/ 196 w 266"/>
              <a:gd name="T1" fmla="*/ 280 h 320"/>
              <a:gd name="T2" fmla="*/ 139 w 266"/>
              <a:gd name="T3" fmla="*/ 241 h 320"/>
              <a:gd name="T4" fmla="*/ 146 w 266"/>
              <a:gd name="T5" fmla="*/ 124 h 320"/>
              <a:gd name="T6" fmla="*/ 166 w 266"/>
              <a:gd name="T7" fmla="*/ 128 h 320"/>
              <a:gd name="T8" fmla="*/ 266 w 266"/>
              <a:gd name="T9" fmla="*/ 0 h 320"/>
              <a:gd name="T10" fmla="*/ 125 w 266"/>
              <a:gd name="T11" fmla="*/ 103 h 320"/>
              <a:gd name="T12" fmla="*/ 147 w 266"/>
              <a:gd name="T13" fmla="*/ 78 h 320"/>
              <a:gd name="T14" fmla="*/ 234 w 266"/>
              <a:gd name="T15" fmla="*/ 28 h 320"/>
              <a:gd name="T16" fmla="*/ 160 w 266"/>
              <a:gd name="T17" fmla="*/ 101 h 320"/>
              <a:gd name="T18" fmla="*/ 190 w 266"/>
              <a:gd name="T19" fmla="*/ 63 h 320"/>
              <a:gd name="T20" fmla="*/ 110 w 266"/>
              <a:gd name="T21" fmla="*/ 180 h 320"/>
              <a:gd name="T22" fmla="*/ 91 w 266"/>
              <a:gd name="T23" fmla="*/ 170 h 320"/>
              <a:gd name="T24" fmla="*/ 14 w 266"/>
              <a:gd name="T25" fmla="*/ 142 h 320"/>
              <a:gd name="T26" fmla="*/ 87 w 266"/>
              <a:gd name="T27" fmla="*/ 177 h 320"/>
              <a:gd name="T28" fmla="*/ 108 w 266"/>
              <a:gd name="T29" fmla="*/ 194 h 320"/>
              <a:gd name="T30" fmla="*/ 110 w 266"/>
              <a:gd name="T31" fmla="*/ 243 h 320"/>
              <a:gd name="T32" fmla="*/ 74 w 266"/>
              <a:gd name="T33" fmla="*/ 265 h 320"/>
              <a:gd name="T34" fmla="*/ 0 w 266"/>
              <a:gd name="T35" fmla="*/ 320 h 320"/>
              <a:gd name="T36" fmla="*/ 240 w 266"/>
              <a:gd name="T37" fmla="*/ 320 h 320"/>
              <a:gd name="T38" fmla="*/ 196 w 266"/>
              <a:gd name="T39" fmla="*/ 280 h 320"/>
              <a:gd name="T40" fmla="*/ 33 w 266"/>
              <a:gd name="T41" fmla="*/ 149 h 320"/>
              <a:gd name="T42" fmla="*/ 79 w 266"/>
              <a:gd name="T43" fmla="*/ 166 h 320"/>
              <a:gd name="T44" fmla="*/ 54 w 266"/>
              <a:gd name="T45" fmla="*/ 159 h 320"/>
              <a:gd name="T46" fmla="*/ 76 w 266"/>
              <a:gd name="T47" fmla="*/ 169 h 320"/>
              <a:gd name="T48" fmla="*/ 33 w 266"/>
              <a:gd name="T49" fmla="*/ 149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6" h="320">
                <a:moveTo>
                  <a:pt x="196" y="280"/>
                </a:moveTo>
                <a:cubicBezTo>
                  <a:pt x="186" y="257"/>
                  <a:pt x="163" y="244"/>
                  <a:pt x="139" y="241"/>
                </a:cubicBezTo>
                <a:cubicBezTo>
                  <a:pt x="127" y="214"/>
                  <a:pt x="124" y="169"/>
                  <a:pt x="146" y="124"/>
                </a:cubicBezTo>
                <a:cubicBezTo>
                  <a:pt x="152" y="127"/>
                  <a:pt x="159" y="128"/>
                  <a:pt x="166" y="128"/>
                </a:cubicBezTo>
                <a:cubicBezTo>
                  <a:pt x="207" y="128"/>
                  <a:pt x="257" y="83"/>
                  <a:pt x="266" y="0"/>
                </a:cubicBezTo>
                <a:cubicBezTo>
                  <a:pt x="126" y="0"/>
                  <a:pt x="108" y="68"/>
                  <a:pt x="125" y="103"/>
                </a:cubicBezTo>
                <a:cubicBezTo>
                  <a:pt x="132" y="94"/>
                  <a:pt x="139" y="85"/>
                  <a:pt x="147" y="78"/>
                </a:cubicBezTo>
                <a:cubicBezTo>
                  <a:pt x="146" y="45"/>
                  <a:pt x="199" y="32"/>
                  <a:pt x="234" y="28"/>
                </a:cubicBezTo>
                <a:cubicBezTo>
                  <a:pt x="218" y="81"/>
                  <a:pt x="181" y="107"/>
                  <a:pt x="160" y="101"/>
                </a:cubicBezTo>
                <a:cubicBezTo>
                  <a:pt x="170" y="85"/>
                  <a:pt x="182" y="72"/>
                  <a:pt x="190" y="63"/>
                </a:cubicBezTo>
                <a:cubicBezTo>
                  <a:pt x="148" y="84"/>
                  <a:pt x="119" y="131"/>
                  <a:pt x="110" y="180"/>
                </a:cubicBezTo>
                <a:cubicBezTo>
                  <a:pt x="105" y="177"/>
                  <a:pt x="98" y="173"/>
                  <a:pt x="91" y="170"/>
                </a:cubicBezTo>
                <a:cubicBezTo>
                  <a:pt x="102" y="145"/>
                  <a:pt x="60" y="119"/>
                  <a:pt x="14" y="142"/>
                </a:cubicBezTo>
                <a:cubicBezTo>
                  <a:pt x="28" y="181"/>
                  <a:pt x="70" y="197"/>
                  <a:pt x="87" y="177"/>
                </a:cubicBezTo>
                <a:cubicBezTo>
                  <a:pt x="95" y="183"/>
                  <a:pt x="103" y="189"/>
                  <a:pt x="108" y="194"/>
                </a:cubicBezTo>
                <a:cubicBezTo>
                  <a:pt x="106" y="214"/>
                  <a:pt x="107" y="231"/>
                  <a:pt x="110" y="243"/>
                </a:cubicBezTo>
                <a:cubicBezTo>
                  <a:pt x="95" y="246"/>
                  <a:pt x="81" y="254"/>
                  <a:pt x="74" y="265"/>
                </a:cubicBezTo>
                <a:cubicBezTo>
                  <a:pt x="38" y="250"/>
                  <a:pt x="0" y="279"/>
                  <a:pt x="0" y="320"/>
                </a:cubicBezTo>
                <a:lnTo>
                  <a:pt x="240" y="320"/>
                </a:lnTo>
                <a:cubicBezTo>
                  <a:pt x="240" y="292"/>
                  <a:pt x="217" y="279"/>
                  <a:pt x="196" y="280"/>
                </a:cubicBezTo>
                <a:close/>
                <a:moveTo>
                  <a:pt x="33" y="149"/>
                </a:moveTo>
                <a:cubicBezTo>
                  <a:pt x="63" y="141"/>
                  <a:pt x="83" y="156"/>
                  <a:pt x="79" y="166"/>
                </a:cubicBezTo>
                <a:cubicBezTo>
                  <a:pt x="72" y="162"/>
                  <a:pt x="64" y="160"/>
                  <a:pt x="54" y="159"/>
                </a:cubicBezTo>
                <a:cubicBezTo>
                  <a:pt x="63" y="162"/>
                  <a:pt x="72" y="167"/>
                  <a:pt x="76" y="169"/>
                </a:cubicBezTo>
                <a:cubicBezTo>
                  <a:pt x="65" y="179"/>
                  <a:pt x="40" y="165"/>
                  <a:pt x="33" y="149"/>
                </a:cubicBez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Freeform 13"/>
          <p:cNvSpPr>
            <a:spLocks noEditPoints="1"/>
          </p:cNvSpPr>
          <p:nvPr/>
        </p:nvSpPr>
        <p:spPr bwMode="auto">
          <a:xfrm>
            <a:off x="995629" y="2431285"/>
            <a:ext cx="548829" cy="495299"/>
          </a:xfrm>
          <a:custGeom>
            <a:avLst/>
            <a:gdLst>
              <a:gd name="T0" fmla="*/ 148 w 320"/>
              <a:gd name="T1" fmla="*/ 123 h 269"/>
              <a:gd name="T2" fmla="*/ 287 w 320"/>
              <a:gd name="T3" fmla="*/ 124 h 269"/>
              <a:gd name="T4" fmla="*/ 303 w 320"/>
              <a:gd name="T5" fmla="*/ 156 h 269"/>
              <a:gd name="T6" fmla="*/ 219 w 320"/>
              <a:gd name="T7" fmla="*/ 267 h 269"/>
              <a:gd name="T8" fmla="*/ 155 w 320"/>
              <a:gd name="T9" fmla="*/ 249 h 269"/>
              <a:gd name="T10" fmla="*/ 112 w 320"/>
              <a:gd name="T11" fmla="*/ 191 h 269"/>
              <a:gd name="T12" fmla="*/ 120 w 320"/>
              <a:gd name="T13" fmla="*/ 248 h 269"/>
              <a:gd name="T14" fmla="*/ 118 w 320"/>
              <a:gd name="T15" fmla="*/ 228 h 269"/>
              <a:gd name="T16" fmla="*/ 0 w 320"/>
              <a:gd name="T17" fmla="*/ 133 h 269"/>
              <a:gd name="T18" fmla="*/ 243 w 320"/>
              <a:gd name="T19" fmla="*/ 120 h 269"/>
              <a:gd name="T20" fmla="*/ 154 w 320"/>
              <a:gd name="T21" fmla="*/ 80 h 269"/>
              <a:gd name="T22" fmla="*/ 152 w 320"/>
              <a:gd name="T23" fmla="*/ 85 h 269"/>
              <a:gd name="T24" fmla="*/ 148 w 320"/>
              <a:gd name="T25" fmla="*/ 84 h 269"/>
              <a:gd name="T26" fmla="*/ 130 w 320"/>
              <a:gd name="T27" fmla="*/ 82 h 269"/>
              <a:gd name="T28" fmla="*/ 115 w 320"/>
              <a:gd name="T29" fmla="*/ 91 h 269"/>
              <a:gd name="T30" fmla="*/ 125 w 320"/>
              <a:gd name="T31" fmla="*/ 76 h 269"/>
              <a:gd name="T32" fmla="*/ 138 w 320"/>
              <a:gd name="T33" fmla="*/ 61 h 269"/>
              <a:gd name="T34" fmla="*/ 148 w 320"/>
              <a:gd name="T35" fmla="*/ 60 h 269"/>
              <a:gd name="T36" fmla="*/ 161 w 320"/>
              <a:gd name="T37" fmla="*/ 49 h 269"/>
              <a:gd name="T38" fmla="*/ 152 w 320"/>
              <a:gd name="T39" fmla="*/ 42 h 269"/>
              <a:gd name="T40" fmla="*/ 136 w 320"/>
              <a:gd name="T41" fmla="*/ 48 h 269"/>
              <a:gd name="T42" fmla="*/ 161 w 320"/>
              <a:gd name="T43" fmla="*/ 36 h 269"/>
              <a:gd name="T44" fmla="*/ 170 w 320"/>
              <a:gd name="T45" fmla="*/ 36 h 269"/>
              <a:gd name="T46" fmla="*/ 133 w 320"/>
              <a:gd name="T47" fmla="*/ 27 h 269"/>
              <a:gd name="T48" fmla="*/ 97 w 320"/>
              <a:gd name="T49" fmla="*/ 34 h 269"/>
              <a:gd name="T50" fmla="*/ 81 w 320"/>
              <a:gd name="T51" fmla="*/ 39 h 269"/>
              <a:gd name="T52" fmla="*/ 53 w 320"/>
              <a:gd name="T53" fmla="*/ 57 h 269"/>
              <a:gd name="T54" fmla="*/ 30 w 320"/>
              <a:gd name="T55" fmla="*/ 128 h 269"/>
              <a:gd name="T56" fmla="*/ 56 w 320"/>
              <a:gd name="T57" fmla="*/ 165 h 269"/>
              <a:gd name="T58" fmla="*/ 2 w 320"/>
              <a:gd name="T59" fmla="*/ 155 h 269"/>
              <a:gd name="T60" fmla="*/ 126 w 320"/>
              <a:gd name="T61" fmla="*/ 157 h 269"/>
              <a:gd name="T62" fmla="*/ 89 w 320"/>
              <a:gd name="T63" fmla="*/ 127 h 269"/>
              <a:gd name="T64" fmla="*/ 103 w 320"/>
              <a:gd name="T65" fmla="*/ 105 h 269"/>
              <a:gd name="T66" fmla="*/ 142 w 320"/>
              <a:gd name="T67" fmla="*/ 91 h 269"/>
              <a:gd name="T68" fmla="*/ 142 w 320"/>
              <a:gd name="T69" fmla="*/ 98 h 269"/>
              <a:gd name="T70" fmla="*/ 136 w 320"/>
              <a:gd name="T71" fmla="*/ 104 h 269"/>
              <a:gd name="T72" fmla="*/ 128 w 320"/>
              <a:gd name="T73" fmla="*/ 133 h 269"/>
              <a:gd name="T74" fmla="*/ 159 w 320"/>
              <a:gd name="T75" fmla="*/ 162 h 269"/>
              <a:gd name="T76" fmla="*/ 146 w 320"/>
              <a:gd name="T77" fmla="*/ 90 h 269"/>
              <a:gd name="T78" fmla="*/ 122 w 320"/>
              <a:gd name="T79" fmla="*/ 56 h 269"/>
              <a:gd name="T80" fmla="*/ 123 w 320"/>
              <a:gd name="T81" fmla="*/ 61 h 269"/>
              <a:gd name="T82" fmla="*/ 121 w 320"/>
              <a:gd name="T83" fmla="*/ 65 h 269"/>
              <a:gd name="T84" fmla="*/ 125 w 320"/>
              <a:gd name="T85" fmla="*/ 53 h 269"/>
              <a:gd name="T86" fmla="*/ 116 w 320"/>
              <a:gd name="T87" fmla="*/ 62 h 269"/>
              <a:gd name="T88" fmla="*/ 116 w 320"/>
              <a:gd name="T89" fmla="*/ 60 h 269"/>
              <a:gd name="T90" fmla="*/ 120 w 320"/>
              <a:gd name="T91" fmla="*/ 57 h 269"/>
              <a:gd name="T92" fmla="*/ 116 w 320"/>
              <a:gd name="T93" fmla="*/ 62 h 269"/>
              <a:gd name="T94" fmla="*/ 116 w 320"/>
              <a:gd name="T95" fmla="*/ 6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0" h="269">
                <a:moveTo>
                  <a:pt x="149" y="192"/>
                </a:moveTo>
                <a:lnTo>
                  <a:pt x="200" y="167"/>
                </a:lnTo>
                <a:lnTo>
                  <a:pt x="148" y="123"/>
                </a:lnTo>
                <a:lnTo>
                  <a:pt x="164" y="115"/>
                </a:lnTo>
                <a:lnTo>
                  <a:pt x="247" y="144"/>
                </a:lnTo>
                <a:lnTo>
                  <a:pt x="287" y="124"/>
                </a:lnTo>
                <a:cubicBezTo>
                  <a:pt x="298" y="119"/>
                  <a:pt x="315" y="120"/>
                  <a:pt x="319" y="128"/>
                </a:cubicBezTo>
                <a:cubicBezTo>
                  <a:pt x="320" y="129"/>
                  <a:pt x="320" y="131"/>
                  <a:pt x="320" y="132"/>
                </a:cubicBezTo>
                <a:cubicBezTo>
                  <a:pt x="320" y="140"/>
                  <a:pt x="312" y="151"/>
                  <a:pt x="303" y="156"/>
                </a:cubicBezTo>
                <a:lnTo>
                  <a:pt x="263" y="175"/>
                </a:lnTo>
                <a:lnTo>
                  <a:pt x="235" y="259"/>
                </a:lnTo>
                <a:lnTo>
                  <a:pt x="219" y="267"/>
                </a:lnTo>
                <a:lnTo>
                  <a:pt x="215" y="199"/>
                </a:lnTo>
                <a:lnTo>
                  <a:pt x="165" y="224"/>
                </a:lnTo>
                <a:lnTo>
                  <a:pt x="155" y="249"/>
                </a:lnTo>
                <a:lnTo>
                  <a:pt x="144" y="254"/>
                </a:lnTo>
                <a:lnTo>
                  <a:pt x="140" y="217"/>
                </a:lnTo>
                <a:lnTo>
                  <a:pt x="112" y="191"/>
                </a:lnTo>
                <a:lnTo>
                  <a:pt x="123" y="185"/>
                </a:lnTo>
                <a:lnTo>
                  <a:pt x="149" y="192"/>
                </a:lnTo>
                <a:close/>
                <a:moveTo>
                  <a:pt x="120" y="248"/>
                </a:moveTo>
                <a:cubicBezTo>
                  <a:pt x="56" y="269"/>
                  <a:pt x="5" y="216"/>
                  <a:pt x="0" y="186"/>
                </a:cubicBezTo>
                <a:cubicBezTo>
                  <a:pt x="21" y="209"/>
                  <a:pt x="62" y="230"/>
                  <a:pt x="106" y="216"/>
                </a:cubicBezTo>
                <a:lnTo>
                  <a:pt x="118" y="228"/>
                </a:lnTo>
                <a:lnTo>
                  <a:pt x="120" y="248"/>
                </a:lnTo>
                <a:close/>
                <a:moveTo>
                  <a:pt x="2" y="155"/>
                </a:moveTo>
                <a:cubicBezTo>
                  <a:pt x="1" y="148"/>
                  <a:pt x="0" y="140"/>
                  <a:pt x="0" y="133"/>
                </a:cubicBezTo>
                <a:cubicBezTo>
                  <a:pt x="0" y="59"/>
                  <a:pt x="60" y="0"/>
                  <a:pt x="133" y="0"/>
                </a:cubicBezTo>
                <a:cubicBezTo>
                  <a:pt x="199" y="0"/>
                  <a:pt x="254" y="47"/>
                  <a:pt x="265" y="110"/>
                </a:cubicBezTo>
                <a:lnTo>
                  <a:pt x="243" y="120"/>
                </a:lnTo>
                <a:cubicBezTo>
                  <a:pt x="227" y="114"/>
                  <a:pt x="184" y="98"/>
                  <a:pt x="184" y="98"/>
                </a:cubicBezTo>
                <a:cubicBezTo>
                  <a:pt x="175" y="95"/>
                  <a:pt x="166" y="92"/>
                  <a:pt x="162" y="94"/>
                </a:cubicBezTo>
                <a:cubicBezTo>
                  <a:pt x="163" y="89"/>
                  <a:pt x="159" y="84"/>
                  <a:pt x="154" y="80"/>
                </a:cubicBezTo>
                <a:cubicBezTo>
                  <a:pt x="153" y="80"/>
                  <a:pt x="143" y="73"/>
                  <a:pt x="146" y="77"/>
                </a:cubicBezTo>
                <a:lnTo>
                  <a:pt x="155" y="86"/>
                </a:lnTo>
                <a:cubicBezTo>
                  <a:pt x="154" y="86"/>
                  <a:pt x="152" y="83"/>
                  <a:pt x="152" y="85"/>
                </a:cubicBezTo>
                <a:cubicBezTo>
                  <a:pt x="153" y="84"/>
                  <a:pt x="152" y="92"/>
                  <a:pt x="151" y="89"/>
                </a:cubicBezTo>
                <a:cubicBezTo>
                  <a:pt x="150" y="88"/>
                  <a:pt x="152" y="88"/>
                  <a:pt x="151" y="86"/>
                </a:cubicBezTo>
                <a:cubicBezTo>
                  <a:pt x="151" y="85"/>
                  <a:pt x="149" y="84"/>
                  <a:pt x="148" y="84"/>
                </a:cubicBezTo>
                <a:cubicBezTo>
                  <a:pt x="147" y="82"/>
                  <a:pt x="143" y="78"/>
                  <a:pt x="141" y="77"/>
                </a:cubicBezTo>
                <a:cubicBezTo>
                  <a:pt x="140" y="77"/>
                  <a:pt x="133" y="78"/>
                  <a:pt x="132" y="78"/>
                </a:cubicBezTo>
                <a:lnTo>
                  <a:pt x="130" y="82"/>
                </a:lnTo>
                <a:cubicBezTo>
                  <a:pt x="128" y="82"/>
                  <a:pt x="127" y="83"/>
                  <a:pt x="125" y="84"/>
                </a:cubicBezTo>
                <a:lnTo>
                  <a:pt x="123" y="88"/>
                </a:lnTo>
                <a:cubicBezTo>
                  <a:pt x="123" y="89"/>
                  <a:pt x="115" y="91"/>
                  <a:pt x="115" y="91"/>
                </a:cubicBezTo>
                <a:cubicBezTo>
                  <a:pt x="115" y="91"/>
                  <a:pt x="110" y="90"/>
                  <a:pt x="110" y="88"/>
                </a:cubicBezTo>
                <a:cubicBezTo>
                  <a:pt x="110" y="86"/>
                  <a:pt x="112" y="80"/>
                  <a:pt x="112" y="78"/>
                </a:cubicBezTo>
                <a:cubicBezTo>
                  <a:pt x="111" y="76"/>
                  <a:pt x="124" y="81"/>
                  <a:pt x="125" y="76"/>
                </a:cubicBezTo>
                <a:cubicBezTo>
                  <a:pt x="125" y="73"/>
                  <a:pt x="125" y="70"/>
                  <a:pt x="121" y="70"/>
                </a:cubicBezTo>
                <a:cubicBezTo>
                  <a:pt x="122" y="70"/>
                  <a:pt x="129" y="67"/>
                  <a:pt x="130" y="66"/>
                </a:cubicBezTo>
                <a:cubicBezTo>
                  <a:pt x="132" y="64"/>
                  <a:pt x="135" y="61"/>
                  <a:pt x="138" y="61"/>
                </a:cubicBezTo>
                <a:cubicBezTo>
                  <a:pt x="141" y="61"/>
                  <a:pt x="140" y="56"/>
                  <a:pt x="142" y="54"/>
                </a:cubicBezTo>
                <a:cubicBezTo>
                  <a:pt x="143" y="55"/>
                  <a:pt x="141" y="58"/>
                  <a:pt x="143" y="60"/>
                </a:cubicBezTo>
                <a:cubicBezTo>
                  <a:pt x="143" y="59"/>
                  <a:pt x="148" y="60"/>
                  <a:pt x="148" y="60"/>
                </a:cubicBezTo>
                <a:cubicBezTo>
                  <a:pt x="149" y="59"/>
                  <a:pt x="156" y="60"/>
                  <a:pt x="155" y="57"/>
                </a:cubicBezTo>
                <a:cubicBezTo>
                  <a:pt x="154" y="54"/>
                  <a:pt x="155" y="55"/>
                  <a:pt x="157" y="54"/>
                </a:cubicBezTo>
                <a:cubicBezTo>
                  <a:pt x="157" y="54"/>
                  <a:pt x="161" y="47"/>
                  <a:pt x="161" y="49"/>
                </a:cubicBezTo>
                <a:cubicBezTo>
                  <a:pt x="161" y="47"/>
                  <a:pt x="157" y="50"/>
                  <a:pt x="155" y="50"/>
                </a:cubicBezTo>
                <a:cubicBezTo>
                  <a:pt x="152" y="50"/>
                  <a:pt x="153" y="44"/>
                  <a:pt x="155" y="43"/>
                </a:cubicBezTo>
                <a:cubicBezTo>
                  <a:pt x="156" y="41"/>
                  <a:pt x="152" y="40"/>
                  <a:pt x="152" y="42"/>
                </a:cubicBezTo>
                <a:cubicBezTo>
                  <a:pt x="152" y="46"/>
                  <a:pt x="148" y="49"/>
                  <a:pt x="149" y="54"/>
                </a:cubicBezTo>
                <a:cubicBezTo>
                  <a:pt x="150" y="61"/>
                  <a:pt x="141" y="52"/>
                  <a:pt x="140" y="53"/>
                </a:cubicBezTo>
                <a:cubicBezTo>
                  <a:pt x="137" y="55"/>
                  <a:pt x="134" y="50"/>
                  <a:pt x="136" y="48"/>
                </a:cubicBezTo>
                <a:cubicBezTo>
                  <a:pt x="138" y="45"/>
                  <a:pt x="142" y="45"/>
                  <a:pt x="143" y="43"/>
                </a:cubicBezTo>
                <a:cubicBezTo>
                  <a:pt x="144" y="41"/>
                  <a:pt x="146" y="38"/>
                  <a:pt x="148" y="37"/>
                </a:cubicBezTo>
                <a:cubicBezTo>
                  <a:pt x="154" y="32"/>
                  <a:pt x="155" y="36"/>
                  <a:pt x="161" y="36"/>
                </a:cubicBezTo>
                <a:cubicBezTo>
                  <a:pt x="167" y="37"/>
                  <a:pt x="163" y="38"/>
                  <a:pt x="162" y="40"/>
                </a:cubicBezTo>
                <a:cubicBezTo>
                  <a:pt x="162" y="42"/>
                  <a:pt x="165" y="43"/>
                  <a:pt x="167" y="41"/>
                </a:cubicBezTo>
                <a:cubicBezTo>
                  <a:pt x="168" y="40"/>
                  <a:pt x="169" y="38"/>
                  <a:pt x="170" y="36"/>
                </a:cubicBezTo>
                <a:cubicBezTo>
                  <a:pt x="171" y="33"/>
                  <a:pt x="180" y="33"/>
                  <a:pt x="174" y="30"/>
                </a:cubicBezTo>
                <a:cubicBezTo>
                  <a:pt x="170" y="27"/>
                  <a:pt x="152" y="22"/>
                  <a:pt x="139" y="22"/>
                </a:cubicBezTo>
                <a:cubicBezTo>
                  <a:pt x="137" y="22"/>
                  <a:pt x="135" y="25"/>
                  <a:pt x="133" y="27"/>
                </a:cubicBezTo>
                <a:cubicBezTo>
                  <a:pt x="129" y="30"/>
                  <a:pt x="119" y="36"/>
                  <a:pt x="113" y="35"/>
                </a:cubicBezTo>
                <a:cubicBezTo>
                  <a:pt x="108" y="33"/>
                  <a:pt x="95" y="42"/>
                  <a:pt x="93" y="42"/>
                </a:cubicBezTo>
                <a:cubicBezTo>
                  <a:pt x="92" y="42"/>
                  <a:pt x="93" y="35"/>
                  <a:pt x="97" y="34"/>
                </a:cubicBezTo>
                <a:cubicBezTo>
                  <a:pt x="95" y="35"/>
                  <a:pt x="111" y="26"/>
                  <a:pt x="111" y="25"/>
                </a:cubicBezTo>
                <a:cubicBezTo>
                  <a:pt x="110" y="23"/>
                  <a:pt x="79" y="34"/>
                  <a:pt x="81" y="36"/>
                </a:cubicBezTo>
                <a:cubicBezTo>
                  <a:pt x="81" y="37"/>
                  <a:pt x="84" y="37"/>
                  <a:pt x="81" y="39"/>
                </a:cubicBezTo>
                <a:cubicBezTo>
                  <a:pt x="79" y="41"/>
                  <a:pt x="77" y="48"/>
                  <a:pt x="75" y="48"/>
                </a:cubicBezTo>
                <a:cubicBezTo>
                  <a:pt x="69" y="51"/>
                  <a:pt x="69" y="44"/>
                  <a:pt x="62" y="53"/>
                </a:cubicBezTo>
                <a:lnTo>
                  <a:pt x="53" y="57"/>
                </a:lnTo>
                <a:cubicBezTo>
                  <a:pt x="38" y="73"/>
                  <a:pt x="28" y="92"/>
                  <a:pt x="24" y="114"/>
                </a:cubicBezTo>
                <a:cubicBezTo>
                  <a:pt x="24" y="115"/>
                  <a:pt x="28" y="117"/>
                  <a:pt x="28" y="118"/>
                </a:cubicBezTo>
                <a:cubicBezTo>
                  <a:pt x="29" y="119"/>
                  <a:pt x="29" y="125"/>
                  <a:pt x="30" y="128"/>
                </a:cubicBezTo>
                <a:cubicBezTo>
                  <a:pt x="31" y="133"/>
                  <a:pt x="35" y="136"/>
                  <a:pt x="38" y="141"/>
                </a:cubicBezTo>
                <a:cubicBezTo>
                  <a:pt x="40" y="144"/>
                  <a:pt x="43" y="151"/>
                  <a:pt x="42" y="154"/>
                </a:cubicBezTo>
                <a:cubicBezTo>
                  <a:pt x="43" y="152"/>
                  <a:pt x="54" y="163"/>
                  <a:pt x="56" y="165"/>
                </a:cubicBezTo>
                <a:cubicBezTo>
                  <a:pt x="60" y="171"/>
                  <a:pt x="64" y="177"/>
                  <a:pt x="56" y="183"/>
                </a:cubicBezTo>
                <a:cubicBezTo>
                  <a:pt x="54" y="184"/>
                  <a:pt x="58" y="191"/>
                  <a:pt x="58" y="195"/>
                </a:cubicBezTo>
                <a:cubicBezTo>
                  <a:pt x="24" y="189"/>
                  <a:pt x="2" y="155"/>
                  <a:pt x="2" y="155"/>
                </a:cubicBezTo>
                <a:close/>
                <a:moveTo>
                  <a:pt x="139" y="166"/>
                </a:moveTo>
                <a:cubicBezTo>
                  <a:pt x="139" y="164"/>
                  <a:pt x="138" y="161"/>
                  <a:pt x="135" y="162"/>
                </a:cubicBezTo>
                <a:cubicBezTo>
                  <a:pt x="129" y="164"/>
                  <a:pt x="130" y="157"/>
                  <a:pt x="126" y="157"/>
                </a:cubicBezTo>
                <a:cubicBezTo>
                  <a:pt x="123" y="158"/>
                  <a:pt x="120" y="160"/>
                  <a:pt x="117" y="161"/>
                </a:cubicBezTo>
                <a:cubicBezTo>
                  <a:pt x="113" y="162"/>
                  <a:pt x="109" y="160"/>
                  <a:pt x="105" y="159"/>
                </a:cubicBezTo>
                <a:cubicBezTo>
                  <a:pt x="90" y="157"/>
                  <a:pt x="85" y="139"/>
                  <a:pt x="89" y="127"/>
                </a:cubicBezTo>
                <a:cubicBezTo>
                  <a:pt x="89" y="124"/>
                  <a:pt x="87" y="120"/>
                  <a:pt x="88" y="119"/>
                </a:cubicBezTo>
                <a:cubicBezTo>
                  <a:pt x="90" y="115"/>
                  <a:pt x="93" y="111"/>
                  <a:pt x="97" y="108"/>
                </a:cubicBezTo>
                <a:cubicBezTo>
                  <a:pt x="98" y="106"/>
                  <a:pt x="101" y="106"/>
                  <a:pt x="103" y="105"/>
                </a:cubicBezTo>
                <a:cubicBezTo>
                  <a:pt x="106" y="103"/>
                  <a:pt x="106" y="99"/>
                  <a:pt x="109" y="96"/>
                </a:cubicBezTo>
                <a:cubicBezTo>
                  <a:pt x="113" y="93"/>
                  <a:pt x="119" y="93"/>
                  <a:pt x="125" y="92"/>
                </a:cubicBezTo>
                <a:cubicBezTo>
                  <a:pt x="128" y="92"/>
                  <a:pt x="140" y="89"/>
                  <a:pt x="142" y="91"/>
                </a:cubicBezTo>
                <a:cubicBezTo>
                  <a:pt x="142" y="92"/>
                  <a:pt x="144" y="98"/>
                  <a:pt x="142" y="98"/>
                </a:cubicBezTo>
                <a:lnTo>
                  <a:pt x="142" y="98"/>
                </a:lnTo>
                <a:lnTo>
                  <a:pt x="142" y="98"/>
                </a:lnTo>
                <a:cubicBezTo>
                  <a:pt x="143" y="98"/>
                  <a:pt x="144" y="98"/>
                  <a:pt x="146" y="99"/>
                </a:cubicBezTo>
                <a:lnTo>
                  <a:pt x="138" y="103"/>
                </a:lnTo>
                <a:lnTo>
                  <a:pt x="136" y="104"/>
                </a:lnTo>
                <a:cubicBezTo>
                  <a:pt x="134" y="106"/>
                  <a:pt x="132" y="107"/>
                  <a:pt x="131" y="109"/>
                </a:cubicBezTo>
                <a:cubicBezTo>
                  <a:pt x="127" y="114"/>
                  <a:pt x="125" y="120"/>
                  <a:pt x="126" y="127"/>
                </a:cubicBezTo>
                <a:cubicBezTo>
                  <a:pt x="126" y="129"/>
                  <a:pt x="127" y="131"/>
                  <a:pt x="128" y="133"/>
                </a:cubicBezTo>
                <a:cubicBezTo>
                  <a:pt x="129" y="135"/>
                  <a:pt x="130" y="137"/>
                  <a:pt x="132" y="139"/>
                </a:cubicBezTo>
                <a:lnTo>
                  <a:pt x="133" y="141"/>
                </a:lnTo>
                <a:lnTo>
                  <a:pt x="159" y="162"/>
                </a:lnTo>
                <a:lnTo>
                  <a:pt x="147" y="168"/>
                </a:lnTo>
                <a:lnTo>
                  <a:pt x="139" y="166"/>
                </a:lnTo>
                <a:close/>
                <a:moveTo>
                  <a:pt x="146" y="90"/>
                </a:moveTo>
                <a:cubicBezTo>
                  <a:pt x="146" y="90"/>
                  <a:pt x="150" y="89"/>
                  <a:pt x="151" y="89"/>
                </a:cubicBezTo>
                <a:cubicBezTo>
                  <a:pt x="151" y="89"/>
                  <a:pt x="148" y="94"/>
                  <a:pt x="146" y="90"/>
                </a:cubicBezTo>
                <a:close/>
                <a:moveTo>
                  <a:pt x="122" y="56"/>
                </a:moveTo>
                <a:lnTo>
                  <a:pt x="123" y="56"/>
                </a:lnTo>
                <a:lnTo>
                  <a:pt x="123" y="57"/>
                </a:lnTo>
                <a:cubicBezTo>
                  <a:pt x="124" y="59"/>
                  <a:pt x="123" y="60"/>
                  <a:pt x="123" y="61"/>
                </a:cubicBezTo>
                <a:lnTo>
                  <a:pt x="121" y="62"/>
                </a:lnTo>
                <a:cubicBezTo>
                  <a:pt x="121" y="63"/>
                  <a:pt x="124" y="63"/>
                  <a:pt x="124" y="63"/>
                </a:cubicBezTo>
                <a:cubicBezTo>
                  <a:pt x="124" y="64"/>
                  <a:pt x="120" y="64"/>
                  <a:pt x="121" y="65"/>
                </a:cubicBezTo>
                <a:cubicBezTo>
                  <a:pt x="122" y="67"/>
                  <a:pt x="130" y="63"/>
                  <a:pt x="129" y="63"/>
                </a:cubicBezTo>
                <a:cubicBezTo>
                  <a:pt x="131" y="62"/>
                  <a:pt x="129" y="62"/>
                  <a:pt x="128" y="61"/>
                </a:cubicBezTo>
                <a:cubicBezTo>
                  <a:pt x="127" y="59"/>
                  <a:pt x="127" y="55"/>
                  <a:pt x="125" y="53"/>
                </a:cubicBezTo>
                <a:lnTo>
                  <a:pt x="126" y="52"/>
                </a:lnTo>
                <a:cubicBezTo>
                  <a:pt x="124" y="49"/>
                  <a:pt x="122" y="56"/>
                  <a:pt x="122" y="56"/>
                </a:cubicBezTo>
                <a:close/>
                <a:moveTo>
                  <a:pt x="116" y="62"/>
                </a:moveTo>
                <a:cubicBezTo>
                  <a:pt x="115" y="63"/>
                  <a:pt x="115" y="62"/>
                  <a:pt x="115" y="61"/>
                </a:cubicBezTo>
                <a:lnTo>
                  <a:pt x="116" y="60"/>
                </a:lnTo>
                <a:lnTo>
                  <a:pt x="116" y="60"/>
                </a:lnTo>
                <a:lnTo>
                  <a:pt x="117" y="59"/>
                </a:lnTo>
                <a:lnTo>
                  <a:pt x="118" y="58"/>
                </a:lnTo>
                <a:lnTo>
                  <a:pt x="120" y="57"/>
                </a:lnTo>
                <a:cubicBezTo>
                  <a:pt x="120" y="57"/>
                  <a:pt x="121" y="58"/>
                  <a:pt x="121" y="59"/>
                </a:cubicBezTo>
                <a:lnTo>
                  <a:pt x="120" y="60"/>
                </a:lnTo>
                <a:cubicBezTo>
                  <a:pt x="120" y="62"/>
                  <a:pt x="118" y="62"/>
                  <a:pt x="116" y="62"/>
                </a:cubicBezTo>
                <a:lnTo>
                  <a:pt x="116" y="62"/>
                </a:lnTo>
                <a:lnTo>
                  <a:pt x="116" y="62"/>
                </a:lnTo>
                <a:lnTo>
                  <a:pt x="116" y="62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742950" y="1543050"/>
            <a:ext cx="6048375" cy="145732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3814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EM MARK – šablona">
  <a:themeElements>
    <a:clrScheme name="Vlastní 1">
      <a:dk1>
        <a:srgbClr val="2D292A"/>
      </a:dk1>
      <a:lt1>
        <a:srgbClr val="FFFFFF"/>
      </a:lt1>
      <a:dk2>
        <a:srgbClr val="A00046"/>
      </a:dk2>
      <a:lt2>
        <a:srgbClr val="848382"/>
      </a:lt2>
      <a:accent1>
        <a:srgbClr val="0B5E6D"/>
      </a:accent1>
      <a:accent2>
        <a:srgbClr val="B70C09"/>
      </a:accent2>
      <a:accent3>
        <a:srgbClr val="52AC2B"/>
      </a:accent3>
      <a:accent4>
        <a:srgbClr val="B709AC"/>
      </a:accent4>
      <a:accent5>
        <a:srgbClr val="D33415"/>
      </a:accent5>
      <a:accent6>
        <a:srgbClr val="3A1D17"/>
      </a:accent6>
      <a:hlink>
        <a:srgbClr val="A00046"/>
      </a:hlink>
      <a:folHlink>
        <a:srgbClr val="A00046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>
          <a:buClr>
            <a:schemeClr val="tx2"/>
          </a:buClr>
          <a:buFont typeface="Wingdings" panose="05000000000000000000" pitchFamily="2" charset="2"/>
          <a:buChar char="§"/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STEM MARK – šablona">
  <a:themeElements>
    <a:clrScheme name="STEMMARK_new_new">
      <a:dk1>
        <a:srgbClr val="2D292A"/>
      </a:dk1>
      <a:lt1>
        <a:srgbClr val="FFFFFF"/>
      </a:lt1>
      <a:dk2>
        <a:srgbClr val="971C54"/>
      </a:dk2>
      <a:lt2>
        <a:srgbClr val="848382"/>
      </a:lt2>
      <a:accent1>
        <a:srgbClr val="0B5E6D"/>
      </a:accent1>
      <a:accent2>
        <a:srgbClr val="B70C09"/>
      </a:accent2>
      <a:accent3>
        <a:srgbClr val="52AC2B"/>
      </a:accent3>
      <a:accent4>
        <a:srgbClr val="B709AC"/>
      </a:accent4>
      <a:accent5>
        <a:srgbClr val="D33415"/>
      </a:accent5>
      <a:accent6>
        <a:srgbClr val="3A1D17"/>
      </a:accent6>
      <a:hlink>
        <a:srgbClr val="B51C54"/>
      </a:hlink>
      <a:folHlink>
        <a:srgbClr val="971C18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>
          <a:buClr>
            <a:schemeClr val="tx2"/>
          </a:buClr>
          <a:buFont typeface="Wingdings" panose="05000000000000000000" pitchFamily="2" charset="2"/>
          <a:buChar char="§"/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STEM MARK – šablona">
  <a:themeElements>
    <a:clrScheme name="STEMMARK_new_new">
      <a:dk1>
        <a:srgbClr val="2D292A"/>
      </a:dk1>
      <a:lt1>
        <a:srgbClr val="FFFFFF"/>
      </a:lt1>
      <a:dk2>
        <a:srgbClr val="971C54"/>
      </a:dk2>
      <a:lt2>
        <a:srgbClr val="848382"/>
      </a:lt2>
      <a:accent1>
        <a:srgbClr val="0B5E6D"/>
      </a:accent1>
      <a:accent2>
        <a:srgbClr val="B70C09"/>
      </a:accent2>
      <a:accent3>
        <a:srgbClr val="52AC2B"/>
      </a:accent3>
      <a:accent4>
        <a:srgbClr val="B709AC"/>
      </a:accent4>
      <a:accent5>
        <a:srgbClr val="D33415"/>
      </a:accent5>
      <a:accent6>
        <a:srgbClr val="3A1D17"/>
      </a:accent6>
      <a:hlink>
        <a:srgbClr val="B51C54"/>
      </a:hlink>
      <a:folHlink>
        <a:srgbClr val="971C18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>
          <a:buClr>
            <a:schemeClr val="tx2"/>
          </a:buClr>
          <a:buFont typeface="Wingdings" panose="05000000000000000000" pitchFamily="2" charset="2"/>
          <a:buChar char="§"/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STEM MARK – šablona">
  <a:themeElements>
    <a:clrScheme name="Vlastní 1">
      <a:dk1>
        <a:srgbClr val="2D292A"/>
      </a:dk1>
      <a:lt1>
        <a:srgbClr val="FFFFFF"/>
      </a:lt1>
      <a:dk2>
        <a:srgbClr val="A00046"/>
      </a:dk2>
      <a:lt2>
        <a:srgbClr val="848382"/>
      </a:lt2>
      <a:accent1>
        <a:srgbClr val="0B5E6D"/>
      </a:accent1>
      <a:accent2>
        <a:srgbClr val="B70C09"/>
      </a:accent2>
      <a:accent3>
        <a:srgbClr val="52AC2B"/>
      </a:accent3>
      <a:accent4>
        <a:srgbClr val="B709AC"/>
      </a:accent4>
      <a:accent5>
        <a:srgbClr val="D33415"/>
      </a:accent5>
      <a:accent6>
        <a:srgbClr val="3A1D17"/>
      </a:accent6>
      <a:hlink>
        <a:srgbClr val="A00046"/>
      </a:hlink>
      <a:folHlink>
        <a:srgbClr val="A00046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>
          <a:buClr>
            <a:schemeClr val="tx2"/>
          </a:buClr>
          <a:buFont typeface="Wingdings" panose="05000000000000000000" pitchFamily="2" charset="2"/>
          <a:buChar char="§"/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STEM MARK – šablona">
  <a:themeElements>
    <a:clrScheme name="STEMMARK_new_new">
      <a:dk1>
        <a:srgbClr val="2D292A"/>
      </a:dk1>
      <a:lt1>
        <a:srgbClr val="FFFFFF"/>
      </a:lt1>
      <a:dk2>
        <a:srgbClr val="971C54"/>
      </a:dk2>
      <a:lt2>
        <a:srgbClr val="848382"/>
      </a:lt2>
      <a:accent1>
        <a:srgbClr val="0B5E6D"/>
      </a:accent1>
      <a:accent2>
        <a:srgbClr val="B70C09"/>
      </a:accent2>
      <a:accent3>
        <a:srgbClr val="52AC2B"/>
      </a:accent3>
      <a:accent4>
        <a:srgbClr val="B709AC"/>
      </a:accent4>
      <a:accent5>
        <a:srgbClr val="D33415"/>
      </a:accent5>
      <a:accent6>
        <a:srgbClr val="3A1D17"/>
      </a:accent6>
      <a:hlink>
        <a:srgbClr val="B51C54"/>
      </a:hlink>
      <a:folHlink>
        <a:srgbClr val="971C18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>
          <a:buClr>
            <a:schemeClr val="tx2"/>
          </a:buClr>
          <a:buFont typeface="Wingdings" panose="05000000000000000000" pitchFamily="2" charset="2"/>
          <a:buChar char="§"/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STEM MARK – šablona">
  <a:themeElements>
    <a:clrScheme name="STEMMARK_new_new">
      <a:dk1>
        <a:srgbClr val="2D292A"/>
      </a:dk1>
      <a:lt1>
        <a:srgbClr val="FFFFFF"/>
      </a:lt1>
      <a:dk2>
        <a:srgbClr val="971C54"/>
      </a:dk2>
      <a:lt2>
        <a:srgbClr val="848382"/>
      </a:lt2>
      <a:accent1>
        <a:srgbClr val="0B5E6D"/>
      </a:accent1>
      <a:accent2>
        <a:srgbClr val="B70C09"/>
      </a:accent2>
      <a:accent3>
        <a:srgbClr val="52AC2B"/>
      </a:accent3>
      <a:accent4>
        <a:srgbClr val="B709AC"/>
      </a:accent4>
      <a:accent5>
        <a:srgbClr val="D33415"/>
      </a:accent5>
      <a:accent6>
        <a:srgbClr val="3A1D17"/>
      </a:accent6>
      <a:hlink>
        <a:srgbClr val="B51C54"/>
      </a:hlink>
      <a:folHlink>
        <a:srgbClr val="971C18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>
          <a:buClr>
            <a:schemeClr val="tx2"/>
          </a:buClr>
          <a:buFont typeface="Wingdings" panose="05000000000000000000" pitchFamily="2" charset="2"/>
          <a:buChar char="§"/>
          <a:defRPr sz="24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STEM MARK – šablona">
  <a:themeElements>
    <a:clrScheme name="STEMMARK_new_new">
      <a:dk1>
        <a:srgbClr val="2D292A"/>
      </a:dk1>
      <a:lt1>
        <a:srgbClr val="FFFFFF"/>
      </a:lt1>
      <a:dk2>
        <a:srgbClr val="971C54"/>
      </a:dk2>
      <a:lt2>
        <a:srgbClr val="848382"/>
      </a:lt2>
      <a:accent1>
        <a:srgbClr val="0B5E6D"/>
      </a:accent1>
      <a:accent2>
        <a:srgbClr val="B70C09"/>
      </a:accent2>
      <a:accent3>
        <a:srgbClr val="52AC2B"/>
      </a:accent3>
      <a:accent4>
        <a:srgbClr val="B709AC"/>
      </a:accent4>
      <a:accent5>
        <a:srgbClr val="D33415"/>
      </a:accent5>
      <a:accent6>
        <a:srgbClr val="3A1D17"/>
      </a:accent6>
      <a:hlink>
        <a:srgbClr val="B51C54"/>
      </a:hlink>
      <a:folHlink>
        <a:srgbClr val="971C18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>
          <a:buClr>
            <a:schemeClr val="tx2"/>
          </a:buClr>
          <a:buFont typeface="Wingdings" panose="05000000000000000000" pitchFamily="2" charset="2"/>
          <a:buChar char="§"/>
          <a:defRPr sz="24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TEM MARK – šablona">
  <a:themeElements>
    <a:clrScheme name="Stemmark">
      <a:dk1>
        <a:sysClr val="windowText" lastClr="000000"/>
      </a:dk1>
      <a:lt1>
        <a:sysClr val="window" lastClr="FFFFFF"/>
      </a:lt1>
      <a:dk2>
        <a:srgbClr val="971C54"/>
      </a:dk2>
      <a:lt2>
        <a:srgbClr val="DBE5F1"/>
      </a:lt2>
      <a:accent1>
        <a:srgbClr val="971C54"/>
      </a:accent1>
      <a:accent2>
        <a:srgbClr val="D98F48"/>
      </a:accent2>
      <a:accent3>
        <a:srgbClr val="68A678"/>
      </a:accent3>
      <a:accent4>
        <a:srgbClr val="699FAC"/>
      </a:accent4>
      <a:accent5>
        <a:srgbClr val="CD7471"/>
      </a:accent5>
      <a:accent6>
        <a:srgbClr val="B696BC"/>
      </a:accent6>
      <a:hlink>
        <a:srgbClr val="971C54"/>
      </a:hlink>
      <a:folHlink>
        <a:srgbClr val="A5A5A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>
          <a:buClr>
            <a:schemeClr val="tx2"/>
          </a:buClr>
          <a:buFont typeface="Wingdings" panose="05000000000000000000" pitchFamily="2" charset="2"/>
          <a:buChar char="§"/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STEM MARK – šablona">
  <a:themeElements>
    <a:clrScheme name="STEMMARK_new_new">
      <a:dk1>
        <a:srgbClr val="2D292A"/>
      </a:dk1>
      <a:lt1>
        <a:srgbClr val="FFFFFF"/>
      </a:lt1>
      <a:dk2>
        <a:srgbClr val="971C54"/>
      </a:dk2>
      <a:lt2>
        <a:srgbClr val="848382"/>
      </a:lt2>
      <a:accent1>
        <a:srgbClr val="0B5E6D"/>
      </a:accent1>
      <a:accent2>
        <a:srgbClr val="B70C09"/>
      </a:accent2>
      <a:accent3>
        <a:srgbClr val="52AC2B"/>
      </a:accent3>
      <a:accent4>
        <a:srgbClr val="B709AC"/>
      </a:accent4>
      <a:accent5>
        <a:srgbClr val="D33415"/>
      </a:accent5>
      <a:accent6>
        <a:srgbClr val="3A1D17"/>
      </a:accent6>
      <a:hlink>
        <a:srgbClr val="B51C54"/>
      </a:hlink>
      <a:folHlink>
        <a:srgbClr val="971C18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>
          <a:buClr>
            <a:schemeClr val="tx2"/>
          </a:buClr>
          <a:buFont typeface="Wingdings" panose="05000000000000000000" pitchFamily="2" charset="2"/>
          <a:buChar char="§"/>
          <a:defRPr sz="24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lastní 21">
    <a:dk1>
      <a:srgbClr val="2D292A"/>
    </a:dk1>
    <a:lt1>
      <a:srgbClr val="FFFFFF"/>
    </a:lt1>
    <a:dk2>
      <a:srgbClr val="A00046"/>
    </a:dk2>
    <a:lt2>
      <a:srgbClr val="848382"/>
    </a:lt2>
    <a:accent1>
      <a:srgbClr val="A00046"/>
    </a:accent1>
    <a:accent2>
      <a:srgbClr val="8AAEC4"/>
    </a:accent2>
    <a:accent3>
      <a:srgbClr val="F3863F"/>
    </a:accent3>
    <a:accent4>
      <a:srgbClr val="379F7A"/>
    </a:accent4>
    <a:accent5>
      <a:srgbClr val="AC9E24"/>
    </a:accent5>
    <a:accent6>
      <a:srgbClr val="805841"/>
    </a:accent6>
    <a:hlink>
      <a:srgbClr val="A00046"/>
    </a:hlink>
    <a:folHlink>
      <a:srgbClr val="A00046"/>
    </a:folHlink>
  </a:clrScheme>
  <a:fontScheme name="Vlastní 1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17822</TotalTime>
  <Words>2749</Words>
  <Application>Microsoft Office PowerPoint</Application>
  <PresentationFormat>Vlastní</PresentationFormat>
  <Paragraphs>301</Paragraphs>
  <Slides>38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9</vt:i4>
      </vt:variant>
      <vt:variant>
        <vt:lpstr>Nadpisy snímků</vt:lpstr>
      </vt:variant>
      <vt:variant>
        <vt:i4>38</vt:i4>
      </vt:variant>
    </vt:vector>
  </HeadingPairs>
  <TitlesOfParts>
    <vt:vector size="47" baseType="lpstr">
      <vt:lpstr>1_STEM MARK – šablona</vt:lpstr>
      <vt:lpstr>9_STEM MARK – šablona</vt:lpstr>
      <vt:lpstr>6_STEM MARK – šablona</vt:lpstr>
      <vt:lpstr>3_STEM MARK – šablona</vt:lpstr>
      <vt:lpstr>4_STEM MARK – šablona</vt:lpstr>
      <vt:lpstr>2_STEM MARK – šablona</vt:lpstr>
      <vt:lpstr>5_STEM MARK – šablona</vt:lpstr>
      <vt:lpstr>STEM MARK – šablona</vt:lpstr>
      <vt:lpstr>7_STEM MARK – šablona</vt:lpstr>
      <vt:lpstr>Povědomí široké veřejnosti o evr. fondech</vt:lpstr>
      <vt:lpstr>Parametry výzkumu</vt:lpstr>
      <vt:lpstr>Hlavní zjištění výzkumu </vt:lpstr>
      <vt:lpstr>Shrnutí výsledků</vt:lpstr>
      <vt:lpstr>Shrnutí výsledků</vt:lpstr>
      <vt:lpstr>Podrobné výsledky – grafická část </vt:lpstr>
      <vt:lpstr>Povědomí o evropských fondech</vt:lpstr>
      <vt:lpstr>Povědomí o evropských fondech – spontánní znalost</vt:lpstr>
      <vt:lpstr>Pozitivní oblasti investic evropských fondů – doprava, životní prostředí a cestovní ruch</vt:lpstr>
      <vt:lpstr>Souhlas s výroky týkajících se využívání peněz z fondů EU</vt:lpstr>
      <vt:lpstr>Peníze z EU nejsou využívány podle jasných pravidel – spontánně </vt:lpstr>
      <vt:lpstr>Využití peněž není důsledně kontrolováno – spontánně </vt:lpstr>
      <vt:lpstr>Využití peněž není transparentní – spontánně </vt:lpstr>
      <vt:lpstr>Finance z rozpočtu EU</vt:lpstr>
      <vt:lpstr>Projekty financované z fondů EU</vt:lpstr>
      <vt:lpstr>Hodnocení přínosů evropských fondů</vt:lpstr>
      <vt:lpstr>Přínosy fondů pro život obyvatel ČR – pozitivní hodnocení spontánně </vt:lpstr>
      <vt:lpstr>Přínosy fondů pro kraj/region – pozitivní hodnocení spontánně  </vt:lpstr>
      <vt:lpstr>Přínosy fondů pro život osobně – pozitivní hodnocení spontánně  </vt:lpstr>
      <vt:lpstr>Přínosy fondů pro život obyvatel ČR – negativní hodnocení spontánně </vt:lpstr>
      <vt:lpstr>Přínosy fondů pro kraj/region – negativní hodnocení spontánně  </vt:lpstr>
      <vt:lpstr>Přínosy fondů pro život osobně – negativní hodnocení spontánně </vt:lpstr>
      <vt:lpstr>Vhodné informační zdroje o realizovaných projektech  a fondech EU - spontánně</vt:lpstr>
      <vt:lpstr>Webové stránky (návštěvnost)</vt:lpstr>
      <vt:lpstr>Informace o evropských fondech</vt:lpstr>
      <vt:lpstr>Chybějící informace o čerpání evropských fondů na rozvoj ČR - spontánně</vt:lpstr>
      <vt:lpstr>Užitečnost informací ohledně financování z evropských fondů</vt:lpstr>
      <vt:lpstr>Oblasti směřování financů z fondů EU</vt:lpstr>
      <vt:lpstr>Pozitivní vliv fondů v minulosti vs. žádané budoucí toky</vt:lpstr>
      <vt:lpstr>Hodnocení výroků týkajících se fondů EU</vt:lpstr>
      <vt:lpstr>Typologie postojů k fondům Evropské unie</vt:lpstr>
      <vt:lpstr>Vývoj názoru na EU v posledních 5 letech</vt:lpstr>
      <vt:lpstr>Vnímání EU negativněji než dříve – spontánní znalost</vt:lpstr>
      <vt:lpstr>Vnímání EU negativněji než dříve – spontánní znalost</vt:lpstr>
      <vt:lpstr>Vnímání EU pozitivněji než dříve – spontánní znalost</vt:lpstr>
      <vt:lpstr>Vnímání EU pozitivněji než dříve – spontánní znalost</vt:lpstr>
      <vt:lpstr>Realizátor výzkumu</vt:lpstr>
      <vt:lpstr>Pomáháme nejen našim klientům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MARK</dc:title>
  <dc:creator>odprezentuj.cz</dc:creator>
  <cp:lastModifiedBy>Jan Burianec</cp:lastModifiedBy>
  <cp:revision>1363</cp:revision>
  <cp:lastPrinted>2019-02-21T13:53:45Z</cp:lastPrinted>
  <dcterms:created xsi:type="dcterms:W3CDTF">2015-09-30T12:19:36Z</dcterms:created>
  <dcterms:modified xsi:type="dcterms:W3CDTF">2019-02-27T12:58:33Z</dcterms:modified>
</cp:coreProperties>
</file>