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3" r:id="rId2"/>
    <p:sldId id="307" r:id="rId3"/>
    <p:sldId id="344" r:id="rId4"/>
    <p:sldId id="332" r:id="rId5"/>
    <p:sldId id="333" r:id="rId6"/>
    <p:sldId id="320" r:id="rId7"/>
    <p:sldId id="308" r:id="rId8"/>
    <p:sldId id="334" r:id="rId9"/>
    <p:sldId id="321" r:id="rId10"/>
    <p:sldId id="345" r:id="rId11"/>
    <p:sldId id="346" r:id="rId12"/>
    <p:sldId id="335" r:id="rId13"/>
    <p:sldId id="336" r:id="rId14"/>
    <p:sldId id="347" r:id="rId15"/>
    <p:sldId id="337" r:id="rId16"/>
    <p:sldId id="323" r:id="rId17"/>
    <p:sldId id="353" r:id="rId18"/>
    <p:sldId id="348" r:id="rId19"/>
    <p:sldId id="338" r:id="rId20"/>
    <p:sldId id="339" r:id="rId21"/>
    <p:sldId id="340" r:id="rId22"/>
    <p:sldId id="343" r:id="rId23"/>
    <p:sldId id="325" r:id="rId24"/>
    <p:sldId id="330" r:id="rId25"/>
    <p:sldId id="341" r:id="rId26"/>
    <p:sldId id="342" r:id="rId27"/>
    <p:sldId id="349" r:id="rId28"/>
    <p:sldId id="326" r:id="rId29"/>
    <p:sldId id="327" r:id="rId30"/>
    <p:sldId id="328" r:id="rId31"/>
    <p:sldId id="350" r:id="rId32"/>
    <p:sldId id="351" r:id="rId33"/>
    <p:sldId id="331" r:id="rId34"/>
    <p:sldId id="329" r:id="rId35"/>
    <p:sldId id="352" r:id="rId36"/>
    <p:sldId id="264" r:id="rId3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B7BE5"/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Fondy-EU/2014-2020/Metodicke-pokyny/Metodika-rizeni-programu" TargetMode="External"/><Relationship Id="rId2" Type="http://schemas.openxmlformats.org/officeDocument/2006/relationships/hyperlink" Target="https://www.interreg-central.eu/Content.Node/projects/project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rr.cz/cs/eus/nalezitosti-dokladovani/" TargetMode="External"/><Relationship Id="rId4" Type="http://schemas.openxmlformats.org/officeDocument/2006/relationships/hyperlink" Target="https://www.dotaceeu.cz/cs/Fondy-EU/Kohezni-politika-EU/Operacni-programy/OP-nadnarodni-spoluprace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</a:t>
            </a:r>
            <a:r>
              <a:rPr lang="cs-CZ" dirty="0" err="1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04. 03. 2019,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255713" y="3309620"/>
            <a:ext cx="6632575" cy="1452562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Způsobilost výdajů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36" y="1310481"/>
            <a:ext cx="6860913" cy="4819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, str. 95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Modely zaměstnávání zaměstnanců příjemcem: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724" y="1306513"/>
            <a:ext cx="6729190" cy="4819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, str. 97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Modely zaměstnávání zaměstnanců příjemcem: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b="1" dirty="0" smtClean="0"/>
              <a:t>Zaměstnání </a:t>
            </a:r>
            <a:r>
              <a:rPr lang="cs-CZ" b="1" dirty="0"/>
              <a:t>na plný úvazek v projektu </a:t>
            </a:r>
            <a:endParaRPr lang="cs-CZ" b="1" dirty="0" smtClean="0"/>
          </a:p>
          <a:p>
            <a:pPr lvl="1" indent="0">
              <a:buNone/>
            </a:pPr>
            <a:r>
              <a:rPr lang="cs-CZ" sz="1800" b="0" dirty="0">
                <a:solidFill>
                  <a:schemeClr val="tx1"/>
                </a:solidFill>
              </a:rPr>
              <a:t>Rozhodující jsou ustanovení pracovní smlouvy/ekvivalentu, nedokládá se </a:t>
            </a:r>
            <a:r>
              <a:rPr lang="cs-CZ" sz="1800" b="0" dirty="0" err="1" smtClean="0">
                <a:solidFill>
                  <a:schemeClr val="tx1"/>
                </a:solidFill>
              </a:rPr>
              <a:t>time</a:t>
            </a:r>
            <a:r>
              <a:rPr lang="cs-CZ" sz="1800" b="0" dirty="0" smtClean="0">
                <a:solidFill>
                  <a:schemeClr val="tx1"/>
                </a:solidFill>
              </a:rPr>
              <a:t> - </a:t>
            </a:r>
            <a:r>
              <a:rPr lang="cs-CZ" sz="1800" b="0" dirty="0" err="1" smtClean="0">
                <a:solidFill>
                  <a:schemeClr val="tx1"/>
                </a:solidFill>
              </a:rPr>
              <a:t>sheet</a:t>
            </a:r>
            <a:r>
              <a:rPr lang="cs-CZ" sz="1800" b="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Font typeface="Arial"/>
              <a:buAutoNum type="alphaLcParenR"/>
            </a:pPr>
            <a:r>
              <a:rPr lang="cs-CZ" b="1" dirty="0"/>
              <a:t>Zaměstnání na částečný úvazek s pevně stanoveným procentním podílem odpracované doby na projektu za </a:t>
            </a:r>
            <a:r>
              <a:rPr lang="cs-CZ" b="1" dirty="0" smtClean="0"/>
              <a:t>měsíc</a:t>
            </a:r>
          </a:p>
          <a:p>
            <a:pPr lvl="1" indent="0">
              <a:buNone/>
            </a:pPr>
            <a:r>
              <a:rPr lang="cs-CZ" sz="1800" b="0" dirty="0" err="1" smtClean="0">
                <a:solidFill>
                  <a:schemeClr val="tx1"/>
                </a:solidFill>
              </a:rPr>
              <a:t>Time</a:t>
            </a:r>
            <a:r>
              <a:rPr lang="cs-CZ" sz="1800" b="0" dirty="0" smtClean="0">
                <a:solidFill>
                  <a:schemeClr val="tx1"/>
                </a:solidFill>
              </a:rPr>
              <a:t> - </a:t>
            </a:r>
            <a:r>
              <a:rPr lang="cs-CZ" sz="1800" b="0" dirty="0" err="1" smtClean="0">
                <a:solidFill>
                  <a:schemeClr val="tx1"/>
                </a:solidFill>
              </a:rPr>
              <a:t>sheet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>
                <a:solidFill>
                  <a:schemeClr val="tx1"/>
                </a:solidFill>
              </a:rPr>
              <a:t>není vyžadován, v pracovní smlouvě/dohodě, náplni práce resp. popisu pracovního místa musí být uveden procentní podíl doby, který má zaměstnanec na projektu odpracovat</a:t>
            </a:r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0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lphaLcParenR" startAt="3"/>
            </a:pPr>
            <a:r>
              <a:rPr lang="cs-CZ" b="1" dirty="0"/>
              <a:t>Zaměstnání na částečný úvazek s pružným počtem odpracovaných hodin na projektu za měsíc </a:t>
            </a:r>
          </a:p>
          <a:p>
            <a:endParaRPr lang="cs-CZ" sz="1800" dirty="0"/>
          </a:p>
          <a:p>
            <a:r>
              <a:rPr lang="cs-CZ" dirty="0"/>
              <a:t>	Proplácení osobních nákladů (pro případ c) probíhá na základě 	hodinové </a:t>
            </a:r>
            <a:r>
              <a:rPr lang="cs-CZ" dirty="0" smtClean="0"/>
              <a:t>	sazby</a:t>
            </a:r>
            <a:r>
              <a:rPr lang="cs-CZ" dirty="0"/>
              <a:t>, která se stanoví:</a:t>
            </a:r>
          </a:p>
          <a:p>
            <a:endParaRPr lang="cs-CZ" dirty="0"/>
          </a:p>
          <a:p>
            <a:r>
              <a:rPr lang="cs-CZ" sz="1600" dirty="0" smtClean="0"/>
              <a:t>	Podílem </a:t>
            </a:r>
            <a:r>
              <a:rPr lang="cs-CZ" sz="1600" dirty="0"/>
              <a:t>posledních doložených ročních hrubých mzdových nákladů (tj. mzdových </a:t>
            </a:r>
            <a:r>
              <a:rPr lang="cs-CZ" sz="1600" dirty="0" smtClean="0"/>
              <a:t>	nákladů </a:t>
            </a:r>
            <a:r>
              <a:rPr lang="cs-CZ" sz="1600" dirty="0"/>
              <a:t>za posledních 12 po sobě jdoucích měsíců) a 1720 hodin v souladu s čl. 68, </a:t>
            </a:r>
            <a:r>
              <a:rPr lang="cs-CZ" sz="1600" dirty="0" smtClean="0"/>
              <a:t>	odst</a:t>
            </a:r>
            <a:r>
              <a:rPr lang="cs-CZ" sz="1600" dirty="0"/>
              <a:t>. 2, nařízení (EU) č. 1303/2013. Pokud v době předložení výdajů ke kontrole </a:t>
            </a:r>
            <a:r>
              <a:rPr lang="cs-CZ" sz="1600" dirty="0" smtClean="0"/>
              <a:t>	nejsou </a:t>
            </a:r>
            <a:r>
              <a:rPr lang="cs-CZ" sz="1600" dirty="0"/>
              <a:t>k dispozici poslední doložené roční hrubé mzdové náklady, je možné odvodit </a:t>
            </a:r>
            <a:r>
              <a:rPr lang="cs-CZ" sz="1600" dirty="0" smtClean="0"/>
              <a:t>	(</a:t>
            </a:r>
            <a:r>
              <a:rPr lang="cs-CZ" sz="1600" dirty="0"/>
              <a:t>extrapolovat)  roční hrubé mzdové náklady z dostupných doložených hrubých </a:t>
            </a:r>
            <a:r>
              <a:rPr lang="cs-CZ" sz="1600" dirty="0" smtClean="0"/>
              <a:t>	mzdových </a:t>
            </a:r>
            <a:r>
              <a:rPr lang="cs-CZ" sz="1600" dirty="0"/>
              <a:t>nákladů nebo mzdy/platu uvedené v pracovní smlouvě a upravené na </a:t>
            </a:r>
            <a:r>
              <a:rPr lang="cs-CZ" sz="1600" dirty="0" smtClean="0"/>
              <a:t>	období </a:t>
            </a:r>
            <a:r>
              <a:rPr lang="cs-CZ" sz="1600" dirty="0"/>
              <a:t>12 měsíců. Více informací k výpočtu, včetně podmínek uplatnění, naleznete </a:t>
            </a:r>
            <a:r>
              <a:rPr lang="cs-CZ" sz="1600" dirty="0" smtClean="0"/>
              <a:t>	v</a:t>
            </a:r>
            <a:r>
              <a:rPr lang="cs-CZ" sz="1600" dirty="0"/>
              <a:t> sekci C.2.1.3.  Implementačního </a:t>
            </a:r>
            <a:r>
              <a:rPr lang="cs-CZ" sz="1600" dirty="0" smtClean="0"/>
              <a:t>manuálu.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</a:t>
            </a:r>
            <a:r>
              <a:rPr lang="cs-CZ" dirty="0"/>
              <a:t>) </a:t>
            </a:r>
            <a:r>
              <a:rPr lang="cs-CZ" b="1" dirty="0"/>
              <a:t>Hodinová </a:t>
            </a:r>
            <a:r>
              <a:rPr lang="cs-CZ" b="1" dirty="0" smtClean="0"/>
              <a:t>sazba</a:t>
            </a:r>
          </a:p>
          <a:p>
            <a:endParaRPr lang="cs-CZ" dirty="0"/>
          </a:p>
          <a:p>
            <a:r>
              <a:rPr lang="cs-CZ" dirty="0" smtClean="0"/>
              <a:t>	</a:t>
            </a:r>
            <a:r>
              <a:rPr lang="cs-CZ" dirty="0"/>
              <a:t>Hodinová sazba uvedená v pracovní smlouvě (dokladu o </a:t>
            </a:r>
            <a:r>
              <a:rPr lang="cs-CZ" dirty="0" smtClean="0"/>
              <a:t>zaměstnání</a:t>
            </a:r>
            <a:r>
              <a:rPr lang="cs-CZ" dirty="0"/>
              <a:t>) se </a:t>
            </a:r>
            <a:r>
              <a:rPr lang="cs-CZ" dirty="0" smtClean="0"/>
              <a:t>	vynásobí </a:t>
            </a:r>
            <a:r>
              <a:rPr lang="cs-CZ" dirty="0"/>
              <a:t>skutečně odpracovanou dobou na 	projektu. Pro vyúčtování těchto </a:t>
            </a:r>
            <a:r>
              <a:rPr lang="cs-CZ" dirty="0" smtClean="0"/>
              <a:t>	osobních </a:t>
            </a:r>
            <a:r>
              <a:rPr lang="cs-CZ" dirty="0"/>
              <a:t>nákladů je nezbytně </a:t>
            </a:r>
            <a:r>
              <a:rPr lang="cs-CZ" dirty="0" smtClean="0"/>
              <a:t>nutné</a:t>
            </a:r>
            <a:r>
              <a:rPr lang="cs-CZ" dirty="0"/>
              <a:t>, aby byly doloženy, kromě </a:t>
            </a:r>
            <a:r>
              <a:rPr lang="cs-CZ" dirty="0" smtClean="0"/>
              <a:t>pracovní 	smlouvy</a:t>
            </a:r>
            <a:r>
              <a:rPr lang="cs-CZ" dirty="0"/>
              <a:t>, také výkazy </a:t>
            </a:r>
            <a:r>
              <a:rPr lang="cs-CZ" dirty="0" smtClean="0"/>
              <a:t>práce/</a:t>
            </a:r>
            <a:r>
              <a:rPr lang="cs-CZ" dirty="0" err="1" smtClean="0"/>
              <a:t>timesheety</a:t>
            </a:r>
            <a:r>
              <a:rPr lang="cs-CZ" dirty="0" smtClean="0"/>
              <a:t> </a:t>
            </a:r>
            <a:r>
              <a:rPr lang="cs-CZ" dirty="0"/>
              <a:t>(podepsanými osobou, která </a:t>
            </a:r>
            <a:r>
              <a:rPr lang="cs-CZ" dirty="0" smtClean="0"/>
              <a:t>	práci 	vykonala</a:t>
            </a:r>
            <a:r>
              <a:rPr lang="cs-CZ" dirty="0"/>
              <a:t>, i </a:t>
            </a:r>
            <a:r>
              <a:rPr lang="cs-CZ" dirty="0" smtClean="0"/>
              <a:t>příjemcem</a:t>
            </a:r>
            <a:r>
              <a:rPr lang="cs-CZ" dirty="0"/>
              <a:t>).</a:t>
            </a:r>
          </a:p>
          <a:p>
            <a:endParaRPr lang="cs-CZ" sz="2000" b="1" dirty="0">
              <a:solidFill>
                <a:srgbClr val="00529C"/>
              </a:solidFill>
            </a:endParaRPr>
          </a:p>
          <a:p>
            <a:r>
              <a:rPr lang="cs-CZ" b="1" u="sng" dirty="0" smtClean="0"/>
              <a:t>POZOR!</a:t>
            </a:r>
          </a:p>
          <a:p>
            <a:r>
              <a:rPr lang="cs-CZ" dirty="0" smtClean="0"/>
              <a:t>U </a:t>
            </a:r>
            <a:r>
              <a:rPr lang="cs-CZ" dirty="0"/>
              <a:t>všech výše uvedených metod </a:t>
            </a:r>
            <a:r>
              <a:rPr lang="cs-CZ" dirty="0" smtClean="0"/>
              <a:t>(a-d) </a:t>
            </a:r>
            <a:r>
              <a:rPr lang="cs-CZ" dirty="0"/>
              <a:t>vykazování mzdových </a:t>
            </a:r>
            <a:r>
              <a:rPr lang="cs-CZ" dirty="0" smtClean="0"/>
              <a:t>výdajů, je </a:t>
            </a:r>
            <a:r>
              <a:rPr lang="cs-CZ" dirty="0"/>
              <a:t>nutné dodat i tzv. </a:t>
            </a:r>
            <a:r>
              <a:rPr lang="cs-CZ" b="1" u="sng" dirty="0" err="1"/>
              <a:t>Periodic</a:t>
            </a:r>
            <a:r>
              <a:rPr lang="cs-CZ" b="1" u="sng" dirty="0"/>
              <a:t> </a:t>
            </a:r>
            <a:r>
              <a:rPr lang="cs-CZ" b="1" u="sng" dirty="0" err="1"/>
              <a:t>staff</a:t>
            </a:r>
            <a:r>
              <a:rPr lang="cs-CZ" b="1" u="sng" dirty="0"/>
              <a:t> report</a:t>
            </a:r>
            <a:r>
              <a:rPr lang="cs-CZ" dirty="0"/>
              <a:t>, </a:t>
            </a:r>
            <a:r>
              <a:rPr lang="cs-CZ" dirty="0" smtClean="0"/>
              <a:t>který </a:t>
            </a:r>
            <a:r>
              <a:rPr lang="cs-CZ" dirty="0"/>
              <a:t>je přílohou </a:t>
            </a:r>
            <a:r>
              <a:rPr lang="cs-CZ" dirty="0" smtClean="0"/>
              <a:t>Implementačního </a:t>
            </a:r>
            <a:r>
              <a:rPr lang="cs-CZ" dirty="0"/>
              <a:t>manuálu. </a:t>
            </a:r>
            <a:r>
              <a:rPr lang="cs-CZ" dirty="0" err="1"/>
              <a:t>Periodic</a:t>
            </a:r>
            <a:r>
              <a:rPr lang="cs-CZ" dirty="0"/>
              <a:t> </a:t>
            </a:r>
            <a:r>
              <a:rPr lang="cs-CZ" dirty="0" err="1"/>
              <a:t>staff</a:t>
            </a:r>
            <a:r>
              <a:rPr lang="cs-CZ" dirty="0"/>
              <a:t> report musí obsahovat shrnutí práce jednotlivého zaměstnance na projektu, včetně dosažených výstupů za dané </a:t>
            </a:r>
            <a:r>
              <a:rPr lang="cs-CZ" dirty="0" err="1"/>
              <a:t>reportovací</a:t>
            </a:r>
            <a:r>
              <a:rPr lang="cs-CZ" dirty="0"/>
              <a:t> období. Tento dokument musí být podepsán zaměstnancem a jeho nadřízeným pracovníkem.</a:t>
            </a:r>
          </a:p>
          <a:p>
            <a:endParaRPr lang="cs-CZ" b="1" u="sng" dirty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04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Co je nutné doložit při první kontrole </a:t>
            </a:r>
            <a:r>
              <a:rPr lang="cs-CZ" dirty="0" smtClean="0">
                <a:solidFill>
                  <a:srgbClr val="FF0000"/>
                </a:solidFill>
              </a:rPr>
              <a:t>(v dalších kontrolách doklady o případných změnách v dokumentaci):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smlouvy včetně případných dodatků, popřípadě DPP/DPČ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Přidělení pracovníka pro projekt, a to např. rozhodnutí o jmenování nebo jiný ekvivalent, který lze považovat za doklad o zaměstnání s vyčleněním pro projekt (rozhodnutí o přidělení pracovníka k projektu)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Platový výměr, (pokud není v pracovní smlouvě), popřípadě jiné doložení výše mzdy/platu (u pracovníka ve státní správě zařazení do platové třídy a stupně)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náplň, (pokud není uvedeno v PS)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Stanovení/volba metody a způsobu výpočtu hodinové sazby u částečných úvazků tam, kde je to relevantní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 případě metody přepočtu se 1720h také doklady k prokázání hrubé mzdy za posledních 12 měsíců, popř. extrapolace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Sestavu rekapitulace mezd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Periodic</a:t>
            </a:r>
            <a:r>
              <a:rPr lang="cs-CZ" dirty="0" smtClean="0"/>
              <a:t> </a:t>
            </a:r>
            <a:r>
              <a:rPr lang="cs-CZ" dirty="0" err="1" smtClean="0"/>
              <a:t>staff</a:t>
            </a:r>
            <a:r>
              <a:rPr lang="cs-CZ" dirty="0" smtClean="0"/>
              <a:t> report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Time-sheet</a:t>
            </a:r>
            <a:r>
              <a:rPr lang="cs-CZ" dirty="0" smtClean="0"/>
              <a:t>, tam kde je relevantní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V</a:t>
            </a:r>
            <a:r>
              <a:rPr lang="cs-CZ" b="1" u="sng" dirty="0" smtClean="0"/>
              <a:t>ýplatu </a:t>
            </a:r>
            <a:r>
              <a:rPr lang="cs-CZ" b="1" u="sng" dirty="0"/>
              <a:t>mezd</a:t>
            </a:r>
            <a:r>
              <a:rPr lang="cs-CZ" dirty="0"/>
              <a:t>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výpis </a:t>
            </a:r>
            <a:r>
              <a:rPr lang="cs-CZ" dirty="0"/>
              <a:t>z účtu nebo výdajový pokladní </a:t>
            </a:r>
            <a:r>
              <a:rPr lang="cs-CZ" dirty="0" smtClean="0"/>
              <a:t>doklad.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/>
              <a:t>Výjimka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→ 	v </a:t>
            </a:r>
            <a:r>
              <a:rPr lang="cs-CZ" dirty="0"/>
              <a:t>případě organizační složky státu, územně </a:t>
            </a:r>
            <a:r>
              <a:rPr lang="cs-CZ" dirty="0" smtClean="0"/>
              <a:t>správního celku </a:t>
            </a:r>
            <a:r>
              <a:rPr lang="cs-CZ" dirty="0"/>
              <a:t>a jejich příspěvkové organizace </a:t>
            </a:r>
            <a:r>
              <a:rPr lang="cs-CZ" dirty="0" smtClean="0"/>
              <a:t>	lze  doložit čestným prohlášením</a:t>
            </a:r>
          </a:p>
          <a:p>
            <a:r>
              <a:rPr lang="cs-CZ" dirty="0" smtClean="0"/>
              <a:t>→	v </a:t>
            </a:r>
            <a:r>
              <a:rPr lang="cs-CZ" dirty="0"/>
              <a:t>případě výplaty mezd z účtu organizace jednou </a:t>
            </a:r>
            <a:r>
              <a:rPr lang="cs-CZ" dirty="0" smtClean="0"/>
              <a:t>částkou: čestné </a:t>
            </a:r>
            <a:r>
              <a:rPr lang="cs-CZ" dirty="0"/>
              <a:t>prohlášení každého </a:t>
            </a:r>
            <a:r>
              <a:rPr lang="cs-CZ" dirty="0" smtClean="0"/>
              <a:t>	zaměstnance </a:t>
            </a:r>
            <a:r>
              <a:rPr lang="cs-CZ" dirty="0"/>
              <a:t>+ výpis z </a:t>
            </a:r>
            <a:r>
              <a:rPr lang="cs-CZ" dirty="0" smtClean="0"/>
              <a:t>účtu prokazující </a:t>
            </a:r>
            <a:r>
              <a:rPr lang="cs-CZ" dirty="0"/>
              <a:t>úhradu souhrnné částky výdajů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M</a:t>
            </a:r>
            <a:r>
              <a:rPr lang="cs-CZ" b="1" u="sng" dirty="0" smtClean="0"/>
              <a:t>zdu </a:t>
            </a:r>
            <a:r>
              <a:rPr lang="cs-CZ" b="1" u="sng" dirty="0"/>
              <a:t>obvyklou</a:t>
            </a:r>
            <a:r>
              <a:rPr lang="cs-CZ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mzdové </a:t>
            </a:r>
            <a:r>
              <a:rPr lang="cs-CZ" dirty="0"/>
              <a:t>tabulky nebo tarify; platový výměr pracovníka na stejné pracovní </a:t>
            </a:r>
            <a:r>
              <a:rPr lang="cs-CZ" dirty="0" smtClean="0"/>
              <a:t>pozici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Odměny</a:t>
            </a:r>
            <a:r>
              <a:rPr lang="cs-CZ" dirty="0"/>
              <a:t>; obecné podmínky pro způsobilost odměn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způsobilé jsou</a:t>
            </a:r>
            <a:r>
              <a:rPr lang="cs-CZ" u="sng" dirty="0"/>
              <a:t> odměny/prémie</a:t>
            </a:r>
            <a:r>
              <a:rPr lang="cs-CZ" dirty="0"/>
              <a:t>, </a:t>
            </a:r>
            <a:r>
              <a:rPr lang="cs-CZ" u="sng" dirty="0"/>
              <a:t>které vznikly v souvislosti s realizací projektu a byly řádně odůvodněny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jsou stanoveny v pracovněprávních předpisech nebo v předpisech o odměňování příslušné instituce nebo ve vnitrostátních právních předpisech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jsou v dané instituci zavedeny minimálně po dobu 6 - ti měsíců před předložením projektové žádosti,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potenciálně zahrnují všechny zaměstnance dané instituce </a:t>
            </a:r>
            <a:endParaRPr lang="cs-CZ" dirty="0" smtClean="0"/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Centrum </a:t>
            </a:r>
            <a:r>
              <a:rPr lang="cs-CZ" b="1" dirty="0">
                <a:solidFill>
                  <a:srgbClr val="FF0000"/>
                </a:solidFill>
              </a:rPr>
              <a:t>pro regionální rozvoj České republiky je na základě registrace u MV oprávněno nakládat i s citlivými informacemi a zaručuje jejich bezpečnost.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7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Tabulka </a:t>
            </a:r>
            <a:r>
              <a:rPr lang="cs-CZ" b="1" dirty="0"/>
              <a:t>Rekapitulace mezd má  celkem čtyři </a:t>
            </a:r>
            <a:r>
              <a:rPr lang="cs-CZ" b="1" dirty="0" smtClean="0"/>
              <a:t>části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První část </a:t>
            </a:r>
            <a:r>
              <a:rPr lang="cs-CZ" dirty="0" smtClean="0"/>
              <a:t>– vkládají se </a:t>
            </a:r>
            <a:r>
              <a:rPr lang="cs-CZ" dirty="0"/>
              <a:t>údaje o položkách </a:t>
            </a:r>
            <a:r>
              <a:rPr lang="cs-CZ" dirty="0" smtClean="0"/>
              <a:t>mzdy, vzhledem </a:t>
            </a:r>
            <a:r>
              <a:rPr lang="cs-CZ" dirty="0"/>
              <a:t>k uvedeným hodinám, které </a:t>
            </a:r>
            <a:r>
              <a:rPr lang="cs-CZ" dirty="0" smtClean="0"/>
              <a:t>se musí shodovat </a:t>
            </a:r>
            <a:r>
              <a:rPr lang="cs-CZ" dirty="0"/>
              <a:t>s výplatním páskem (jeden sloupec) a s </a:t>
            </a:r>
            <a:r>
              <a:rPr lang="cs-CZ" dirty="0" err="1"/>
              <a:t>timesheetem</a:t>
            </a:r>
            <a:r>
              <a:rPr lang="cs-CZ" dirty="0"/>
              <a:t> (druhý sloupec) </a:t>
            </a:r>
            <a:r>
              <a:rPr lang="cs-CZ" dirty="0" smtClean="0"/>
              <a:t>→ způsobilá </a:t>
            </a:r>
            <a:r>
              <a:rPr lang="cs-CZ" dirty="0"/>
              <a:t>mzda celkem.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Druhá část </a:t>
            </a:r>
            <a:r>
              <a:rPr lang="cs-CZ" b="1" dirty="0"/>
              <a:t>(</a:t>
            </a:r>
            <a:r>
              <a:rPr lang="cs-CZ" b="1" dirty="0" smtClean="0"/>
              <a:t>růžová) </a:t>
            </a:r>
            <a:r>
              <a:rPr lang="cs-CZ" dirty="0" smtClean="0"/>
              <a:t>– nic se nevyplňuje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Třetí část </a:t>
            </a:r>
            <a:r>
              <a:rPr lang="cs-CZ" b="1" dirty="0"/>
              <a:t>(</a:t>
            </a:r>
            <a:r>
              <a:rPr lang="cs-CZ" b="1" dirty="0" smtClean="0"/>
              <a:t>šedá) </a:t>
            </a:r>
            <a:r>
              <a:rPr lang="cs-CZ" dirty="0" smtClean="0"/>
              <a:t>- na </a:t>
            </a:r>
            <a:r>
              <a:rPr lang="cs-CZ" dirty="0"/>
              <a:t>jednotlivých řádcích </a:t>
            </a:r>
            <a:r>
              <a:rPr lang="cs-CZ" dirty="0" smtClean="0"/>
              <a:t>se vyplní součty </a:t>
            </a:r>
            <a:r>
              <a:rPr lang="cs-CZ" dirty="0"/>
              <a:t>odpracovaných hodin v jednotlivých balíčcích dle </a:t>
            </a:r>
            <a:r>
              <a:rPr lang="cs-CZ" dirty="0" err="1"/>
              <a:t>timesheetů</a:t>
            </a:r>
            <a:r>
              <a:rPr lang="cs-CZ" dirty="0"/>
              <a:t>. </a:t>
            </a:r>
            <a:r>
              <a:rPr lang="cs-CZ" b="1" u="sng" dirty="0"/>
              <a:t>Do sloupce kurz dejte jedničku</a:t>
            </a:r>
            <a:r>
              <a:rPr lang="cs-CZ" dirty="0"/>
              <a:t>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Čtvrtá </a:t>
            </a:r>
            <a:r>
              <a:rPr lang="cs-CZ" b="1" dirty="0"/>
              <a:t>část (zelená) </a:t>
            </a:r>
            <a:r>
              <a:rPr lang="cs-CZ" dirty="0" smtClean="0"/>
              <a:t>- se automaticky </a:t>
            </a:r>
            <a:r>
              <a:rPr lang="cs-CZ" dirty="0"/>
              <a:t>propočte a sečte za všechny pracovníky za celé období po pracovních balíčcích v CZK. Tyto hodnoty </a:t>
            </a:r>
            <a:r>
              <a:rPr lang="cs-CZ" dirty="0" smtClean="0"/>
              <a:t>se pak </a:t>
            </a:r>
            <a:r>
              <a:rPr lang="cs-CZ" dirty="0"/>
              <a:t>vložíte do </a:t>
            </a:r>
            <a:r>
              <a:rPr lang="cs-CZ" dirty="0" err="1"/>
              <a:t>LoE</a:t>
            </a:r>
            <a:r>
              <a:rPr lang="cs-CZ" dirty="0"/>
              <a:t> (tedy součty), čímž to zabere tolik řádků, kolik </a:t>
            </a:r>
            <a:r>
              <a:rPr lang="cs-CZ" dirty="0" smtClean="0"/>
              <a:t>bude pracovních </a:t>
            </a:r>
            <a:r>
              <a:rPr lang="cs-CZ" dirty="0"/>
              <a:t>balíčků v daném období.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Jak vyplnit sestavu Rekapitulace mzdových výdajů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16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Chybějící doklady a problémy v této oblasti</a:t>
            </a:r>
            <a:endParaRPr lang="cs-CZ" dirty="0"/>
          </a:p>
          <a:p>
            <a:pPr marL="720725" lvl="2" indent="-187325"/>
            <a:r>
              <a:rPr lang="cs-CZ" dirty="0"/>
              <a:t>P</a:t>
            </a:r>
            <a:r>
              <a:rPr lang="cs-CZ" dirty="0" smtClean="0"/>
              <a:t>racovní </a:t>
            </a:r>
            <a:r>
              <a:rPr lang="cs-CZ" dirty="0"/>
              <a:t>smlouva vč</a:t>
            </a:r>
            <a:r>
              <a:rPr lang="cs-CZ" dirty="0" smtClean="0"/>
              <a:t>. všech </a:t>
            </a:r>
            <a:r>
              <a:rPr lang="cs-CZ" dirty="0"/>
              <a:t>dodatků / DPP, DPČ, pracovní náplň / přidělení pro projekt, mzdový/platový </a:t>
            </a:r>
            <a:r>
              <a:rPr lang="cs-CZ" dirty="0" smtClean="0"/>
              <a:t>výměr,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Výplatní </a:t>
            </a:r>
            <a:r>
              <a:rPr lang="cs-CZ" dirty="0"/>
              <a:t>pásky, doklad o </a:t>
            </a:r>
            <a:r>
              <a:rPr lang="cs-CZ" dirty="0" smtClean="0"/>
              <a:t>úhradě mezd,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Centrum disponuje oprávněním nakládat s tímto typem informací a odmítnout poskytnout takové informace z důvodu jejich ochrany není relevantní,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U </a:t>
            </a:r>
            <a:r>
              <a:rPr lang="cs-CZ" dirty="0"/>
              <a:t>odměn vždy zdůvodnění a schválení nadřízeným </a:t>
            </a:r>
            <a:r>
              <a:rPr lang="cs-CZ" dirty="0" smtClean="0"/>
              <a:t>pracovníkem; doložení období, ke kterému se odměna vztahuje,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Odlišný popis činností v </a:t>
            </a:r>
            <a:r>
              <a:rPr lang="cs-CZ" dirty="0" err="1" smtClean="0"/>
              <a:t>timesheetu</a:t>
            </a:r>
            <a:r>
              <a:rPr lang="cs-CZ" dirty="0" smtClean="0"/>
              <a:t> vzhledem k pracovní smlouvě/pracovní náplni/</a:t>
            </a:r>
            <a:r>
              <a:rPr lang="cs-CZ" dirty="0" err="1" smtClean="0"/>
              <a:t>progress</a:t>
            </a:r>
            <a:r>
              <a:rPr lang="cs-CZ" dirty="0" smtClean="0"/>
              <a:t> report/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/</a:t>
            </a:r>
            <a:r>
              <a:rPr lang="cs-CZ" dirty="0" err="1" smtClean="0"/>
              <a:t>periodic</a:t>
            </a:r>
            <a:r>
              <a:rPr lang="cs-CZ" dirty="0" smtClean="0"/>
              <a:t> </a:t>
            </a:r>
            <a:r>
              <a:rPr lang="cs-CZ" dirty="0" err="1" smtClean="0"/>
              <a:t>staff</a:t>
            </a:r>
            <a:r>
              <a:rPr lang="cs-CZ" dirty="0" smtClean="0"/>
              <a:t> report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Chyby v odlišení činností dle </a:t>
            </a:r>
            <a:r>
              <a:rPr lang="cs-CZ" dirty="0" err="1" smtClean="0"/>
              <a:t>WPs</a:t>
            </a:r>
            <a:r>
              <a:rPr lang="cs-CZ" dirty="0" smtClean="0"/>
              <a:t> mezi </a:t>
            </a:r>
            <a:r>
              <a:rPr lang="cs-CZ" dirty="0" err="1" smtClean="0"/>
              <a:t>timesheetem</a:t>
            </a:r>
            <a:r>
              <a:rPr lang="cs-CZ" dirty="0" smtClean="0"/>
              <a:t> a schválenými aktivitami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/>
              <a:t>,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Nedoložení výstupů uváděných v </a:t>
            </a:r>
            <a:r>
              <a:rPr lang="cs-CZ" dirty="0" err="1" smtClean="0"/>
              <a:t>timesheetech</a:t>
            </a:r>
            <a:r>
              <a:rPr lang="cs-CZ" dirty="0" smtClean="0"/>
              <a:t> průkaznou formou.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Ověření způsobilosti výdajů je jedním, ale ne jediným z cílů kontroly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endParaRPr lang="cs-CZ" sz="2000" b="1" dirty="0">
              <a:solidFill>
                <a:srgbClr val="00529C"/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V rámci finančního řízení a v rámci kontroly je potřeba postupovat v souladu s: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2000" b="1" dirty="0" smtClean="0">
              <a:solidFill>
                <a:srgbClr val="00529C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Nařízeními EU</a:t>
            </a:r>
            <a:endParaRPr lang="cs-CZ" sz="18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Programovou dokumentací </a:t>
            </a:r>
            <a:r>
              <a:rPr lang="cs-CZ" sz="1800" b="0" dirty="0" smtClean="0">
                <a:solidFill>
                  <a:schemeClr val="tx1"/>
                </a:solidFill>
              </a:rPr>
              <a:t>(</a:t>
            </a:r>
            <a:r>
              <a:rPr lang="cs-CZ" sz="1800" b="0" dirty="0" err="1" smtClean="0">
                <a:solidFill>
                  <a:schemeClr val="tx1"/>
                </a:solidFill>
              </a:rPr>
              <a:t>Implementation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Manual</a:t>
            </a:r>
            <a:r>
              <a:rPr lang="cs-CZ" sz="1800" b="0" dirty="0" smtClean="0">
                <a:solidFill>
                  <a:schemeClr val="tx1"/>
                </a:solidFill>
              </a:rPr>
              <a:t>, </a:t>
            </a:r>
            <a:r>
              <a:rPr lang="cs-CZ" sz="1800" b="0" dirty="0" err="1" smtClean="0">
                <a:solidFill>
                  <a:schemeClr val="tx1"/>
                </a:solidFill>
              </a:rPr>
              <a:t>Application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manual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Národní legislativou a metodikami </a:t>
            </a:r>
            <a:r>
              <a:rPr lang="cs-CZ" sz="1800" b="0" dirty="0" smtClean="0">
                <a:solidFill>
                  <a:schemeClr val="tx1"/>
                </a:solidFill>
              </a:rPr>
              <a:t>(zejména Metodický pokyn pro způsobilost výdajů a jejich vykazování v programovém období 2014 -2020)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Pokyny pro příjemce ke kontrole vč. příloh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Náležitosti dokladování vč. příloh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1800" b="1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dirty="0" err="1" smtClean="0"/>
              <a:t>slide</a:t>
            </a:r>
            <a:r>
              <a:rPr lang="cs-CZ" dirty="0" smtClean="0"/>
              <a:t> 35 – Odkazy na dokumentaci 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Nárokování </a:t>
            </a:r>
            <a:r>
              <a:rPr lang="cs-CZ" dirty="0"/>
              <a:t>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Navyšování mezd pouze pro účely projektu,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Bonusy </a:t>
            </a:r>
            <a:r>
              <a:rPr lang="cs-CZ" dirty="0"/>
              <a:t>bez souvislosti s projektem, dovolená vyšší než alikvotní část pro </a:t>
            </a:r>
            <a:r>
              <a:rPr lang="cs-CZ" dirty="0" smtClean="0"/>
              <a:t>projekt,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Mzdy jsou nárokovány dle data úhrady  - časová způsobilost.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1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Paušální sazba </a:t>
            </a:r>
            <a:r>
              <a:rPr lang="cs-CZ" dirty="0"/>
              <a:t>15% uznatelných mzdových výdajů za příslušné </a:t>
            </a:r>
            <a:r>
              <a:rPr lang="cs-CZ" dirty="0" err="1"/>
              <a:t>reportovací</a:t>
            </a:r>
            <a:r>
              <a:rPr lang="cs-CZ" dirty="0"/>
              <a:t> období. </a:t>
            </a:r>
            <a:r>
              <a:rPr lang="cs-CZ" dirty="0" smtClean="0"/>
              <a:t>Ke kontrole není </a:t>
            </a:r>
            <a:r>
              <a:rPr lang="cs-CZ" dirty="0"/>
              <a:t>třeba dokládat žádnou dokumentaci ani </a:t>
            </a:r>
            <a:r>
              <a:rPr lang="cs-CZ" dirty="0" smtClean="0"/>
              <a:t>propočty, nepodléhá kontrole na FLC úrovni.</a:t>
            </a:r>
          </a:p>
          <a:p>
            <a:endParaRPr lang="cs-CZ" dirty="0"/>
          </a:p>
          <a:p>
            <a:r>
              <a:rPr lang="cs-CZ" dirty="0" smtClean="0"/>
              <a:t>Výdaje charakteru 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nemohou být nárokovány v jiné rozpočtové kapitole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</a:t>
            </a:r>
            <a:r>
              <a:rPr lang="cs-CZ" dirty="0" smtClean="0"/>
              <a:t>. Office </a:t>
            </a:r>
            <a:r>
              <a:rPr lang="cs-CZ" dirty="0"/>
              <a:t>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</a:t>
            </a:r>
            <a:r>
              <a:rPr lang="cs-CZ" dirty="0" smtClean="0"/>
              <a:t>- Administrativní a režijní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4025" lvl="1" indent="-187325"/>
            <a:r>
              <a:rPr lang="cs-CZ" dirty="0" smtClean="0"/>
              <a:t>Administrativní výdaje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Náhrada paušálem do výše 15% </a:t>
            </a:r>
            <a:r>
              <a:rPr lang="cs-CZ" dirty="0" smtClean="0">
                <a:solidFill>
                  <a:srgbClr val="FF0000"/>
                </a:solidFill>
              </a:rPr>
              <a:t>způsobilých</a:t>
            </a:r>
            <a:r>
              <a:rPr lang="cs-CZ" dirty="0" smtClean="0"/>
              <a:t> mzdových výdajů partnera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Žádné další přímé výdaje nejsou způsobilé </a:t>
            </a:r>
          </a:p>
          <a:p>
            <a:pPr marL="454025" lvl="1" indent="-187325"/>
            <a:r>
              <a:rPr lang="cs-CZ" dirty="0" smtClean="0"/>
              <a:t>Způsobilé administrativní výdaje </a:t>
            </a:r>
            <a:r>
              <a:rPr lang="cs-CZ" dirty="0" smtClean="0">
                <a:solidFill>
                  <a:srgbClr val="FF0000"/>
                </a:solidFill>
              </a:rPr>
              <a:t>(konečný výčet výdajů)</a:t>
            </a:r>
            <a:endParaRPr lang="cs-CZ" dirty="0">
              <a:solidFill>
                <a:srgbClr val="FF0000"/>
              </a:solidFill>
            </a:endParaRP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nájem </a:t>
            </a:r>
            <a:r>
              <a:rPr lang="cs-CZ" dirty="0"/>
              <a:t>kancelářských </a:t>
            </a:r>
            <a:r>
              <a:rPr lang="cs-CZ" dirty="0" smtClean="0"/>
              <a:t>prostor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pojištění </a:t>
            </a:r>
            <a:r>
              <a:rPr lang="cs-CZ" dirty="0"/>
              <a:t>a daně související s budovami, v nichž se nacházejí zaměstnanci, a s vybavením kanceláře (např. pojištění proti požáru, krádeži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veřejné </a:t>
            </a:r>
            <a:r>
              <a:rPr lang="cs-CZ" dirty="0"/>
              <a:t>služby (např. elektřina, topení, voda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kancelářské potřeby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všeobecné </a:t>
            </a:r>
            <a:r>
              <a:rPr lang="cs-CZ" dirty="0"/>
              <a:t>účetnictví zajišťované uvnitř organizace, která je </a:t>
            </a:r>
            <a:r>
              <a:rPr lang="cs-CZ" dirty="0" smtClean="0"/>
              <a:t>příjemcem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archivy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údržba</a:t>
            </a:r>
            <a:r>
              <a:rPr lang="cs-CZ" dirty="0"/>
              <a:t>, úklid a </a:t>
            </a:r>
            <a:r>
              <a:rPr lang="cs-CZ" dirty="0" smtClean="0"/>
              <a:t>opravy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bezpečnost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systémy </a:t>
            </a:r>
            <a:r>
              <a:rPr lang="cs-CZ" dirty="0"/>
              <a:t>informačních </a:t>
            </a:r>
            <a:r>
              <a:rPr lang="cs-CZ" dirty="0" smtClean="0"/>
              <a:t>technologií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komunikace </a:t>
            </a:r>
            <a:r>
              <a:rPr lang="cs-CZ" dirty="0"/>
              <a:t>(např. telefon, fax, internet, poštovní služby, </a:t>
            </a:r>
            <a:r>
              <a:rPr lang="cs-CZ" dirty="0" smtClean="0"/>
              <a:t>vizitky)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bankovní </a:t>
            </a:r>
            <a:r>
              <a:rPr lang="cs-CZ" dirty="0"/>
              <a:t>poplatky za otevření a správu účtu nebo účtů, jestliže provádění operace vyžaduje otevření zvláštního </a:t>
            </a:r>
            <a:r>
              <a:rPr lang="cs-CZ" dirty="0" smtClean="0"/>
              <a:t>účtu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poplatky </a:t>
            </a:r>
            <a:r>
              <a:rPr lang="cs-CZ" dirty="0"/>
              <a:t>za nadnárodní </a:t>
            </a:r>
            <a:r>
              <a:rPr lang="cs-CZ" dirty="0" smtClean="0"/>
              <a:t>finanční transakce </a:t>
            </a:r>
          </a:p>
          <a:p>
            <a:pPr marL="819150" lvl="2" indent="-285750">
              <a:spcBef>
                <a:spcPts val="400"/>
              </a:spcBef>
              <a:buFont typeface="Wingdings" panose="05000000000000000000" pitchFamily="2" charset="2"/>
              <a:buChar char="Ø"/>
            </a:pPr>
            <a:endParaRPr lang="cs-CZ" dirty="0"/>
          </a:p>
          <a:p>
            <a:pPr marL="819150" lvl="2" indent="-285750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cs-CZ" dirty="0" smtClean="0"/>
              <a:t>Detailní </a:t>
            </a:r>
            <a:r>
              <a:rPr lang="cs-CZ" dirty="0"/>
              <a:t>výčet externích služeb –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manual</a:t>
            </a:r>
            <a:r>
              <a:rPr lang="cs-CZ" dirty="0"/>
              <a:t>, </a:t>
            </a:r>
            <a:r>
              <a:rPr lang="en-US" dirty="0"/>
              <a:t>C.2.2. BL2. Office and administrative expenditure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b="1" dirty="0" smtClean="0"/>
              <a:t>Zahrnují výdaje na následující položky</a:t>
            </a:r>
            <a:r>
              <a:rPr lang="cs-CZ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</a:t>
            </a:r>
            <a:r>
              <a:rPr lang="cs-CZ" dirty="0" smtClean="0"/>
              <a:t>ízdné a náhrady jízdného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Stravné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Ubytování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Víza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Kapesné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Pracovní cesty realizované výhradně </a:t>
            </a:r>
            <a:r>
              <a:rPr lang="cs-CZ" u="sng" dirty="0" smtClean="0"/>
              <a:t>zaměstnanci projektového partnera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Pracovní cesty realizované osobou, která není zaměstnancem projektového partnera – vykazují se v rozpočtové kapitole Externí služby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Limity pro ubytování a kapesné „</a:t>
            </a:r>
            <a:r>
              <a:rPr lang="cs-CZ" dirty="0" err="1"/>
              <a:t>F</a:t>
            </a:r>
            <a:r>
              <a:rPr lang="cs-CZ" dirty="0" err="1" smtClean="0"/>
              <a:t>actsheet</a:t>
            </a:r>
            <a:r>
              <a:rPr lang="cs-CZ" dirty="0" smtClean="0"/>
              <a:t> –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hotels</a:t>
            </a:r>
            <a:r>
              <a:rPr lang="cs-CZ" dirty="0" smtClean="0"/>
              <a:t> and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allowances</a:t>
            </a:r>
            <a:r>
              <a:rPr lang="cs-CZ" dirty="0" smtClean="0"/>
              <a:t>“ </a:t>
            </a: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 Cestovní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Náhrady za </a:t>
            </a:r>
            <a:r>
              <a:rPr lang="cs-CZ" u="sng" dirty="0"/>
              <a:t>použití soukromého vozidla </a:t>
            </a:r>
            <a:r>
              <a:rPr lang="cs-CZ" dirty="0"/>
              <a:t>– častá chyba je nesprávný výpočet náhrady za spotřebu pohonných hmot. Základem pro výpočet je tzv. kombinovaná spotřeba uvedená v technickém průkaze</a:t>
            </a:r>
            <a:r>
              <a:rPr lang="cs-CZ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Použití </a:t>
            </a:r>
            <a:r>
              <a:rPr lang="cs-CZ" u="sng" dirty="0"/>
              <a:t>služebního vozidla  </a:t>
            </a:r>
            <a:r>
              <a:rPr lang="cs-CZ" dirty="0"/>
              <a:t>-  způsobilé jsou výdaje za spotřebované pohonné hmoty. Výdaje za opravy a údržbu jsou hrazeny v rámci paušální částky za administrativní a režijní výdaje.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cesty </a:t>
            </a:r>
            <a:r>
              <a:rPr lang="cs-CZ" u="sng" dirty="0"/>
              <a:t>mimo programové území </a:t>
            </a:r>
            <a:r>
              <a:rPr lang="cs-CZ" dirty="0"/>
              <a:t>– pouze jsou-li uvedeny v projektové žádosti nebo </a:t>
            </a:r>
            <a:r>
              <a:rPr lang="cs-CZ" dirty="0" smtClean="0"/>
              <a:t>předem schváleny JS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pracovníci na </a:t>
            </a:r>
            <a:r>
              <a:rPr lang="cs-CZ" u="sng" dirty="0" smtClean="0"/>
              <a:t>DPP/DPČ</a:t>
            </a:r>
            <a:r>
              <a:rPr lang="cs-CZ" dirty="0" smtClean="0"/>
              <a:t>  nemají ze zákona nárok na náhradu cestovních výdajů. Možnost sjednat v textu DPP/DPČ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nutné doložit ke kontrole způsobilosti:</a:t>
            </a:r>
          </a:p>
          <a:p>
            <a:r>
              <a:rPr lang="cs-CZ" b="1" dirty="0" smtClean="0"/>
              <a:t>Vždy</a:t>
            </a:r>
            <a:r>
              <a:rPr lang="cs-CZ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Přehled pracovních cest  </a:t>
            </a:r>
            <a:r>
              <a:rPr lang="cs-CZ" dirty="0" smtClean="0"/>
              <a:t>(standardizovaný formulář) – pokud nelze předložit, pak lze nahradit jinou sestavu o stejné vypovídací schopnosti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Vnitřní předpis zaměstnavatele o pracovních cestách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Zdůvodnění použití jiné než ekonomické třídy nebo taxi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Na vybraném vzorku</a:t>
            </a:r>
            <a:r>
              <a:rPr lang="cs-CZ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soukromého vozidla dohodu/souhlas o používání vlastního motorového vozidla ke služebním účelům a kopii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služebního vozidla minimálně kopii knihy jízd,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Zprávu ze SC pokud je zpracovávána.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Cestovní příkaz, vyúčtování cesty včetně prvotních dokladů a doklad o zaplacení.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v období 2014-2020 </a:t>
            </a:r>
            <a:r>
              <a:rPr lang="cs-CZ" dirty="0" smtClean="0"/>
              <a:t>- CESTOVNÍ </a:t>
            </a:r>
            <a:r>
              <a:rPr lang="cs-CZ" dirty="0"/>
              <a:t>NÁHRADY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296241"/>
            <a:ext cx="7700425" cy="481929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/>
              <a:t>• 	</a:t>
            </a:r>
            <a:r>
              <a:rPr lang="cs-CZ" dirty="0" smtClean="0"/>
              <a:t>Trvání cesty v </a:t>
            </a:r>
            <a:r>
              <a:rPr lang="cs-CZ" dirty="0"/>
              <a:t>přímé vazbě na projekt </a:t>
            </a:r>
            <a:r>
              <a:rPr lang="cs-CZ" dirty="0" smtClean="0"/>
              <a:t>(jednání +</a:t>
            </a:r>
            <a:r>
              <a:rPr lang="cs-CZ" dirty="0"/>
              <a:t>1 den před a </a:t>
            </a:r>
            <a:r>
              <a:rPr lang="cs-CZ" dirty="0" smtClean="0"/>
              <a:t>po) </a:t>
            </a:r>
          </a:p>
          <a:p>
            <a:r>
              <a:rPr lang="cs-CZ" dirty="0"/>
              <a:t>• 	</a:t>
            </a:r>
            <a:r>
              <a:rPr lang="cs-CZ" dirty="0" smtClean="0"/>
              <a:t>Doložit vztah k aktivitě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•	Nutnost doložit, že cesta skutečně proběhla –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, </a:t>
            </a:r>
            <a:r>
              <a:rPr lang="cs-CZ" dirty="0" smtClean="0"/>
              <a:t>jízdenky; prezenční 	listina </a:t>
            </a:r>
            <a:endParaRPr lang="cs-CZ" dirty="0"/>
          </a:p>
          <a:p>
            <a:r>
              <a:rPr lang="cs-CZ" dirty="0"/>
              <a:t>•	Výpočet stravného dle vyhlášky MPSV, krácení dle ZP (např. za snídani v ceně </a:t>
            </a:r>
            <a:r>
              <a:rPr lang="cs-CZ" dirty="0" smtClean="0"/>
              <a:t>	ubytování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Pozor na použití kurzu pro </a:t>
            </a:r>
            <a:r>
              <a:rPr lang="cs-CZ" dirty="0"/>
              <a:t>přepočet </a:t>
            </a:r>
            <a:r>
              <a:rPr lang="cs-CZ" dirty="0" smtClean="0"/>
              <a:t> cizí měny – u pracovních cest se řídí ZP 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smtClean="0"/>
              <a:t>	Konferenční poplatky patří do rozpočtové kapitoly EE (2014-2020)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r>
              <a:rPr lang="cs-CZ" dirty="0" smtClean="0"/>
              <a:t>•</a:t>
            </a:r>
            <a:r>
              <a:rPr lang="cs-CZ" dirty="0"/>
              <a:t>	</a:t>
            </a:r>
            <a:r>
              <a:rPr lang="cs-CZ" dirty="0" smtClean="0"/>
              <a:t>cesty </a:t>
            </a:r>
            <a:r>
              <a:rPr lang="cs-CZ" dirty="0"/>
              <a:t>business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smtClean="0"/>
              <a:t>, taxi pokud bylo možné použít veřejnou dopravu (nesplňují 	pravidlo 3E) </a:t>
            </a:r>
            <a:endParaRPr lang="cs-CZ" dirty="0"/>
          </a:p>
          <a:p>
            <a:r>
              <a:rPr lang="cs-CZ" dirty="0"/>
              <a:t>•	</a:t>
            </a:r>
            <a:r>
              <a:rPr lang="cs-CZ" dirty="0" smtClean="0"/>
              <a:t>Cesty </a:t>
            </a:r>
            <a:r>
              <a:rPr lang="cs-CZ" dirty="0"/>
              <a:t>mimo </a:t>
            </a:r>
            <a:r>
              <a:rPr lang="cs-CZ" dirty="0" smtClean="0"/>
              <a:t>programové 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musí být </a:t>
            </a:r>
            <a:r>
              <a:rPr lang="cs-CZ" dirty="0" smtClean="0"/>
              <a:t>uvedeny </a:t>
            </a:r>
            <a:r>
              <a:rPr lang="cs-CZ" dirty="0"/>
              <a:t>v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smtClean="0"/>
              <a:t>	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/>
              <a:t>nebo </a:t>
            </a:r>
            <a:r>
              <a:rPr lang="cs-CZ" u="sng" dirty="0"/>
              <a:t>předem</a:t>
            </a:r>
            <a:r>
              <a:rPr lang="cs-CZ" dirty="0"/>
              <a:t> </a:t>
            </a:r>
            <a:r>
              <a:rPr lang="cs-CZ" dirty="0" smtClean="0"/>
              <a:t>schváleny JS.  Častým </a:t>
            </a:r>
            <a:r>
              <a:rPr lang="cs-CZ" dirty="0"/>
              <a:t>omylem je cesta do Bruselu bez </a:t>
            </a:r>
            <a:r>
              <a:rPr lang="cs-CZ" dirty="0" smtClean="0"/>
              <a:t>	předchozího schválení; pozor na cesty </a:t>
            </a:r>
            <a:r>
              <a:rPr lang="cs-CZ" dirty="0"/>
              <a:t>do Německa </a:t>
            </a:r>
            <a:r>
              <a:rPr lang="cs-CZ" dirty="0" smtClean="0"/>
              <a:t>a </a:t>
            </a:r>
            <a:r>
              <a:rPr lang="cs-CZ" dirty="0"/>
              <a:t>I</a:t>
            </a:r>
            <a:r>
              <a:rPr lang="cs-CZ" dirty="0" smtClean="0"/>
              <a:t>tálie do regionů mimo 	programové </a:t>
            </a:r>
            <a:r>
              <a:rPr lang="cs-CZ" dirty="0"/>
              <a:t>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CESTOVNÍ NÁHRADY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 zálohy – doplňte data vyplacení </a:t>
            </a:r>
            <a:r>
              <a:rPr lang="cs-CZ" dirty="0" smtClean="0"/>
              <a:t>zaměstnavatelem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 doplatku/přeplatku – doplňte data zaplaceni </a:t>
            </a:r>
            <a:r>
              <a:rPr lang="cs-CZ" dirty="0" smtClean="0"/>
              <a:t>zaměstnanci/zaměstnancem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této tabulce se uvádí výdaje na cesty, které si hradí a vyúčtovává zaměstnanec prostřednictvím cestovního příkazu. Do tabulky neuvádějte hodnoty, které platil za zaměstnance přímo zaměstnavatel. Tyto jsou do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vkládány </a:t>
            </a:r>
            <a:r>
              <a:rPr lang="cs-CZ" dirty="0" smtClean="0"/>
              <a:t>jednotlivě.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že je cesta uhrazena v CZK uvádějte do tabulky přehledu pracovních cest pouze „Detail v CZK</a:t>
            </a:r>
            <a:r>
              <a:rPr lang="cs-CZ" dirty="0" smtClean="0"/>
              <a:t>“.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že je cesta uhrazena v EUR uvádějte do tabulky přehledu pracovních cest pouze „Detail v EUR</a:t>
            </a:r>
            <a:r>
              <a:rPr lang="cs-CZ" dirty="0" smtClean="0"/>
              <a:t>“.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že na cestu obdrží pracovník zálohu v EUR a zároveň i v Kč, uveďte jednu cestu na dvou řádcích. Za předpokladu, že doplatek/vratka k této cestě bude už pouze v jedné z těchto měn, uvede se jen u příslušné měny, druhá měna bude nabývat hodnoty </a:t>
            </a:r>
            <a:r>
              <a:rPr lang="cs-CZ" dirty="0" smtClean="0"/>
              <a:t>nula.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že zálohu nebo doplatek obdrží pracovník v jiné měně než v EUR/CZK, je nutné ji nejdřív konvertovat na CZK/EUR dle pravidel programu.</a:t>
            </a:r>
          </a:p>
          <a:p>
            <a:r>
              <a:rPr lang="cs-CZ" dirty="0"/>
              <a:t> </a:t>
            </a:r>
          </a:p>
          <a:p>
            <a:r>
              <a:rPr lang="cs-CZ" b="1" u="sng" dirty="0"/>
              <a:t>: V List </a:t>
            </a:r>
            <a:r>
              <a:rPr lang="cs-CZ" b="1" u="sng" dirty="0" err="1"/>
              <a:t>of</a:t>
            </a:r>
            <a:r>
              <a:rPr lang="cs-CZ" b="1" u="sng" dirty="0"/>
              <a:t> </a:t>
            </a:r>
            <a:r>
              <a:rPr lang="cs-CZ" b="1" u="sng" dirty="0" err="1"/>
              <a:t>Expenditure</a:t>
            </a:r>
            <a:endParaRPr lang="cs-CZ" dirty="0"/>
          </a:p>
          <a:p>
            <a:pPr lvl="0"/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a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vyplňujte dle skutečnosti </a:t>
            </a:r>
            <a:endParaRPr lang="cs-CZ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kdy </a:t>
            </a:r>
            <a:r>
              <a:rPr lang="cs-CZ" b="1" u="sng" dirty="0"/>
              <a:t>nebyla poskytnuta záloha</a:t>
            </a:r>
            <a:r>
              <a:rPr lang="cs-CZ" dirty="0"/>
              <a:t>, doporučuji vyplňovat </a:t>
            </a:r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zahájení služební cesty,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kdy byly vyplaceny mzdy a s nimi i proplacené CP nebo datum dle bankovního výpisu, kdy došlo k úhradě daného výdaje </a:t>
            </a:r>
            <a:endParaRPr lang="cs-CZ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kdy </a:t>
            </a:r>
            <a:r>
              <a:rPr lang="cs-CZ" b="1" u="sng" dirty="0"/>
              <a:t>byla poskytnuta záloha</a:t>
            </a:r>
            <a:r>
              <a:rPr lang="cs-CZ" dirty="0"/>
              <a:t>;  </a:t>
            </a:r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vyplacení zálohy,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zaplaceni zaměstnanci/zaměstnancem (řídíte se dle výdajových/příjmových pokladních dokladů).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OBECNĚ</a:t>
            </a:r>
            <a:r>
              <a:rPr lang="cs-CZ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Dle §183 zákoníku práce platí následovné: </a:t>
            </a:r>
            <a:r>
              <a:rPr lang="cs-CZ" i="1" dirty="0"/>
              <a:t>odst. 2) „Pro určení korunové hodnoty zahraničního stravného a částky zahraničního stravného v dohodnuté měně se použijí kurzy vyhlášené Českou národní bankou a </a:t>
            </a:r>
            <a:r>
              <a:rPr lang="cs-CZ" b="1" i="1" dirty="0"/>
              <a:t>platné v den vyplacení zálohy</a:t>
            </a:r>
            <a:r>
              <a:rPr lang="cs-CZ" i="1" dirty="0"/>
              <a:t>“. 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 že nebyla vyplacena záloha, počítáte s vyhlášeným kurzem ČNB </a:t>
            </a:r>
            <a:r>
              <a:rPr lang="cs-CZ" b="1" dirty="0"/>
              <a:t>platným v den zahájení služební cesty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vyplnit Přehled pracovních cest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55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Ú</a:t>
            </a:r>
            <a:r>
              <a:rPr lang="cs-CZ" dirty="0" smtClean="0"/>
              <a:t>čast na meetingu: pozvánka, program, zápis, kopie účastnické listiny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Cesta letadlem: faktura, úhrada faktury, </a:t>
            </a:r>
            <a:r>
              <a:rPr lang="cs-CZ" dirty="0" err="1" smtClean="0"/>
              <a:t>boarding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Ú</a:t>
            </a:r>
            <a:r>
              <a:rPr lang="cs-CZ" dirty="0" smtClean="0"/>
              <a:t>hrada cestovních náhrad pracovníkovi: výdajový pokladní doklad, výpis z účtu. V případě úhrady společně s výplatou mzdy mzdový lístek, výpis z účtu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</a:t>
            </a:r>
            <a:r>
              <a:rPr lang="cs-CZ" dirty="0" smtClean="0"/>
              <a:t>ýdaje na neuskutečněné cesty nejsou způsobilé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studie, expertízy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Překlady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organizace setkání a meetingů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tisk propagačních a dalších materiálů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cestovné externích osob, které pracují na projektu, ale nejsou zaměstnanci projektového partnera. Musí mít smluvní podklad.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Detailní výčet externích služeb – </a:t>
            </a:r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/>
              <a:t>, </a:t>
            </a:r>
            <a:r>
              <a:rPr lang="en-US" dirty="0"/>
              <a:t>C.2.4. BL4. External expertise and services costs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vazba 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limity a pravidla pro výběrová 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fakturace mezi projektovými partnery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cestovné externích osob – doklady musí znít na projektového partnera a musí být projektovým partnerem uhrazeny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/>
              <a:t>expertise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 Externí služby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Věcné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</a:t>
            </a:r>
            <a:r>
              <a:rPr lang="cs-CZ" altLang="cs-CZ" dirty="0" smtClean="0"/>
              <a:t>soulad s právními předpisy, pravidly programu a podmínkami podpory. 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 smtClean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Přiměřenosti </a:t>
            </a:r>
            <a:r>
              <a:rPr lang="cs-CZ" altLang="cs-CZ" b="1" dirty="0"/>
              <a:t>výdajů </a:t>
            </a:r>
            <a:r>
              <a:rPr lang="cs-CZ" altLang="cs-CZ" dirty="0"/>
              <a:t>– </a:t>
            </a:r>
            <a:r>
              <a:rPr lang="cs-CZ" altLang="cs-CZ" dirty="0" smtClean="0"/>
              <a:t>optimální vztah mezi hospodárnosti, účelnosti a efektivnosti, tzv. pravidlo 3E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Časové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vznik a úhrada </a:t>
            </a:r>
            <a:r>
              <a:rPr lang="cs-CZ" altLang="cs-CZ" dirty="0" smtClean="0"/>
              <a:t>výdaje. Výdaj musí nejen vzniknout, ale i být uhrazen v daném </a:t>
            </a:r>
            <a:r>
              <a:rPr lang="cs-CZ" altLang="cs-CZ" dirty="0" err="1" smtClean="0"/>
              <a:t>reportovacím</a:t>
            </a:r>
            <a:r>
              <a:rPr lang="cs-CZ" altLang="cs-CZ" dirty="0" smtClean="0"/>
              <a:t> období (s výjimkou pro závěrečné období)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 smtClean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Místní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programové a </a:t>
            </a:r>
            <a:r>
              <a:rPr lang="cs-CZ" altLang="cs-CZ" dirty="0" err="1"/>
              <a:t>mimoprogramové</a:t>
            </a:r>
            <a:r>
              <a:rPr lang="cs-CZ" altLang="cs-CZ" dirty="0"/>
              <a:t> </a:t>
            </a:r>
            <a:r>
              <a:rPr lang="cs-CZ" altLang="cs-CZ" dirty="0" smtClean="0"/>
              <a:t>území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Vykázání </a:t>
            </a:r>
            <a:r>
              <a:rPr lang="cs-CZ" altLang="cs-CZ" b="1" dirty="0"/>
              <a:t>výdajů </a:t>
            </a:r>
            <a:r>
              <a:rPr lang="cs-CZ" altLang="cs-CZ" dirty="0"/>
              <a:t>– doložení příslušnou </a:t>
            </a:r>
            <a:r>
              <a:rPr lang="cs-CZ" altLang="cs-CZ" dirty="0" smtClean="0"/>
              <a:t>dokumentací</a:t>
            </a:r>
          </a:p>
          <a:p>
            <a:pPr marL="1055688" lvl="3" indent="-342900">
              <a:buFont typeface="Arial" panose="020B0604020202020204" pitchFamily="34" charset="0"/>
              <a:buChar char="•"/>
            </a:pPr>
            <a:r>
              <a:rPr lang="cs-CZ" altLang="cs-CZ" dirty="0" smtClean="0"/>
              <a:t>úplné </a:t>
            </a:r>
            <a:r>
              <a:rPr lang="cs-CZ" altLang="cs-CZ" dirty="0"/>
              <a:t>vykazování výdajů</a:t>
            </a:r>
            <a:endParaRPr lang="cs-CZ" altLang="cs-CZ" dirty="0" smtClean="0"/>
          </a:p>
          <a:p>
            <a:pPr marL="1055688" lvl="3" indent="-342900">
              <a:buFont typeface="Arial" panose="020B0604020202020204" pitchFamily="34" charset="0"/>
              <a:buChar char="•"/>
            </a:pPr>
            <a:r>
              <a:rPr lang="cs-CZ" altLang="cs-CZ" dirty="0" smtClean="0"/>
              <a:t>zjednodušené </a:t>
            </a:r>
            <a:r>
              <a:rPr lang="cs-CZ" altLang="cs-CZ" dirty="0"/>
              <a:t>vykazování </a:t>
            </a:r>
            <a:r>
              <a:rPr lang="cs-CZ" altLang="cs-CZ" dirty="0" smtClean="0"/>
              <a:t>výdajů (tzv. paušál)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>
            <a:noAutofit/>
          </a:bodyPr>
          <a:lstStyle/>
          <a:p>
            <a:r>
              <a:rPr lang="cs-CZ" altLang="cs-CZ" sz="2000" dirty="0"/>
              <a:t>Způsobilost nárokovaných výdajů a aktivit s nimi spojených je posuzována ve smyslu:</a:t>
            </a:r>
            <a:br>
              <a:rPr lang="cs-CZ" altLang="cs-CZ" sz="2000" dirty="0"/>
            </a:b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8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IT hardware a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měřicí přístroje, laboratorní vybavení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kancelářské vybavení další zařízení nezbytné pro potřeby projektu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Detailní </a:t>
            </a:r>
            <a:r>
              <a:rPr lang="cs-CZ" dirty="0"/>
              <a:t>výčet </a:t>
            </a:r>
            <a:r>
              <a:rPr lang="cs-CZ" dirty="0" smtClean="0"/>
              <a:t>vybavení–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manual</a:t>
            </a:r>
            <a:r>
              <a:rPr lang="cs-CZ" dirty="0"/>
              <a:t>, C.2.5. BL5. </a:t>
            </a:r>
            <a:r>
              <a:rPr lang="cs-CZ" dirty="0" err="1"/>
              <a:t>Equipment</a:t>
            </a:r>
            <a:r>
              <a:rPr lang="cs-CZ" dirty="0"/>
              <a:t> </a:t>
            </a:r>
            <a:r>
              <a:rPr lang="cs-CZ" dirty="0" err="1"/>
              <a:t>expenditure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pozor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vazba </a:t>
            </a:r>
            <a:r>
              <a:rPr lang="cs-CZ" dirty="0"/>
              <a:t>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limity a pravidla pro výběrová </a:t>
            </a:r>
            <a:r>
              <a:rPr lang="cs-CZ" dirty="0" smtClean="0"/>
              <a:t>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očekává se, že vybavení bude opatřeno informací o spolufinancování z fondů EU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rozpočet – vybavení je jmenovitě uvedeno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</a:t>
            </a: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- </a:t>
            </a:r>
            <a:r>
              <a:rPr lang="cs-CZ" dirty="0"/>
              <a:t>Vybavení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Náklady na vybavení se dělí na</a:t>
            </a:r>
            <a:r>
              <a:rPr lang="cs-CZ" dirty="0" smtClean="0"/>
              <a:t>: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Vybavení pro obecné (kancelářské) použití/potřeby </a:t>
            </a:r>
            <a:r>
              <a:rPr lang="cs-CZ" dirty="0" smtClean="0"/>
              <a:t>– jako počítače, kancelářská nábytek apod. Vybavení se používá k denně vykonávané práci personálu odpovědného za projekt. Jde o vybavení, které není zahrnuto pod rozpočtovou kategorii „kancelářské a administrativní výdaje“.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Tematické vybavení </a:t>
            </a:r>
            <a:r>
              <a:rPr lang="cs-CZ" dirty="0" smtClean="0"/>
              <a:t>– je přímo spojeno s výstupy projektu (či tvoří jeho součást), bude využíváno příjemci a cílovými skupinami v souladu s cílem projektu.</a:t>
            </a:r>
          </a:p>
          <a:p>
            <a:pPr marL="342900" indent="-342900">
              <a:buFont typeface="+mj-lt"/>
              <a:buAutoNum type="alphaLcParenR"/>
            </a:pPr>
            <a:endParaRPr lang="cs-CZ" dirty="0"/>
          </a:p>
          <a:p>
            <a:r>
              <a:rPr lang="cs-CZ" b="1" u="sng" dirty="0" smtClean="0"/>
              <a:t>POZOR</a:t>
            </a:r>
            <a:r>
              <a:rPr lang="cs-CZ" dirty="0" smtClean="0"/>
              <a:t>! </a:t>
            </a:r>
          </a:p>
          <a:p>
            <a:r>
              <a:rPr lang="cs-CZ" dirty="0" smtClean="0"/>
              <a:t>Nelze v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/Soupisce </a:t>
            </a:r>
            <a:r>
              <a:rPr lang="cs-CZ" dirty="0"/>
              <a:t>výdajů nárokovat proplacení </a:t>
            </a:r>
            <a:r>
              <a:rPr lang="cs-CZ" dirty="0" smtClean="0"/>
              <a:t>vybavení</a:t>
            </a:r>
            <a:r>
              <a:rPr lang="cs-CZ" dirty="0"/>
              <a:t>, </a:t>
            </a:r>
            <a:r>
              <a:rPr lang="cs-CZ" dirty="0" smtClean="0"/>
              <a:t>které není plánované v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/Projektové žádosti a rozpočtu projektu!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- vybavení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45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Výdaje za stavební práce se vztahují k nákladům, které vznikly příjemci při provádění práci na infrastruktuře.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Výdaje za infrastrukturu a stavební práce se mohou vztahovat buď na objekt (např. budova), která se postaví </a:t>
            </a:r>
            <a:r>
              <a:rPr lang="cs-CZ" i="1" dirty="0" smtClean="0"/>
              <a:t>ex-novo</a:t>
            </a:r>
            <a:r>
              <a:rPr lang="cs-CZ" dirty="0" smtClean="0"/>
              <a:t>, nebo na úpravy již existující infrastruktury.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každém případě jsou tyto náklady způsobilé, pouze pokud splňují požadavky programu na investice (jak je vysvětleno v části B, kapitola II.3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Detailní </a:t>
            </a:r>
            <a:r>
              <a:rPr lang="cs-CZ" dirty="0" smtClean="0"/>
              <a:t>informace k výdajům za infrastrukturu a stavební práce –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manual</a:t>
            </a:r>
            <a:r>
              <a:rPr lang="cs-CZ" dirty="0"/>
              <a:t>, </a:t>
            </a:r>
            <a:r>
              <a:rPr lang="en-US" dirty="0"/>
              <a:t>C.2.6. BL6. Infrastructure and works expenditure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Infrastructure</a:t>
            </a:r>
            <a:r>
              <a:rPr lang="cs-CZ" dirty="0" smtClean="0"/>
              <a:t> and </a:t>
            </a:r>
            <a:r>
              <a:rPr lang="cs-CZ" dirty="0" err="1" smtClean="0"/>
              <a:t>works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– výdaje za infrastrukturu a stavební práce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927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DPH</a:t>
            </a:r>
            <a:r>
              <a:rPr lang="cs-CZ" dirty="0" smtClean="0"/>
              <a:t> – způsobilé pouze tehdy, jestliže nemůže být uplatněno v daňovém přiznání na vstupu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věcné dary, dobrovolná práce </a:t>
            </a:r>
            <a:r>
              <a:rPr lang="cs-CZ" dirty="0" smtClean="0"/>
              <a:t>– nelze uplatnit jako způsobilý výdaj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příjmy</a:t>
            </a:r>
            <a:r>
              <a:rPr lang="cs-CZ" dirty="0" smtClean="0"/>
              <a:t> projektu – snižují částku způsobilých výdajů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sdílené výdaje </a:t>
            </a:r>
            <a:r>
              <a:rPr lang="cs-CZ" dirty="0" smtClean="0"/>
              <a:t>jsou nepřípustné – vždy rozpočtováno a nárokováno jedním projektovým partnerem.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propagační materiál a dárky – </a:t>
            </a:r>
            <a:r>
              <a:rPr lang="cs-CZ" dirty="0" smtClean="0"/>
              <a:t>schválení v projektové žádosti nebo schválení společným sekretariátem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vykazování výdajů vždy v měně </a:t>
            </a:r>
            <a:r>
              <a:rPr lang="cs-CZ" u="sng" dirty="0" smtClean="0"/>
              <a:t>EUR</a:t>
            </a:r>
            <a:r>
              <a:rPr lang="cs-CZ" dirty="0" smtClean="0"/>
              <a:t>. Kurz vyhlašovaný Evropskou komisí pro měsíc, ve kterém jsou dokumenty předkládány ke kontrole.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pravidla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v rámci 20% flexibility („budget flexibility rule“) – na úrovni rozpočtové kapitoly a na úrovni projektového partnera → není třeba předchozího schválení řídícího orgánu/společného sekretariátu. Je </a:t>
            </a:r>
            <a:r>
              <a:rPr lang="cs-CZ" dirty="0"/>
              <a:t>řízeno na </a:t>
            </a:r>
            <a:r>
              <a:rPr lang="cs-CZ" dirty="0" smtClean="0"/>
              <a:t>úrovni projektu.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Výjimka</a:t>
            </a:r>
            <a:r>
              <a:rPr lang="cs-CZ" dirty="0" smtClean="0"/>
              <a:t>: rozpočtová kapitola Vybavení – navýšení vždy konzultovat se společným sekretariátem</a:t>
            </a:r>
          </a:p>
          <a:p>
            <a:r>
              <a:rPr lang="cs-CZ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nad 20% rozpočtové kapitoly nebo projektového </a:t>
            </a:r>
            <a:r>
              <a:rPr lang="cs-CZ" dirty="0"/>
              <a:t>partnera → nutné </a:t>
            </a:r>
            <a:r>
              <a:rPr lang="cs-CZ" dirty="0" smtClean="0"/>
              <a:t>předchozí schválení </a:t>
            </a:r>
            <a:r>
              <a:rPr lang="cs-CZ" dirty="0"/>
              <a:t>ze strany řídícího orgánu/společného </a:t>
            </a:r>
            <a:r>
              <a:rPr lang="cs-CZ" dirty="0" smtClean="0"/>
              <a:t>sekretariátu. Změny pouze v odůvodněných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rozpočtu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www.interreg-central.eu/Content.Node/projects/projects.html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/>
              <a:t> →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www.interreg-central.eu/Content.Node/projects/projects.html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Metodický pokyn pro způsobilost výdajů a jejich vykazování v programovém </a:t>
            </a:r>
            <a:r>
              <a:rPr lang="cs-CZ" dirty="0"/>
              <a:t>období 2014-2020 </a:t>
            </a:r>
            <a:r>
              <a:rPr lang="cs-CZ" dirty="0" smtClean="0"/>
              <a:t>→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www.dotaceeu.cz/cs/Fondy-EU/2014-2020/Metodicke-pokyny/Metodika-rizeni-programu</a:t>
            </a:r>
            <a:endParaRPr lang="cs-CZ" dirty="0" smtClean="0"/>
          </a:p>
          <a:p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Pokyny pro příjemce </a:t>
            </a:r>
            <a:r>
              <a:rPr lang="cs-CZ" dirty="0"/>
              <a:t>ke kontrole </a:t>
            </a:r>
            <a:r>
              <a:rPr lang="cs-CZ" dirty="0" smtClean="0"/>
              <a:t>→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www.dotaceeu.cz/cs/Fondy-EU/Kohezni-politika-EU/Operacni-programy/OP-nadnarodni-spoluprace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Náležitosti </a:t>
            </a:r>
            <a:r>
              <a:rPr lang="cs-CZ" dirty="0"/>
              <a:t>dokladování </a:t>
            </a:r>
            <a:r>
              <a:rPr lang="cs-CZ" dirty="0" smtClean="0"/>
              <a:t>→ </a:t>
            </a:r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://www.crr.cz/cs/eus/nalezitosti-dokladovani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na dokumentaci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69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/>
              <a:t>Ing. </a:t>
            </a:r>
            <a:r>
              <a:rPr lang="cs-CZ" sz="1600" i="1" dirty="0" smtClean="0"/>
              <a:t>Petra Janošová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</a:t>
            </a:r>
            <a:r>
              <a:rPr lang="cs-CZ" sz="1600" i="1" dirty="0" smtClean="0"/>
              <a:t>+420 735 199 213</a:t>
            </a:r>
            <a:br>
              <a:rPr lang="cs-CZ" sz="1600" i="1" dirty="0" smtClean="0"/>
            </a:br>
            <a:r>
              <a:rPr lang="cs-CZ" sz="1600" i="1" dirty="0" smtClean="0"/>
              <a:t>T</a:t>
            </a:r>
            <a:r>
              <a:rPr lang="cs-CZ" sz="1600" i="1" dirty="0"/>
              <a:t>: +420 225 855 </a:t>
            </a:r>
            <a:r>
              <a:rPr lang="cs-CZ" sz="1600" i="1" dirty="0" smtClean="0"/>
              <a:t>412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 err="1" smtClean="0"/>
              <a:t>petra.janosova</a:t>
            </a:r>
            <a:r>
              <a:rPr lang="en-US" sz="1600" i="1" dirty="0" smtClean="0"/>
              <a:t>@</a:t>
            </a:r>
            <a:r>
              <a:rPr lang="cs-CZ" sz="1600" i="1" dirty="0" smtClean="0"/>
              <a:t>crr.cz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/>
            </a:r>
            <a:br>
              <a:rPr lang="cs-CZ" sz="1600" i="1" dirty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501650" cy="365125"/>
          </a:xfrm>
        </p:spPr>
        <p:txBody>
          <a:bodyPr/>
          <a:lstStyle/>
          <a:p>
            <a:fld id="{4000C4B2-41BC-D741-8B94-B76DB6967C01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Úplné, kompletní a správné</a:t>
            </a:r>
          </a:p>
          <a:p>
            <a:pPr marL="342900" indent="-342900">
              <a:buAutoNum type="alphaLcParenR"/>
            </a:pPr>
            <a:r>
              <a:rPr lang="cs-CZ" dirty="0" smtClean="0"/>
              <a:t>Opravy prováděné řádným způsobem - tzv. účetní opravy</a:t>
            </a:r>
          </a:p>
          <a:p>
            <a:pPr marL="342900" indent="-342900">
              <a:buAutoNum type="alphaLcParenR"/>
            </a:pPr>
            <a:r>
              <a:rPr lang="cs-CZ" dirty="0" smtClean="0"/>
              <a:t>Utříděné</a:t>
            </a:r>
          </a:p>
          <a:p>
            <a:pPr marL="342900" indent="-342900">
              <a:buAutoNum type="alphaLcParenR"/>
            </a:pPr>
            <a:r>
              <a:rPr lang="cs-CZ" dirty="0" smtClean="0"/>
              <a:t>Odděleně zaúčtované od ostatních výdajů partnera (tzv.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342900" indent="-342900">
              <a:buAutoNum type="alphaLcParenR"/>
            </a:pPr>
            <a:r>
              <a:rPr lang="cs-CZ" dirty="0" smtClean="0"/>
              <a:t>V souladu s pravidly způsobilosti</a:t>
            </a:r>
          </a:p>
          <a:p>
            <a:pPr marL="342900" indent="-342900">
              <a:buAutoNum type="alphaLcParenR"/>
            </a:pPr>
            <a:r>
              <a:rPr lang="cs-CZ" dirty="0" smtClean="0"/>
              <a:t>Dle charakteru a výše vzniklé na základě výběrového/zadávacího řízení</a:t>
            </a:r>
          </a:p>
          <a:p>
            <a:pPr marL="342900" indent="-342900">
              <a:buAutoNum type="alphaLcParenR"/>
            </a:pPr>
            <a:r>
              <a:rPr lang="cs-CZ" dirty="0" smtClean="0"/>
              <a:t>Označení originálů účetních dokladů řádně dle požadavků programu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Název projektu (ACRONYM),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Číslo projektu,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Název programu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Způsobilost výdajů – náležitosti dokumentů s výjimkou paušálních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Nezpůsobilé </a:t>
            </a:r>
            <a:r>
              <a:rPr lang="cs-CZ" dirty="0"/>
              <a:t>výdaje v období </a:t>
            </a:r>
            <a:r>
              <a:rPr lang="cs-CZ" dirty="0" smtClean="0"/>
              <a:t>2014-2020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</a:t>
            </a:r>
            <a:r>
              <a:rPr lang="cs-CZ" dirty="0" smtClean="0"/>
              <a:t>ěcné příspěvky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</a:t>
            </a:r>
            <a:r>
              <a:rPr lang="cs-CZ" dirty="0"/>
              <a:t>z dlužných částek, pokuty, penále, výdaje na soudní </a:t>
            </a:r>
            <a:r>
              <a:rPr lang="cs-CZ" dirty="0" smtClean="0"/>
              <a:t>spory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</a:t>
            </a:r>
            <a:r>
              <a:rPr lang="cs-CZ" dirty="0" smtClean="0"/>
              <a:t>ary </a:t>
            </a:r>
            <a:r>
              <a:rPr lang="cs-CZ" dirty="0"/>
              <a:t>nad 50€ nesouvisející s propagací, komunikací </a:t>
            </a:r>
            <a:r>
              <a:rPr lang="cs-CZ" dirty="0" smtClean="0"/>
              <a:t>projektu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z úvěrů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K</a:t>
            </a:r>
            <a:r>
              <a:rPr lang="cs-CZ" dirty="0" smtClean="0"/>
              <a:t>urzové rozdíly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</a:t>
            </a:r>
            <a:r>
              <a:rPr lang="cs-CZ" dirty="0" smtClean="0"/>
              <a:t>ákup pozemků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DPH (výjimka pro příjemce, kteří nemohou nárokovat odpočet DPH na vstupu</a:t>
            </a:r>
            <a:r>
              <a:rPr lang="cs-CZ" dirty="0" smtClean="0"/>
              <a:t>)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</a:t>
            </a:r>
            <a:r>
              <a:rPr lang="cs-CZ" dirty="0" smtClean="0"/>
              <a:t>oplatky </a:t>
            </a:r>
            <a:r>
              <a:rPr lang="cs-CZ" dirty="0"/>
              <a:t>za národní finanční </a:t>
            </a:r>
            <a:r>
              <a:rPr lang="cs-CZ" dirty="0" smtClean="0"/>
              <a:t>transakce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Alkohol/výdaje na alkoholické nápoje, alkohol jak dar atd.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err="1"/>
              <a:t>P</a:t>
            </a:r>
            <a:r>
              <a:rPr lang="cs-CZ" dirty="0" err="1" smtClean="0"/>
              <a:t>řefakturace</a:t>
            </a:r>
            <a:r>
              <a:rPr lang="cs-CZ" dirty="0" smtClean="0"/>
              <a:t> </a:t>
            </a:r>
            <a:r>
              <a:rPr lang="cs-CZ" dirty="0"/>
              <a:t>mezi partnery projektu (za služby, vybavení, práce</a:t>
            </a:r>
            <a:r>
              <a:rPr lang="cs-CZ" dirty="0" smtClean="0"/>
              <a:t>)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b="1" dirty="0" smtClean="0">
              <a:solidFill>
                <a:srgbClr val="00529C"/>
              </a:solidFill>
            </a:endParaRPr>
          </a:p>
          <a:p>
            <a:pPr marL="533400" lvl="2" indent="0">
              <a:spcBef>
                <a:spcPts val="400"/>
              </a:spcBef>
              <a:buNone/>
            </a:pPr>
            <a:r>
              <a:rPr lang="cs-CZ" b="1" dirty="0" smtClean="0"/>
              <a:t>Detailní </a:t>
            </a:r>
            <a:r>
              <a:rPr lang="cs-CZ" b="1" dirty="0"/>
              <a:t>výčet nezpůsobilých výdajů – </a:t>
            </a:r>
            <a:r>
              <a:rPr lang="cs-CZ" b="1" dirty="0" err="1"/>
              <a:t>Implementation</a:t>
            </a:r>
            <a:r>
              <a:rPr lang="cs-CZ" b="1" dirty="0"/>
              <a:t> </a:t>
            </a:r>
            <a:r>
              <a:rPr lang="cs-CZ" b="1" dirty="0" err="1"/>
              <a:t>manual</a:t>
            </a:r>
            <a:r>
              <a:rPr lang="cs-CZ" b="1" dirty="0"/>
              <a:t>, kapitola C. 1. 6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Způsobilost výdajů </a:t>
            </a:r>
            <a:r>
              <a:rPr lang="cs-CZ" dirty="0"/>
              <a:t>v období </a:t>
            </a:r>
            <a:r>
              <a:rPr lang="cs-CZ" dirty="0" smtClean="0"/>
              <a:t>2014-2020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Přípravné výdaje:</a:t>
            </a:r>
          </a:p>
          <a:p>
            <a:r>
              <a:rPr lang="cs-CZ" dirty="0" smtClean="0"/>
              <a:t>Paušální částka 15.000 EUR na projekt – přiděleno </a:t>
            </a:r>
            <a:r>
              <a:rPr lang="cs-CZ" dirty="0" err="1" smtClean="0"/>
              <a:t>Lead</a:t>
            </a:r>
            <a:r>
              <a:rPr lang="cs-CZ" dirty="0" smtClean="0"/>
              <a:t> Partnerovi.</a:t>
            </a:r>
          </a:p>
          <a:p>
            <a:r>
              <a:rPr lang="cs-CZ" dirty="0" smtClean="0"/>
              <a:t>Není předmětem kontroly na úrovni FLC.</a:t>
            </a:r>
          </a:p>
          <a:p>
            <a:endParaRPr lang="cs-CZ" dirty="0"/>
          </a:p>
          <a:p>
            <a:r>
              <a:rPr lang="cs-CZ" b="1" dirty="0" smtClean="0"/>
              <a:t>Výdaje v realizační fázi :</a:t>
            </a:r>
          </a:p>
          <a:p>
            <a:r>
              <a:rPr lang="cs-CZ" dirty="0" smtClean="0"/>
              <a:t>způsobilost počíná dnem schválení projektu monitorovacím výborem a končí posledním dnem měsíce označeného jako „finalizační“.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realizace aktivit projektu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provedeny všechny platby výdajů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předložena poslední zpráva za projekt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4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cs-CZ" b="1" dirty="0" err="1" smtClean="0"/>
              <a:t>Staff</a:t>
            </a:r>
            <a:r>
              <a:rPr lang="cs-CZ" b="1" dirty="0" smtClean="0"/>
              <a:t> </a:t>
            </a:r>
            <a:r>
              <a:rPr lang="cs-CZ" b="1" dirty="0" err="1" smtClean="0"/>
              <a:t>costs</a:t>
            </a:r>
            <a:r>
              <a:rPr lang="cs-CZ" b="1" dirty="0" smtClean="0"/>
              <a:t> </a:t>
            </a:r>
            <a:r>
              <a:rPr lang="cs-CZ" dirty="0" smtClean="0"/>
              <a:t>– mzdové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Font typeface="Arial"/>
              <a:buAutoNum type="arabicPeriod"/>
            </a:pPr>
            <a:r>
              <a:rPr lang="cs-CZ" b="1" dirty="0"/>
              <a:t>Office and </a:t>
            </a:r>
            <a:r>
              <a:rPr lang="cs-CZ" b="1" dirty="0" err="1"/>
              <a:t>administrative</a:t>
            </a:r>
            <a:r>
              <a:rPr lang="cs-CZ" b="1" dirty="0"/>
              <a:t> </a:t>
            </a:r>
            <a:r>
              <a:rPr lang="cs-CZ" b="1" dirty="0" err="1"/>
              <a:t>expenditure</a:t>
            </a:r>
            <a:r>
              <a:rPr lang="cs-CZ" b="1" dirty="0"/>
              <a:t> </a:t>
            </a:r>
            <a:r>
              <a:rPr lang="cs-CZ" dirty="0"/>
              <a:t>– administrativní a kancelářské </a:t>
            </a:r>
            <a:r>
              <a:rPr lang="cs-CZ" dirty="0" smtClean="0"/>
              <a:t>výdaje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r>
              <a:rPr lang="cs-CZ" b="1" dirty="0" err="1" smtClean="0"/>
              <a:t>Travel</a:t>
            </a:r>
            <a:r>
              <a:rPr lang="cs-CZ" b="1" dirty="0" smtClean="0"/>
              <a:t> </a:t>
            </a:r>
            <a:r>
              <a:rPr lang="cs-CZ" b="1" dirty="0"/>
              <a:t>and </a:t>
            </a:r>
            <a:r>
              <a:rPr lang="cs-CZ" b="1" dirty="0" err="1"/>
              <a:t>accommodation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smtClean="0"/>
              <a:t>cestovné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b="1" dirty="0" err="1" smtClean="0"/>
              <a:t>External</a:t>
            </a:r>
            <a:r>
              <a:rPr lang="cs-CZ" b="1" dirty="0" smtClean="0"/>
              <a:t> </a:t>
            </a:r>
            <a:r>
              <a:rPr lang="cs-CZ" b="1" dirty="0" err="1" smtClean="0"/>
              <a:t>expertise</a:t>
            </a:r>
            <a:r>
              <a:rPr lang="cs-CZ" b="1" dirty="0" smtClean="0"/>
              <a:t> and </a:t>
            </a:r>
            <a:r>
              <a:rPr lang="cs-CZ" b="1" dirty="0" err="1" smtClean="0"/>
              <a:t>services</a:t>
            </a:r>
            <a:r>
              <a:rPr lang="cs-CZ" b="1" dirty="0" smtClean="0"/>
              <a:t> </a:t>
            </a:r>
            <a:r>
              <a:rPr lang="cs-CZ" b="1" dirty="0" err="1" smtClean="0"/>
              <a:t>costs</a:t>
            </a:r>
            <a:r>
              <a:rPr lang="cs-CZ" b="1" dirty="0" smtClean="0"/>
              <a:t> </a:t>
            </a:r>
            <a:r>
              <a:rPr lang="cs-CZ" dirty="0" smtClean="0"/>
              <a:t>– externí služby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b="1" dirty="0" err="1" smtClean="0"/>
              <a:t>Equipment</a:t>
            </a:r>
            <a:r>
              <a:rPr lang="cs-CZ" b="1" dirty="0" smtClean="0"/>
              <a:t> </a:t>
            </a:r>
            <a:r>
              <a:rPr lang="cs-CZ" b="1" dirty="0" err="1" smtClean="0"/>
              <a:t>expenditure</a:t>
            </a:r>
            <a:r>
              <a:rPr lang="cs-CZ" b="1" dirty="0" smtClean="0"/>
              <a:t> </a:t>
            </a:r>
            <a:r>
              <a:rPr lang="cs-CZ" dirty="0" smtClean="0"/>
              <a:t>– vybavení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b="1" dirty="0" err="1" smtClean="0"/>
              <a:t>Infrastructure</a:t>
            </a:r>
            <a:r>
              <a:rPr lang="cs-CZ" b="1" dirty="0" smtClean="0"/>
              <a:t> and </a:t>
            </a:r>
            <a:r>
              <a:rPr lang="cs-CZ" b="1" dirty="0" err="1" smtClean="0"/>
              <a:t>works</a:t>
            </a:r>
            <a:r>
              <a:rPr lang="cs-CZ" b="1" dirty="0" smtClean="0"/>
              <a:t> </a:t>
            </a:r>
            <a:r>
              <a:rPr lang="cs-CZ" b="1" dirty="0" err="1" smtClean="0"/>
              <a:t>expenditure</a:t>
            </a:r>
            <a:r>
              <a:rPr lang="cs-CZ" b="1" dirty="0" smtClean="0"/>
              <a:t> </a:t>
            </a:r>
            <a:r>
              <a:rPr lang="cs-CZ" dirty="0" smtClean="0"/>
              <a:t>– výdaje na infrastrukturu a stavební práce</a:t>
            </a:r>
          </a:p>
          <a:p>
            <a:endParaRPr lang="cs-CZ" dirty="0" smtClean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Kapitoly </a:t>
            </a:r>
            <a:r>
              <a:rPr lang="cs-CZ" i="1" u="sng" dirty="0" err="1"/>
              <a:t>External</a:t>
            </a:r>
            <a:r>
              <a:rPr lang="cs-CZ" i="1" u="sng" dirty="0"/>
              <a:t> </a:t>
            </a:r>
            <a:r>
              <a:rPr lang="cs-CZ" i="1" u="sng" dirty="0" err="1"/>
              <a:t>expertise</a:t>
            </a:r>
            <a:r>
              <a:rPr lang="cs-CZ" i="1" u="sng" dirty="0"/>
              <a:t> and </a:t>
            </a:r>
            <a:r>
              <a:rPr lang="cs-CZ" i="1" u="sng" dirty="0" err="1"/>
              <a:t>services</a:t>
            </a:r>
            <a:r>
              <a:rPr lang="cs-CZ" i="1" u="sng" dirty="0"/>
              <a:t> </a:t>
            </a:r>
            <a:r>
              <a:rPr lang="cs-CZ" i="1" dirty="0"/>
              <a:t>,</a:t>
            </a:r>
            <a:r>
              <a:rPr lang="cs-CZ" i="1" u="sng" dirty="0" err="1" smtClean="0"/>
              <a:t>Equipment</a:t>
            </a:r>
            <a:r>
              <a:rPr lang="cs-CZ" i="1" dirty="0" smtClean="0"/>
              <a:t> </a:t>
            </a:r>
            <a:r>
              <a:rPr lang="cs-CZ" dirty="0" smtClean="0"/>
              <a:t>a</a:t>
            </a:r>
            <a:r>
              <a:rPr lang="cs-CZ" i="1" dirty="0" smtClean="0"/>
              <a:t> </a:t>
            </a:r>
            <a:r>
              <a:rPr lang="cs-CZ" i="1" u="sng" dirty="0" err="1" smtClean="0"/>
              <a:t>Infrastructure</a:t>
            </a:r>
            <a:r>
              <a:rPr lang="cs-CZ" i="1" u="sng" dirty="0" smtClean="0"/>
              <a:t> and </a:t>
            </a:r>
            <a:r>
              <a:rPr lang="cs-CZ" i="1" u="sng" dirty="0" err="1" smtClean="0"/>
              <a:t>works</a:t>
            </a:r>
            <a:r>
              <a:rPr lang="cs-CZ" i="1" u="sng" dirty="0" smtClean="0"/>
              <a:t> </a:t>
            </a:r>
            <a:r>
              <a:rPr lang="cs-CZ" dirty="0" smtClean="0"/>
              <a:t>jsou v rozpočtu projektu uvedeny položkově pro jednotlivé projektové partnery.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Nelze v soupisce výdajů/List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nárokovat jejich proplacení bez uvedení v rozpočtu, resp. </a:t>
            </a:r>
            <a:r>
              <a:rPr lang="cs-CZ" dirty="0" err="1"/>
              <a:t>A</a:t>
            </a:r>
            <a:r>
              <a:rPr lang="cs-CZ" dirty="0" err="1" smtClean="0"/>
              <a:t>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Rozpočtové kapitoly </a:t>
            </a:r>
            <a:r>
              <a:rPr lang="cs-CZ" dirty="0"/>
              <a:t>(budget lines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- mzdové výdaje </a:t>
            </a:r>
            <a:endParaRPr lang="cs-CZ" dirty="0"/>
          </a:p>
          <a:p>
            <a:pPr marL="876300" lvl="2" indent="-342900">
              <a:spcBef>
                <a:spcPts val="400"/>
              </a:spcBef>
              <a:buFont typeface="+mj-lt"/>
              <a:buAutoNum type="alphaLcParenR"/>
            </a:pPr>
            <a:r>
              <a:rPr lang="cs-CZ" b="1" dirty="0" smtClean="0"/>
              <a:t>REAL COSTS </a:t>
            </a:r>
            <a:r>
              <a:rPr lang="cs-CZ" dirty="0" smtClean="0"/>
              <a:t>(SKUTEČNÉ OSOBNÍ NÁKLADY) - Náhrada dle skutečných výdajů.</a:t>
            </a:r>
          </a:p>
          <a:p>
            <a:pPr marL="876300" lvl="2" indent="-342900">
              <a:spcBef>
                <a:spcPts val="400"/>
              </a:spcBef>
              <a:buFont typeface="+mj-lt"/>
              <a:buAutoNum type="alphaLcParenR"/>
            </a:pPr>
            <a:r>
              <a:rPr lang="cs-CZ" b="1" dirty="0" smtClean="0"/>
              <a:t>FLAT RATE </a:t>
            </a:r>
            <a:r>
              <a:rPr lang="cs-CZ" dirty="0" smtClean="0"/>
              <a:t>(PAUŠÁLNÍ SAZBA) - Paušál až do výše 20% přímých výdajů partnera (bez mzdových</a:t>
            </a:r>
            <a:r>
              <a:rPr lang="cs-CZ" dirty="0"/>
              <a:t> </a:t>
            </a:r>
            <a:r>
              <a:rPr lang="cs-CZ" dirty="0" smtClean="0"/>
              <a:t>a paušálních výdajů, např. administrativních nákladů).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Výběr způsobu náhrady mzdových výdajů (paušál x skutečné osobní náklady) na začátku projektu, bez následné změny v průběhu realizace projektu – je nutné řádně zvážit volbu.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 případě skutečných výdajů jsou způsobilé hrubé mzdy a zákonné odvody ve výši zakotvené v zaměstnanecké smlouvě/ekvivalentu. Pracovní smlouvou nepodložená navýšení mezd nebo výplata odměn jsou nezpůsobilé.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Modely zaměstnávání zaměstnanců příjemcem: 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Na plný úvazek </a:t>
            </a:r>
            <a:r>
              <a:rPr lang="cs-CZ" dirty="0" smtClean="0"/>
              <a:t>(Full - </a:t>
            </a:r>
            <a:r>
              <a:rPr lang="cs-CZ" dirty="0" err="1" smtClean="0"/>
              <a:t>time</a:t>
            </a:r>
            <a:r>
              <a:rPr lang="cs-CZ" dirty="0" smtClean="0"/>
              <a:t>)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Částečný úvazek s pevně stanoveným procentním podílem odpracované doby za měsíc</a:t>
            </a:r>
            <a:r>
              <a:rPr lang="cs-CZ" dirty="0" smtClean="0"/>
              <a:t> (</a:t>
            </a:r>
            <a:r>
              <a:rPr lang="cs-CZ" dirty="0" err="1" smtClean="0"/>
              <a:t>Fixed</a:t>
            </a:r>
            <a:r>
              <a:rPr lang="cs-CZ" dirty="0" smtClean="0"/>
              <a:t> 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per </a:t>
            </a:r>
            <a:r>
              <a:rPr lang="cs-CZ" dirty="0" err="1" smtClean="0"/>
              <a:t>month</a:t>
            </a:r>
            <a:r>
              <a:rPr lang="cs-CZ" dirty="0" smtClean="0"/>
              <a:t>)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Částečný úvazek s pružným počtem odpracovaných hodin za měsíc </a:t>
            </a:r>
            <a:r>
              <a:rPr lang="cs-CZ" dirty="0" smtClean="0"/>
              <a:t>(</a:t>
            </a:r>
            <a:r>
              <a:rPr lang="cs-CZ" dirty="0" err="1" smtClean="0"/>
              <a:t>Flexible</a:t>
            </a:r>
            <a:r>
              <a:rPr lang="cs-CZ" dirty="0" smtClean="0"/>
              <a:t> No. </a:t>
            </a:r>
            <a:r>
              <a:rPr lang="cs-CZ" dirty="0" err="1"/>
              <a:t>o</a:t>
            </a:r>
            <a:r>
              <a:rPr lang="cs-CZ" dirty="0" err="1" smtClean="0"/>
              <a:t>f</a:t>
            </a:r>
            <a:r>
              <a:rPr lang="cs-CZ" dirty="0" smtClean="0"/>
              <a:t> </a:t>
            </a:r>
            <a:r>
              <a:rPr lang="cs-CZ" dirty="0" err="1" smtClean="0"/>
              <a:t>hours</a:t>
            </a:r>
            <a:r>
              <a:rPr lang="cs-CZ" dirty="0" smtClean="0"/>
              <a:t> per </a:t>
            </a:r>
            <a:r>
              <a:rPr lang="cs-CZ" dirty="0" err="1" smtClean="0"/>
              <a:t>month</a:t>
            </a:r>
            <a:r>
              <a:rPr lang="cs-CZ" dirty="0" smtClean="0"/>
              <a:t>) → </a:t>
            </a:r>
            <a:r>
              <a:rPr lang="cs-CZ" b="1" dirty="0" smtClean="0"/>
              <a:t>c2)</a:t>
            </a:r>
            <a:r>
              <a:rPr lang="cs-CZ" dirty="0" smtClean="0"/>
              <a:t> podíl </a:t>
            </a:r>
            <a:r>
              <a:rPr lang="cs-CZ" dirty="0"/>
              <a:t>posledních doložených ročních hrubých mzdových nákladů (</a:t>
            </a:r>
            <a:r>
              <a:rPr lang="cs-CZ" dirty="0" err="1" smtClean="0"/>
              <a:t>tj.mzdových</a:t>
            </a:r>
            <a:r>
              <a:rPr lang="cs-CZ" dirty="0" smtClean="0"/>
              <a:t> </a:t>
            </a:r>
            <a:r>
              <a:rPr lang="cs-CZ" dirty="0"/>
              <a:t>nákladů za posledních 12 po sobě jdoucích měsíců) a 1720 hodin </a:t>
            </a:r>
            <a:r>
              <a:rPr lang="cs-CZ" dirty="0" smtClean="0"/>
              <a:t>v</a:t>
            </a:r>
            <a:r>
              <a:rPr lang="cs-CZ" dirty="0"/>
              <a:t> souladu s čl. 68, odst. 2, nařízení (EU) č. </a:t>
            </a:r>
            <a:r>
              <a:rPr lang="cs-CZ" dirty="0" smtClean="0"/>
              <a:t>1303/2013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Hodinová </a:t>
            </a:r>
            <a:r>
              <a:rPr lang="cs-CZ" b="1" dirty="0"/>
              <a:t>sazba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/>
              <a:t>H</a:t>
            </a:r>
            <a:r>
              <a:rPr lang="cs-CZ" dirty="0" err="1" smtClean="0"/>
              <a:t>ourly</a:t>
            </a:r>
            <a:r>
              <a:rPr lang="cs-CZ" dirty="0" smtClean="0"/>
              <a:t> </a:t>
            </a:r>
            <a:r>
              <a:rPr lang="cs-CZ" dirty="0" err="1"/>
              <a:t>basis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r>
              <a:rPr lang="cs-CZ" b="1" dirty="0" smtClean="0"/>
              <a:t>Částečný </a:t>
            </a:r>
            <a:r>
              <a:rPr lang="cs-CZ" b="1" dirty="0"/>
              <a:t>úvazek s pružným počtem odpracovaných hodin za měsíc </a:t>
            </a:r>
            <a:r>
              <a:rPr lang="cs-CZ" dirty="0"/>
              <a:t>(</a:t>
            </a:r>
            <a:r>
              <a:rPr lang="cs-CZ" dirty="0" err="1"/>
              <a:t>Flexible</a:t>
            </a:r>
            <a:r>
              <a:rPr lang="cs-CZ" dirty="0"/>
              <a:t> No.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per </a:t>
            </a:r>
            <a:r>
              <a:rPr lang="cs-CZ" dirty="0" err="1"/>
              <a:t>month</a:t>
            </a:r>
            <a:r>
              <a:rPr lang="cs-CZ" dirty="0" smtClean="0"/>
              <a:t>) </a:t>
            </a:r>
            <a:r>
              <a:rPr lang="cs-CZ" dirty="0"/>
              <a:t>→ </a:t>
            </a:r>
            <a:r>
              <a:rPr lang="cs-CZ" b="1" dirty="0" smtClean="0"/>
              <a:t>c1)</a:t>
            </a:r>
            <a:r>
              <a:rPr lang="cs-CZ" dirty="0" smtClean="0"/>
              <a:t> podíl měsíčních </a:t>
            </a:r>
            <a:r>
              <a:rPr lang="cs-CZ" dirty="0"/>
              <a:t>hrubých mzdových nákladů a měsíční pracovní doby stanovené v pracovní smlouvě (dokladu o zaměstnání) a vyjádřené v </a:t>
            </a:r>
            <a:r>
              <a:rPr lang="cs-CZ" dirty="0" smtClean="0"/>
              <a:t>hodinách → </a:t>
            </a:r>
            <a:r>
              <a:rPr lang="cs-CZ" b="1" dirty="0" smtClean="0"/>
              <a:t>TATO METODA NELZE VYUŽÍT V PROGRAMU INTERREG CENTRAL EUROPE!  </a:t>
            </a:r>
            <a:endParaRPr lang="cs-CZ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342900" indent="-342900">
              <a:buFont typeface="+mj-lt"/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1838</TotalTime>
  <Words>2316</Words>
  <Application>Microsoft Office PowerPoint</Application>
  <PresentationFormat>Předvádění na obrazovce (4:3)</PresentationFormat>
  <Paragraphs>361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Wingdings</vt:lpstr>
      <vt:lpstr>sablona_centrum_2016</vt:lpstr>
      <vt:lpstr>Seminář „Kontrola výdajů“ v rámci programu Interreg CENTRAL Europe</vt:lpstr>
      <vt:lpstr>Způsobilost výdajů</vt:lpstr>
      <vt:lpstr>Způsobilost nárokovaných výdajů a aktivit s nimi spojených je posuzována ve smyslu: </vt:lpstr>
      <vt:lpstr>Způsobilost výdajů – náležitosti dokumentů s výjimkou paušálních výdajů</vt:lpstr>
      <vt:lpstr>Způsobilost výdajů v období 2014-2020</vt:lpstr>
      <vt:lpstr>Časová způsobilost výdajů</vt:lpstr>
      <vt:lpstr>Rozpočtové kapitoly (budget lines)</vt:lpstr>
      <vt:lpstr>Vykazování výdajů v období 2014-2020 </vt:lpstr>
      <vt:lpstr>1. Staff costs – mzdové výdaje</vt:lpstr>
      <vt:lpstr>Modely zaměstnávání zaměstnanců příjemcem:  </vt:lpstr>
      <vt:lpstr>Modely zaměstnávání zaměstnanců příjemcem:</vt:lpstr>
      <vt:lpstr>Vykazování výdajů v období 2014-2020 </vt:lpstr>
      <vt:lpstr>Vykazování výdajů v období 2014-2020 </vt:lpstr>
      <vt:lpstr>Vykazování výdajů v období 2014-2020 </vt:lpstr>
      <vt:lpstr>Jak dokládat …</vt:lpstr>
      <vt:lpstr>Jak dokládat ….</vt:lpstr>
      <vt:lpstr>Jak dokládat ….</vt:lpstr>
      <vt:lpstr>Jak vyplnit sestavu Rekapitulace mzdových výdajů</vt:lpstr>
      <vt:lpstr>Vykazování výdajů a nejčastější pochybení po rozpočtových kapitolách  - MZDOVÉ VÝDAJE </vt:lpstr>
      <vt:lpstr>Vykazování výdajů a nejčastější pochybení po rozpočtových kapitolách  - MZDOVÉ VÝDAJE </vt:lpstr>
      <vt:lpstr>2. Office and administrative expenditure - Administrativní a režijní výdaje</vt:lpstr>
      <vt:lpstr>Vykazování výdajů v období 2014-2020 </vt:lpstr>
      <vt:lpstr>3. Travel and accommodation costs - Cestovní výdaje</vt:lpstr>
      <vt:lpstr>Cestovní výdaje</vt:lpstr>
      <vt:lpstr>Vykazování výdajů v období 2014-2020 - CESTOVNÍ NÁHRADY</vt:lpstr>
      <vt:lpstr>Vykazování výdajů a nejčastější pochybení po rozpočtových kapitolách – CESTOVNÍ NÁHRADY</vt:lpstr>
      <vt:lpstr>Jak vyplnit Přehled pracovních cest</vt:lpstr>
      <vt:lpstr>Jak dokládat …</vt:lpstr>
      <vt:lpstr>4. External expertise and services costs - Externí služby</vt:lpstr>
      <vt:lpstr>5. Equipment expenditure - Vybavení</vt:lpstr>
      <vt:lpstr>Equipment expenditure - vybavení</vt:lpstr>
      <vt:lpstr>Infrastructure and works expenditure – výdaje za infrastrukturu a stavební práce</vt:lpstr>
      <vt:lpstr>Další pravidla …</vt:lpstr>
      <vt:lpstr>Změny rozpočtu</vt:lpstr>
      <vt:lpstr>Odkazy na dokumentaci</vt:lpstr>
      <vt:lpstr>Děkuji za pozornost   Ing. Petra Janošová Centrum pro regionální rozvoj České republiky Odbor Evropské územní spolupráce U Nákladového nádraží 3144/4 130 00 Praha 3 M: +420 735 199 213 T: +420 225 855 412 E: petra.janosova@crr.cz  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Janošová Petra</cp:lastModifiedBy>
  <cp:revision>173</cp:revision>
  <cp:lastPrinted>2019-02-20T13:22:26Z</cp:lastPrinted>
  <dcterms:created xsi:type="dcterms:W3CDTF">2016-05-13T07:19:23Z</dcterms:created>
  <dcterms:modified xsi:type="dcterms:W3CDTF">2019-02-21T11:41:02Z</dcterms:modified>
</cp:coreProperties>
</file>