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84" r:id="rId2"/>
    <p:sldMasterId id="2147483696" r:id="rId3"/>
    <p:sldMasterId id="2147483708" r:id="rId4"/>
    <p:sldMasterId id="2147483720" r:id="rId5"/>
    <p:sldMasterId id="2147483732" r:id="rId6"/>
  </p:sldMasterIdLst>
  <p:notesMasterIdLst>
    <p:notesMasterId r:id="rId48"/>
  </p:notesMasterIdLst>
  <p:handoutMasterIdLst>
    <p:handoutMasterId r:id="rId49"/>
  </p:handoutMasterIdLst>
  <p:sldIdLst>
    <p:sldId id="570" r:id="rId7"/>
    <p:sldId id="571" r:id="rId8"/>
    <p:sldId id="522" r:id="rId9"/>
    <p:sldId id="489" r:id="rId10"/>
    <p:sldId id="491" r:id="rId11"/>
    <p:sldId id="514" r:id="rId12"/>
    <p:sldId id="554" r:id="rId13"/>
    <p:sldId id="509" r:id="rId14"/>
    <p:sldId id="551" r:id="rId15"/>
    <p:sldId id="517" r:id="rId16"/>
    <p:sldId id="515" r:id="rId17"/>
    <p:sldId id="518" r:id="rId18"/>
    <p:sldId id="520" r:id="rId19"/>
    <p:sldId id="510" r:id="rId20"/>
    <p:sldId id="512" r:id="rId21"/>
    <p:sldId id="513" r:id="rId22"/>
    <p:sldId id="492" r:id="rId23"/>
    <p:sldId id="557" r:id="rId24"/>
    <p:sldId id="555" r:id="rId25"/>
    <p:sldId id="572" r:id="rId26"/>
    <p:sldId id="508" r:id="rId27"/>
    <p:sldId id="501" r:id="rId28"/>
    <p:sldId id="574" r:id="rId29"/>
    <p:sldId id="577" r:id="rId30"/>
    <p:sldId id="578" r:id="rId31"/>
    <p:sldId id="579" r:id="rId32"/>
    <p:sldId id="580" r:id="rId33"/>
    <p:sldId id="455" r:id="rId34"/>
    <p:sldId id="573" r:id="rId35"/>
    <p:sldId id="576" r:id="rId36"/>
    <p:sldId id="581" r:id="rId37"/>
    <p:sldId id="461" r:id="rId38"/>
    <p:sldId id="462" r:id="rId39"/>
    <p:sldId id="470" r:id="rId40"/>
    <p:sldId id="566" r:id="rId41"/>
    <p:sldId id="471" r:id="rId42"/>
    <p:sldId id="559" r:id="rId43"/>
    <p:sldId id="560" r:id="rId44"/>
    <p:sldId id="562" r:id="rId45"/>
    <p:sldId id="563" r:id="rId46"/>
    <p:sldId id="575" r:id="rId47"/>
  </p:sldIdLst>
  <p:sldSz cx="9144000" cy="6858000" type="screen4x3"/>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D2595BF6-6D43-49E2-9F74-8EA8E00C1A4D}">
          <p14:sldIdLst/>
        </p14:section>
        <p14:section name="Title" id="{661B0744-E1AC-4300-89C6-254DA6AABD6D}">
          <p14:sldIdLst/>
        </p14:section>
        <p14:section name="Subtitle" id="{D070F3F6-229B-4E9C-A46B-56F8F5CB6902}">
          <p14:sldIdLst>
            <p14:sldId id="570"/>
            <p14:sldId id="571"/>
            <p14:sldId id="522"/>
            <p14:sldId id="489"/>
            <p14:sldId id="491"/>
            <p14:sldId id="514"/>
            <p14:sldId id="554"/>
            <p14:sldId id="509"/>
            <p14:sldId id="551"/>
            <p14:sldId id="517"/>
            <p14:sldId id="515"/>
            <p14:sldId id="518"/>
            <p14:sldId id="520"/>
            <p14:sldId id="510"/>
            <p14:sldId id="512"/>
            <p14:sldId id="513"/>
            <p14:sldId id="492"/>
            <p14:sldId id="557"/>
            <p14:sldId id="555"/>
            <p14:sldId id="572"/>
            <p14:sldId id="508"/>
            <p14:sldId id="501"/>
            <p14:sldId id="574"/>
            <p14:sldId id="577"/>
            <p14:sldId id="578"/>
            <p14:sldId id="579"/>
            <p14:sldId id="580"/>
            <p14:sldId id="455"/>
            <p14:sldId id="573"/>
            <p14:sldId id="576"/>
            <p14:sldId id="581"/>
            <p14:sldId id="461"/>
            <p14:sldId id="462"/>
            <p14:sldId id="470"/>
            <p14:sldId id="566"/>
            <p14:sldId id="471"/>
            <p14:sldId id="559"/>
            <p14:sldId id="560"/>
            <p14:sldId id="562"/>
            <p14:sldId id="563"/>
            <p14:sldId id="575"/>
          </p14:sldIdLst>
        </p14:section>
        <p14:section name="Inner page" id="{EB31CABC-5144-4090-88C0-E46CD3C8CB2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F497D"/>
    <a:srgbClr val="365F91"/>
    <a:srgbClr val="365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p:cViewPr>
        <p:scale>
          <a:sx n="76" d="100"/>
          <a:sy n="76" d="100"/>
        </p:scale>
        <p:origin x="-1398"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70C6478-3B77-4E76-B258-B02A448B1864}" type="datetimeFigureOut">
              <a:rPr lang="en-GB" smtClean="0"/>
              <a:t>26/11/2018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C2F9995-F753-478C-9CEB-2945F74A6A75}" type="slidenum">
              <a:rPr lang="en-GB" smtClean="0"/>
              <a:t>‹Nr.›</a:t>
            </a:fld>
            <a:endParaRPr lang="en-GB"/>
          </a:p>
        </p:txBody>
      </p:sp>
    </p:spTree>
    <p:extLst>
      <p:ext uri="{BB962C8B-B14F-4D97-AF65-F5344CB8AC3E}">
        <p14:creationId xmlns:p14="http://schemas.microsoft.com/office/powerpoint/2010/main" val="538440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D8D0BA-9600-4F5E-85FE-BDC6311B21DF}" type="datetimeFigureOut">
              <a:rPr lang="en-GB" smtClean="0"/>
              <a:t>26/11/2018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0E85D38-8E99-4DDC-9B32-93F285C62D61}" type="slidenum">
              <a:rPr lang="en-GB" smtClean="0"/>
              <a:t>‹Nr.›</a:t>
            </a:fld>
            <a:endParaRPr lang="en-GB"/>
          </a:p>
        </p:txBody>
      </p:sp>
    </p:spTree>
    <p:extLst>
      <p:ext uri="{BB962C8B-B14F-4D97-AF65-F5344CB8AC3E}">
        <p14:creationId xmlns:p14="http://schemas.microsoft.com/office/powerpoint/2010/main" val="86179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54C2E-BFF4-4BA0-BA17-682786DE366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4280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54C2E-BFF4-4BA0-BA17-682786DE366D}"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4280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54C2E-BFF4-4BA0-BA17-682786DE366D}"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42801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54C2E-BFF4-4BA0-BA17-682786DE366D}"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4280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54C2E-BFF4-4BA0-BA17-682786DE366D}"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280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54C2E-BFF4-4BA0-BA17-682786DE366D}" type="slidenum">
              <a:rPr lang="en-GB" smtClean="0"/>
              <a:t>30</a:t>
            </a:fld>
            <a:endParaRPr lang="en-GB"/>
          </a:p>
        </p:txBody>
      </p:sp>
    </p:spTree>
    <p:extLst>
      <p:ext uri="{BB962C8B-B14F-4D97-AF65-F5344CB8AC3E}">
        <p14:creationId xmlns:p14="http://schemas.microsoft.com/office/powerpoint/2010/main" val="4280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54C2E-BFF4-4BA0-BA17-682786DE366D}"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4280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t>2018.11.26.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255187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t>2018.11.26.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397389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t>2018.11.26.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339996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413033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48448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07820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475664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8" name="Footer Placeholder 7"/>
          <p:cNvSpPr>
            <a:spLocks noGrp="1"/>
          </p:cNvSpPr>
          <p:nvPr>
            <p:ph type="ftr" sz="quarter" idx="11"/>
          </p:nvPr>
        </p:nvSpPr>
        <p:spPr/>
        <p:txBody>
          <a:bodyPr/>
          <a:lstStyle/>
          <a:p>
            <a:endParaRPr lang="hu-HU">
              <a:solidFill>
                <a:prstClr val="black">
                  <a:tint val="75000"/>
                </a:prstClr>
              </a:solidFill>
            </a:endParaRPr>
          </a:p>
        </p:txBody>
      </p:sp>
      <p:sp>
        <p:nvSpPr>
          <p:cNvPr id="9" name="Slide Number Placeholder 8"/>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069106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4" name="Footer Placeholder 3"/>
          <p:cNvSpPr>
            <a:spLocks noGrp="1"/>
          </p:cNvSpPr>
          <p:nvPr>
            <p:ph type="ftr" sz="quarter" idx="11"/>
          </p:nvPr>
        </p:nvSpPr>
        <p:spPr/>
        <p:txBody>
          <a:bodyPr/>
          <a:lstStyle/>
          <a:p>
            <a:endParaRPr lang="hu-HU">
              <a:solidFill>
                <a:prstClr val="black">
                  <a:tint val="75000"/>
                </a:prstClr>
              </a:solidFill>
            </a:endParaRPr>
          </a:p>
        </p:txBody>
      </p:sp>
      <p:sp>
        <p:nvSpPr>
          <p:cNvPr id="5" name="Slide Number Placeholder 4"/>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807778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3" name="Footer Placeholder 2"/>
          <p:cNvSpPr>
            <a:spLocks noGrp="1"/>
          </p:cNvSpPr>
          <p:nvPr>
            <p:ph type="ftr" sz="quarter" idx="11"/>
          </p:nvPr>
        </p:nvSpPr>
        <p:spPr/>
        <p:txBody>
          <a:bodyPr/>
          <a:lstStyle/>
          <a:p>
            <a:endParaRPr lang="hu-HU">
              <a:solidFill>
                <a:prstClr val="black">
                  <a:tint val="75000"/>
                </a:prstClr>
              </a:solidFill>
            </a:endParaRPr>
          </a:p>
        </p:txBody>
      </p:sp>
      <p:sp>
        <p:nvSpPr>
          <p:cNvPr id="4" name="Slide Number Placeholder 3"/>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93100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2"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4"/>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7367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t>2018.11.26.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1786742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34886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429528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74642"/>
            <a:ext cx="2057401"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420307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734611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393277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9965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71433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167648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53392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91174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6BE71-8626-4196-A2F3-F2EB7A7FF7C1}" type="datetimeFigureOut">
              <a:rPr lang="hu-HU" smtClean="0"/>
              <a:t>2018.11.26.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3550193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880000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830768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717253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240469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4792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619083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631105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054356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39899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78685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86BE71-8626-4196-A2F3-F2EB7A7FF7C1}" type="datetimeFigureOut">
              <a:rPr lang="hu-HU" smtClean="0"/>
              <a:t>2018.11.26.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3167855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107576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3860340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142487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918633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871885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523300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810506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322398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395761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79775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86BE71-8626-4196-A2F3-F2EB7A7FF7C1}" type="datetimeFigureOut">
              <a:rPr lang="hu-HU" smtClean="0"/>
              <a:t>2018.11.26.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38680036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5379847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882146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353800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562477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850080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470351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266450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929594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2542027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35752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86BE71-8626-4196-A2F3-F2EB7A7FF7C1}" type="datetimeFigureOut">
              <a:rPr lang="hu-HU" smtClean="0"/>
              <a:t>2018.11.26.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41205480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2796649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55621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4647775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8952607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996648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2243717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48389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6BE71-8626-4196-A2F3-F2EB7A7FF7C1}" type="datetimeFigureOut">
              <a:rPr lang="hu-HU" smtClean="0"/>
              <a:t>2018.11.26.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9707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t>2018.11.26.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142409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t>2018.11.26.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323873F-9E4F-45A3-A41E-2975023FDBE4}" type="slidenum">
              <a:rPr lang="hu-HU" smtClean="0"/>
              <a:t>‹Nr.›</a:t>
            </a:fld>
            <a:endParaRPr lang="hu-HU"/>
          </a:p>
        </p:txBody>
      </p:sp>
    </p:spTree>
    <p:extLst>
      <p:ext uri="{BB962C8B-B14F-4D97-AF65-F5344CB8AC3E}">
        <p14:creationId xmlns:p14="http://schemas.microsoft.com/office/powerpoint/2010/main" val="171006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t>2018.11.26.</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t>‹Nr.›</a:t>
            </a:fld>
            <a:endParaRPr lang="hu-HU"/>
          </a:p>
        </p:txBody>
      </p:sp>
    </p:spTree>
    <p:extLst>
      <p:ext uri="{BB962C8B-B14F-4D97-AF65-F5344CB8AC3E}">
        <p14:creationId xmlns:p14="http://schemas.microsoft.com/office/powerpoint/2010/main" val="523519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33011143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8665337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911252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27051701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2018.11.26.</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‹Nr.›</a:t>
            </a:fld>
            <a:endParaRPr lang="hu-HU">
              <a:solidFill>
                <a:prstClr val="black">
                  <a:tint val="75000"/>
                </a:prstClr>
              </a:solidFill>
            </a:endParaRPr>
          </a:p>
        </p:txBody>
      </p:sp>
    </p:spTree>
    <p:extLst>
      <p:ext uri="{BB962C8B-B14F-4D97-AF65-F5344CB8AC3E}">
        <p14:creationId xmlns:p14="http://schemas.microsoft.com/office/powerpoint/2010/main" val="16984099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gusztav.csomor@interreg-danube.eu" TargetMode="External"/><Relationship Id="rId2" Type="http://schemas.openxmlformats.org/officeDocument/2006/relationships/hyperlink" Target="mailto:simona.ene@interreg-danube.eu" TargetMode="Externa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google.hu/url?sa=i&amp;rct=j&amp;q=&amp;esrc=s&amp;source=images&amp;cd=&amp;cad=rja&amp;uact=8&amp;ved=0ahUKEwjI_Mvii_HRAhXFaRQKHU89BLgQjRwIBw&amp;url=http://www.freepik.com/free-photos-vectors/telephone&amp;psig=AFQjCNEIw94InZZTY1cn0pk1SIZUn4flWA&amp;ust=148611388228011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hu/url?sa=i&amp;rct=j&amp;q=&amp;esrc=s&amp;source=images&amp;cd=&amp;cad=rja&amp;uact=8&amp;ved=0ahUKEwjI_Mvii_HRAhXFaRQKHU89BLgQjRwIBw&amp;url=http://www.freepik.com/free-photos-vectors/telephone&amp;psig=AFQjCNEIw94InZZTY1cn0pk1SIZUn4flWA&amp;ust=1486113882280111" TargetMode="External"/><Relationship Id="rId2" Type="http://schemas.openxmlformats.org/officeDocument/2006/relationships/hyperlink" Target="mailto:ana.leganel@interreg-danube.eu"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hu/url?sa=i&amp;rct=j&amp;q=&amp;esrc=s&amp;source=images&amp;cd=&amp;cad=rja&amp;uact=8&amp;ved=0ahUKEwjI_Mvii_HRAhXFaRQKHU89BLgQjRwIBw&amp;url=http://www.freepik.com/free-photos-vectors/telephone&amp;psig=AFQjCNEIw94InZZTY1cn0pk1SIZUn4flWA&amp;ust=1486113882280111" TargetMode="External"/><Relationship Id="rId2" Type="http://schemas.openxmlformats.org/officeDocument/2006/relationships/hyperlink" Target="mailto:ana.leganel@interreg-danube.eu"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expressiveparents.com/have-we-lost-our-sense-of-community/" TargetMode="External"/><Relationship Id="rId2" Type="http://schemas.openxmlformats.org/officeDocument/2006/relationships/image" Target="../media/image1.jpeg"/><Relationship Id="rId1" Type="http://schemas.openxmlformats.org/officeDocument/2006/relationships/slideLayout" Target="../slideLayouts/slideLayout56.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hyperlink" Target="http://www.interreg-danube.eu/" TargetMode="Externa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hu/url?sa=i&amp;rct=j&amp;q=&amp;esrc=s&amp;source=images&amp;cd=&amp;cad=rja&amp;uact=8&amp;ved=0ahUKEwjI_Mvii_HRAhXFaRQKHU89BLgQjRwIBw&amp;url=http://www.freepik.com/free-photos-vectors/telephone&amp;psig=AFQjCNEIw94InZZTY1cn0pk1SIZUn4flWA&amp;ust=1486113882280111" TargetMode="External"/><Relationship Id="rId2" Type="http://schemas.openxmlformats.org/officeDocument/2006/relationships/hyperlink" Target="mailto:marius.niculae@interreg-danube.eu"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1" y="1844826"/>
            <a:ext cx="3598168" cy="1080120"/>
          </a:xfrm>
        </p:spPr>
        <p:txBody>
          <a:bodyPr anchor="t">
            <a:normAutofit fontScale="90000"/>
          </a:bodyPr>
          <a:lstStyle/>
          <a:p>
            <a:pPr algn="l"/>
            <a:r>
              <a:rPr lang="en-US" sz="4000" dirty="0" smtClean="0">
                <a:solidFill>
                  <a:schemeClr val="bg1"/>
                </a:solidFill>
                <a:latin typeface="Cambria" panose="02040503050406030204" pitchFamily="18" charset="0"/>
              </a:rPr>
              <a:t>DTP National </a:t>
            </a:r>
            <a:r>
              <a:rPr lang="en-US" sz="4000" dirty="0" err="1" smtClean="0">
                <a:solidFill>
                  <a:schemeClr val="bg1"/>
                </a:solidFill>
                <a:latin typeface="Cambria" panose="02040503050406030204" pitchFamily="18" charset="0"/>
              </a:rPr>
              <a:t>InfoDay</a:t>
            </a:r>
            <a:endParaRPr lang="en-US" sz="4000" dirty="0">
              <a:solidFill>
                <a:schemeClr val="bg1"/>
              </a:solidFill>
              <a:latin typeface="Cambria" panose="02040503050406030204" pitchFamily="18" charset="0"/>
            </a:endParaRPr>
          </a:p>
        </p:txBody>
      </p:sp>
      <p:sp>
        <p:nvSpPr>
          <p:cNvPr id="3" name="TextBox 2"/>
          <p:cNvSpPr txBox="1"/>
          <p:nvPr/>
        </p:nvSpPr>
        <p:spPr>
          <a:xfrm>
            <a:off x="755575" y="5589240"/>
            <a:ext cx="3960440" cy="338554"/>
          </a:xfrm>
          <a:prstGeom prst="rect">
            <a:avLst/>
          </a:prstGeom>
          <a:noFill/>
        </p:spPr>
        <p:txBody>
          <a:bodyPr wrap="square" rtlCol="0">
            <a:spAutoFit/>
          </a:bodyPr>
          <a:lstStyle/>
          <a:p>
            <a:r>
              <a:rPr lang="en-US" sz="1600" b="1" i="1" dirty="0" smtClean="0">
                <a:solidFill>
                  <a:prstClr val="white"/>
                </a:solidFill>
                <a:latin typeface="Cambria" pitchFamily="18" charset="0"/>
              </a:rPr>
              <a:t>27</a:t>
            </a:r>
            <a:r>
              <a:rPr lang="en-US" sz="1600" b="1" i="1" baseline="30000" dirty="0" smtClean="0">
                <a:solidFill>
                  <a:prstClr val="white"/>
                </a:solidFill>
                <a:latin typeface="Cambria" pitchFamily="18" charset="0"/>
              </a:rPr>
              <a:t>th</a:t>
            </a:r>
            <a:r>
              <a:rPr lang="en-US" sz="1600" b="1" i="1" dirty="0" smtClean="0">
                <a:solidFill>
                  <a:prstClr val="white"/>
                </a:solidFill>
                <a:latin typeface="Cambria" pitchFamily="18" charset="0"/>
              </a:rPr>
              <a:t> November 2018,  Prague</a:t>
            </a:r>
            <a:endParaRPr lang="en-US" sz="1600" dirty="0">
              <a:solidFill>
                <a:prstClr val="white"/>
              </a:solidFill>
              <a:latin typeface="Cambria" pitchFamily="18" charset="0"/>
            </a:endParaRPr>
          </a:p>
        </p:txBody>
      </p:sp>
    </p:spTree>
    <p:extLst>
      <p:ext uri="{BB962C8B-B14F-4D97-AF65-F5344CB8AC3E}">
        <p14:creationId xmlns:p14="http://schemas.microsoft.com/office/powerpoint/2010/main" val="397037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graphicFrame>
        <p:nvGraphicFramePr>
          <p:cNvPr id="12" name="Table 11"/>
          <p:cNvGraphicFramePr>
            <a:graphicFrameLocks noGrp="1"/>
          </p:cNvGraphicFramePr>
          <p:nvPr>
            <p:extLst>
              <p:ext uri="{D42A27DB-BD31-4B8C-83A1-F6EECF244321}">
                <p14:modId xmlns:p14="http://schemas.microsoft.com/office/powerpoint/2010/main" val="3487445085"/>
              </p:ext>
            </p:extLst>
          </p:nvPr>
        </p:nvGraphicFramePr>
        <p:xfrm>
          <a:off x="683568" y="1484784"/>
          <a:ext cx="7848872" cy="5361741"/>
        </p:xfrm>
        <a:graphic>
          <a:graphicData uri="http://schemas.openxmlformats.org/drawingml/2006/table">
            <a:tbl>
              <a:tblPr firstRow="1" firstCol="1" bandRow="1">
                <a:tableStyleId>{5C22544A-7EE6-4342-B048-85BDC9FD1C3A}</a:tableStyleId>
              </a:tblPr>
              <a:tblGrid>
                <a:gridCol w="7848872"/>
              </a:tblGrid>
              <a:tr h="647501">
                <a:tc>
                  <a:txBody>
                    <a:bodyPr/>
                    <a:lstStyle/>
                    <a:p>
                      <a:pPr algn="ctr">
                        <a:lnSpc>
                          <a:spcPct val="115000"/>
                        </a:lnSpc>
                        <a:spcBef>
                          <a:spcPts val="1000"/>
                        </a:spcBef>
                        <a:spcAft>
                          <a:spcPts val="0"/>
                        </a:spcAft>
                      </a:pPr>
                      <a:r>
                        <a:rPr lang="en-GB" sz="2600" dirty="0" smtClean="0">
                          <a:solidFill>
                            <a:srgbClr val="FF0000"/>
                          </a:solidFill>
                          <a:effectLst/>
                          <a:latin typeface="Cambria" panose="02040503050406030204" pitchFamily="18" charset="0"/>
                        </a:rPr>
                        <a:t>S.O.</a:t>
                      </a:r>
                      <a:r>
                        <a:rPr lang="en-GB" sz="2600" baseline="0" dirty="0" smtClean="0">
                          <a:solidFill>
                            <a:srgbClr val="FF0000"/>
                          </a:solidFill>
                          <a:effectLst/>
                          <a:latin typeface="Cambria" panose="02040503050406030204" pitchFamily="18" charset="0"/>
                        </a:rPr>
                        <a:t> 2.1 - </a:t>
                      </a:r>
                      <a:r>
                        <a:rPr lang="en-GB" sz="2600" dirty="0" smtClean="0">
                          <a:solidFill>
                            <a:srgbClr val="FF0000"/>
                          </a:solidFill>
                          <a:effectLst/>
                          <a:latin typeface="Cambria" panose="02040503050406030204" pitchFamily="18" charset="0"/>
                        </a:rPr>
                        <a:t>3</a:t>
                      </a:r>
                      <a:r>
                        <a:rPr lang="en-GB" sz="2600" baseline="30000" dirty="0" smtClean="0">
                          <a:solidFill>
                            <a:srgbClr val="FF0000"/>
                          </a:solidFill>
                          <a:effectLst/>
                          <a:latin typeface="Cambria" panose="02040503050406030204" pitchFamily="18" charset="0"/>
                        </a:rPr>
                        <a:t>rd</a:t>
                      </a:r>
                      <a:r>
                        <a:rPr lang="en-GB" sz="2600" baseline="0" dirty="0" smtClean="0">
                          <a:solidFill>
                            <a:srgbClr val="FF0000"/>
                          </a:solidFill>
                          <a:effectLst/>
                          <a:latin typeface="Cambria" panose="02040503050406030204" pitchFamily="18" charset="0"/>
                        </a:rPr>
                        <a:t> </a:t>
                      </a:r>
                      <a:r>
                        <a:rPr lang="en-GB" sz="2600" dirty="0" smtClean="0">
                          <a:solidFill>
                            <a:srgbClr val="FF0000"/>
                          </a:solidFill>
                          <a:effectLst/>
                          <a:latin typeface="Cambria" panose="02040503050406030204" pitchFamily="18" charset="0"/>
                        </a:rPr>
                        <a:t>Call restrictions!!!</a:t>
                      </a:r>
                      <a:endParaRPr lang="en-GB" sz="2600" b="1" dirty="0">
                        <a:solidFill>
                          <a:srgbClr val="FF0000"/>
                        </a:solidFill>
                        <a:effectLst/>
                        <a:latin typeface="Cambria" panose="02040503050406030204" pitchFamily="18" charset="0"/>
                        <a:ea typeface="Times New Roman"/>
                        <a:cs typeface="Times New Roman"/>
                      </a:endParaRPr>
                    </a:p>
                  </a:txBody>
                  <a:tcPr marL="68580" marR="68580" marT="0" marB="0" anchor="ctr">
                    <a:solidFill>
                      <a:schemeClr val="tx2">
                        <a:lumMod val="40000"/>
                        <a:lumOff val="60000"/>
                      </a:schemeClr>
                    </a:solidFill>
                  </a:tcPr>
                </a:tc>
              </a:tr>
              <a:tr h="3961011">
                <a:tc>
                  <a:txBody>
                    <a:bodyPr/>
                    <a:lstStyle/>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1600" b="1" kern="1200" dirty="0" smtClean="0">
                          <a:solidFill>
                            <a:schemeClr val="tx2">
                              <a:lumMod val="75000"/>
                            </a:schemeClr>
                          </a:solidFill>
                          <a:effectLst/>
                          <a:latin typeface="Cambria" panose="02040503050406030204" pitchFamily="18" charset="0"/>
                          <a:ea typeface="+mn-ea"/>
                          <a:cs typeface="+mn-cs"/>
                        </a:rPr>
                        <a:t>Water quality management</a:t>
                      </a:r>
                      <a:r>
                        <a:rPr lang="en-GB" sz="1600" b="0" kern="1200" dirty="0" smtClean="0">
                          <a:solidFill>
                            <a:schemeClr val="tx2">
                              <a:lumMod val="75000"/>
                            </a:schemeClr>
                          </a:solidFill>
                          <a:effectLst/>
                          <a:latin typeface="Cambria" panose="02040503050406030204" pitchFamily="18" charset="0"/>
                          <a:ea typeface="+mn-ea"/>
                          <a:cs typeface="+mn-cs"/>
                        </a:rPr>
                        <a:t>, e.g. integrated policies, strategies, solutions, measures to </a:t>
                      </a:r>
                      <a:r>
                        <a:rPr lang="en-GB" sz="1600" b="0" u="sng" kern="1200" dirty="0" smtClean="0">
                          <a:solidFill>
                            <a:schemeClr val="tx2">
                              <a:lumMod val="75000"/>
                            </a:schemeClr>
                          </a:solidFill>
                          <a:effectLst/>
                          <a:latin typeface="Cambria" panose="02040503050406030204" pitchFamily="18" charset="0"/>
                          <a:ea typeface="+mn-ea"/>
                          <a:cs typeface="+mn-cs"/>
                        </a:rPr>
                        <a:t>reduce nutrient and hazardous substance pollution, improving quality of </a:t>
                      </a:r>
                      <a:r>
                        <a:rPr lang="en-GB" sz="1600" b="0" kern="1200" dirty="0" smtClean="0">
                          <a:solidFill>
                            <a:schemeClr val="tx2">
                              <a:lumMod val="75000"/>
                            </a:schemeClr>
                          </a:solidFill>
                          <a:effectLst/>
                          <a:latin typeface="Cambria" panose="02040503050406030204" pitchFamily="18" charset="0"/>
                          <a:ea typeface="+mn-ea"/>
                          <a:cs typeface="+mn-cs"/>
                        </a:rPr>
                        <a:t>(surface and ground) </a:t>
                      </a:r>
                      <a:r>
                        <a:rPr lang="en-GB" sz="1600" b="0" u="sng" kern="1200" dirty="0" smtClean="0">
                          <a:solidFill>
                            <a:schemeClr val="tx2">
                              <a:lumMod val="75000"/>
                            </a:schemeClr>
                          </a:solidFill>
                          <a:effectLst/>
                          <a:latin typeface="Cambria" panose="02040503050406030204" pitchFamily="18" charset="0"/>
                          <a:ea typeface="+mn-ea"/>
                          <a:cs typeface="+mn-cs"/>
                        </a:rPr>
                        <a:t>waters</a:t>
                      </a:r>
                      <a:r>
                        <a:rPr lang="en-GB" sz="1600" b="0" kern="1200" dirty="0" smtClean="0">
                          <a:solidFill>
                            <a:schemeClr val="tx2">
                              <a:lumMod val="75000"/>
                            </a:schemeClr>
                          </a:solidFill>
                          <a:effectLst/>
                          <a:latin typeface="Cambria" panose="02040503050406030204" pitchFamily="18" charset="0"/>
                          <a:ea typeface="+mn-ea"/>
                          <a:cs typeface="+mn-cs"/>
                        </a:rPr>
                        <a:t> in the Danube and its transnationally relevant (sub-)River Basin(s) - </a:t>
                      </a:r>
                      <a:r>
                        <a:rPr lang="en-GB" sz="1600" b="1" u="sng" kern="1200" dirty="0" smtClean="0">
                          <a:solidFill>
                            <a:srgbClr val="FF0000"/>
                          </a:solidFill>
                          <a:effectLst/>
                          <a:latin typeface="Cambria" panose="02040503050406030204" pitchFamily="18" charset="0"/>
                          <a:ea typeface="+mn-ea"/>
                          <a:cs typeface="+mn-cs"/>
                        </a:rPr>
                        <a:t>monitoring is not expected to be in the main focus of such projects</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1600" b="1" kern="1200" dirty="0" smtClean="0">
                          <a:solidFill>
                            <a:schemeClr val="tx2">
                              <a:lumMod val="75000"/>
                            </a:schemeClr>
                          </a:solidFill>
                          <a:effectLst/>
                          <a:latin typeface="Cambria" panose="02040503050406030204" pitchFamily="18" charset="0"/>
                          <a:ea typeface="+mn-ea"/>
                          <a:cs typeface="+mn-cs"/>
                        </a:rPr>
                        <a:t>More efficient waste water treatment </a:t>
                      </a:r>
                      <a:r>
                        <a:rPr lang="en-GB" sz="1600" b="0" kern="1200" dirty="0" smtClean="0">
                          <a:solidFill>
                            <a:schemeClr val="tx2">
                              <a:lumMod val="75000"/>
                            </a:schemeClr>
                          </a:solidFill>
                          <a:effectLst/>
                          <a:latin typeface="Cambria" panose="02040503050406030204" pitchFamily="18" charset="0"/>
                          <a:ea typeface="+mn-ea"/>
                          <a:cs typeface="+mn-cs"/>
                        </a:rPr>
                        <a:t>solutions that can prove transnational impact;</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1600" b="1" kern="1200" dirty="0" smtClean="0">
                          <a:solidFill>
                            <a:schemeClr val="tx2">
                              <a:lumMod val="75000"/>
                            </a:schemeClr>
                          </a:solidFill>
                          <a:effectLst/>
                          <a:latin typeface="Cambria" panose="02040503050406030204" pitchFamily="18" charset="0"/>
                          <a:ea typeface="+mn-ea"/>
                          <a:cs typeface="+mn-cs"/>
                        </a:rPr>
                        <a:t>Integrated ground water resources management </a:t>
                      </a:r>
                      <a:r>
                        <a:rPr lang="en-GB" sz="1600" b="0" kern="1200" dirty="0" smtClean="0">
                          <a:solidFill>
                            <a:schemeClr val="tx2">
                              <a:lumMod val="75000"/>
                            </a:schemeClr>
                          </a:solidFill>
                          <a:effectLst/>
                          <a:latin typeface="Cambria" panose="02040503050406030204" pitchFamily="18" charset="0"/>
                          <a:ea typeface="+mn-ea"/>
                          <a:cs typeface="+mn-cs"/>
                        </a:rPr>
                        <a:t>(from quality and / or quantity aspect), in case the transnational relevance and approach can reasonably be proved by a project.</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1600" b="0" kern="1200" dirty="0" smtClean="0">
                          <a:solidFill>
                            <a:schemeClr val="tx2">
                              <a:lumMod val="75000"/>
                            </a:schemeClr>
                          </a:solidFill>
                          <a:effectLst/>
                          <a:latin typeface="Cambria" panose="02040503050406030204" pitchFamily="18" charset="0"/>
                          <a:ea typeface="+mn-ea"/>
                          <a:cs typeface="+mn-cs"/>
                        </a:rPr>
                        <a:t>Managing water resources from quantitative aspects (balanced usage, inter-sectorial coordination and cooperation) having transnational impact on water bodies.</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1600" b="0" kern="1200" dirty="0" smtClean="0">
                          <a:solidFill>
                            <a:schemeClr val="tx2">
                              <a:lumMod val="75000"/>
                            </a:schemeClr>
                          </a:solidFill>
                          <a:effectLst/>
                          <a:latin typeface="Cambria" panose="02040503050406030204" pitchFamily="18" charset="0"/>
                          <a:ea typeface="+mn-ea"/>
                          <a:cs typeface="+mn-cs"/>
                        </a:rPr>
                        <a:t>Strategic approach in </a:t>
                      </a:r>
                      <a:r>
                        <a:rPr lang="en-GB" sz="1600" b="1" kern="1200" dirty="0" smtClean="0">
                          <a:solidFill>
                            <a:schemeClr val="tx2">
                              <a:lumMod val="75000"/>
                            </a:schemeClr>
                          </a:solidFill>
                          <a:effectLst/>
                          <a:latin typeface="Cambria" panose="02040503050406030204" pitchFamily="18" charset="0"/>
                          <a:ea typeface="+mn-ea"/>
                          <a:cs typeface="+mn-cs"/>
                        </a:rPr>
                        <a:t>harmonised and coordinated operative </a:t>
                      </a:r>
                      <a:r>
                        <a:rPr lang="en-GB" sz="1600" b="1" u="sng" kern="1200" dirty="0" smtClean="0">
                          <a:solidFill>
                            <a:schemeClr val="tx2">
                              <a:lumMod val="75000"/>
                            </a:schemeClr>
                          </a:solidFill>
                          <a:effectLst/>
                          <a:latin typeface="Cambria" panose="02040503050406030204" pitchFamily="18" charset="0"/>
                          <a:ea typeface="+mn-ea"/>
                          <a:cs typeface="+mn-cs"/>
                        </a:rPr>
                        <a:t>flood prevention measures</a:t>
                      </a:r>
                      <a:r>
                        <a:rPr lang="en-GB" sz="1600" b="0" kern="1200" dirty="0" smtClean="0">
                          <a:solidFill>
                            <a:schemeClr val="tx2">
                              <a:lumMod val="75000"/>
                            </a:schemeClr>
                          </a:solidFill>
                          <a:effectLst/>
                          <a:latin typeface="Cambria" panose="02040503050406030204" pitchFamily="18" charset="0"/>
                          <a:ea typeface="+mn-ea"/>
                          <a:cs typeface="+mn-cs"/>
                        </a:rPr>
                        <a:t> (e.g. inter-sectorial coordination, including hydropower, navigation, etc.) for transnationally relevant river (basins) - monitoring is not expected to be in the main focus of such projects</a:t>
                      </a:r>
                    </a:p>
                  </a:txBody>
                  <a:tcPr marL="68580" marR="68580" marT="0" marB="0">
                    <a:solidFill>
                      <a:schemeClr val="accent1">
                        <a:lumMod val="20000"/>
                        <a:lumOff val="80000"/>
                      </a:schemeClr>
                    </a:solidFill>
                  </a:tcPr>
                </a:tc>
              </a:tr>
            </a:tbl>
          </a:graphicData>
        </a:graphic>
      </p:graphicFrame>
      <p:sp>
        <p:nvSpPr>
          <p:cNvPr id="5"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460419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611560" y="1700808"/>
            <a:ext cx="7920880" cy="892552"/>
          </a:xfrm>
          <a:prstGeom prst="rect">
            <a:avLst/>
          </a:prstGeom>
        </p:spPr>
        <p:txBody>
          <a:bodyPr wrap="square">
            <a:spAutoFit/>
          </a:bodyPr>
          <a:lstStyle/>
          <a:p>
            <a:r>
              <a:rPr lang="en-GB" sz="2600" b="1" dirty="0" smtClean="0">
                <a:solidFill>
                  <a:srgbClr val="4F81BD"/>
                </a:solidFill>
                <a:latin typeface="Cambria" pitchFamily="18" charset="0"/>
              </a:rPr>
              <a:t>SO 2.2: </a:t>
            </a:r>
            <a:r>
              <a:rPr lang="en-GB" sz="2600" b="1" dirty="0">
                <a:solidFill>
                  <a:srgbClr val="4F81BD"/>
                </a:solidFill>
                <a:latin typeface="Cambria" pitchFamily="18" charset="0"/>
              </a:rPr>
              <a:t>Foster sustainable use of natural and cultural heritage and resources</a:t>
            </a:r>
            <a:endParaRPr lang="en-US" sz="2600" b="1" dirty="0">
              <a:solidFill>
                <a:srgbClr val="1F497D">
                  <a:lumMod val="75000"/>
                </a:srgbClr>
              </a:solidFill>
              <a:latin typeface="Cambria" panose="02040503050406030204" pitchFamily="18" charset="0"/>
            </a:endParaRPr>
          </a:p>
        </p:txBody>
      </p:sp>
      <p:sp>
        <p:nvSpPr>
          <p:cNvPr id="6" name="Rectangle 5"/>
          <p:cNvSpPr/>
          <p:nvPr/>
        </p:nvSpPr>
        <p:spPr>
          <a:xfrm>
            <a:off x="755576" y="2852936"/>
            <a:ext cx="8136904" cy="1569660"/>
          </a:xfrm>
          <a:prstGeom prst="rect">
            <a:avLst/>
          </a:prstGeom>
        </p:spPr>
        <p:txBody>
          <a:bodyPr wrap="square">
            <a:spAutoFit/>
          </a:bodyPr>
          <a:lstStyle/>
          <a:p>
            <a:r>
              <a:rPr lang="en-GB" sz="2400" dirty="0">
                <a:solidFill>
                  <a:schemeClr val="tx2">
                    <a:lumMod val="75000"/>
                  </a:schemeClr>
                </a:solidFill>
                <a:latin typeface="Cambria" pitchFamily="18" charset="0"/>
              </a:rPr>
              <a:t>Strengthen joint and integrated approaches to preserve and manage the diversity of natural and cultural heritage and resources in the Danube region as a basis for sustainable development and growth strategies</a:t>
            </a:r>
            <a:r>
              <a:rPr lang="en-GB" sz="2400" dirty="0" smtClean="0">
                <a:solidFill>
                  <a:schemeClr val="tx2">
                    <a:lumMod val="75000"/>
                  </a:schemeClr>
                </a:solidFill>
                <a:latin typeface="Cambria" pitchFamily="18" charset="0"/>
              </a:rPr>
              <a:t>.</a:t>
            </a:r>
            <a:endParaRPr lang="en-US" dirty="0">
              <a:solidFill>
                <a:schemeClr val="tx2">
                  <a:lumMod val="75000"/>
                </a:schemeClr>
              </a:solidFill>
              <a:latin typeface="Cambria" panose="02040503050406030204" pitchFamily="18" charset="0"/>
            </a:endParaRPr>
          </a:p>
        </p:txBody>
      </p:sp>
      <p:sp>
        <p:nvSpPr>
          <p:cNvPr id="9" name="Rectangle 8"/>
          <p:cNvSpPr/>
          <p:nvPr/>
        </p:nvSpPr>
        <p:spPr>
          <a:xfrm>
            <a:off x="1360808" y="5133216"/>
            <a:ext cx="4104456" cy="430887"/>
          </a:xfrm>
          <a:prstGeom prst="rect">
            <a:avLst/>
          </a:prstGeom>
        </p:spPr>
        <p:txBody>
          <a:bodyPr wrap="square">
            <a:spAutoFit/>
          </a:bodyPr>
          <a:lstStyle/>
          <a:p>
            <a:r>
              <a:rPr lang="en-US" sz="2200" b="1" dirty="0" smtClean="0">
                <a:solidFill>
                  <a:srgbClr val="FF0000"/>
                </a:solidFill>
                <a:latin typeface="Cambria" pitchFamily="18" charset="0"/>
              </a:rPr>
              <a:t>No restrictions for the 3</a:t>
            </a:r>
            <a:r>
              <a:rPr lang="en-US" sz="2200" b="1" baseline="30000" dirty="0" smtClean="0">
                <a:solidFill>
                  <a:srgbClr val="FF0000"/>
                </a:solidFill>
                <a:latin typeface="Cambria" pitchFamily="18" charset="0"/>
              </a:rPr>
              <a:t>rd</a:t>
            </a:r>
            <a:r>
              <a:rPr lang="en-US" sz="2200" b="1" dirty="0" smtClean="0">
                <a:solidFill>
                  <a:srgbClr val="FF0000"/>
                </a:solidFill>
                <a:latin typeface="Cambria" pitchFamily="18" charset="0"/>
              </a:rPr>
              <a:t> Call!</a:t>
            </a:r>
            <a:endParaRPr lang="en-GB" sz="2200" b="1" dirty="0">
              <a:solidFill>
                <a:srgbClr val="FF0000"/>
              </a:solidFill>
              <a:latin typeface="Cambria"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1176" y="4509120"/>
            <a:ext cx="2519256" cy="1679082"/>
          </a:xfrm>
          <a:prstGeom prst="rect">
            <a:avLst/>
          </a:prstGeom>
        </p:spPr>
      </p:pic>
      <p:sp>
        <p:nvSpPr>
          <p:cNvPr id="10"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726694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611560" y="1700808"/>
            <a:ext cx="7920880" cy="861774"/>
          </a:xfrm>
          <a:prstGeom prst="rect">
            <a:avLst/>
          </a:prstGeom>
        </p:spPr>
        <p:txBody>
          <a:bodyPr wrap="square">
            <a:spAutoFit/>
          </a:bodyPr>
          <a:lstStyle/>
          <a:p>
            <a:r>
              <a:rPr lang="en-GB" sz="2600" b="1" dirty="0" smtClean="0">
                <a:solidFill>
                  <a:srgbClr val="4F81BD"/>
                </a:solidFill>
                <a:latin typeface="Cambria" pitchFamily="18" charset="0"/>
              </a:rPr>
              <a:t>SO 2.3: </a:t>
            </a:r>
            <a:r>
              <a:rPr lang="en-GB" sz="2400" b="1" dirty="0">
                <a:solidFill>
                  <a:srgbClr val="4F81BD"/>
                </a:solidFill>
                <a:latin typeface="Cambria" pitchFamily="18" charset="0"/>
              </a:rPr>
              <a:t>Foster the restoration and management of ecological </a:t>
            </a:r>
            <a:r>
              <a:rPr lang="en-GB" sz="2400" b="1" dirty="0" smtClean="0">
                <a:solidFill>
                  <a:srgbClr val="4F81BD"/>
                </a:solidFill>
                <a:latin typeface="Cambria" pitchFamily="18" charset="0"/>
              </a:rPr>
              <a:t>corridors</a:t>
            </a:r>
            <a:endParaRPr lang="en-GB" sz="2400" b="1" dirty="0">
              <a:solidFill>
                <a:srgbClr val="4F81BD"/>
              </a:solidFill>
              <a:latin typeface="Cambria" pitchFamily="18" charset="0"/>
            </a:endParaRPr>
          </a:p>
        </p:txBody>
      </p:sp>
      <p:sp>
        <p:nvSpPr>
          <p:cNvPr id="6" name="Rectangle 5"/>
          <p:cNvSpPr/>
          <p:nvPr/>
        </p:nvSpPr>
        <p:spPr>
          <a:xfrm>
            <a:off x="3851920" y="2852936"/>
            <a:ext cx="5040560" cy="2677656"/>
          </a:xfrm>
          <a:prstGeom prst="rect">
            <a:avLst/>
          </a:prstGeom>
        </p:spPr>
        <p:txBody>
          <a:bodyPr wrap="square">
            <a:spAutoFit/>
          </a:bodyPr>
          <a:lstStyle/>
          <a:p>
            <a:pPr>
              <a:spcBef>
                <a:spcPct val="20000"/>
              </a:spcBef>
            </a:pPr>
            <a:r>
              <a:rPr lang="en-GB" sz="2400" dirty="0">
                <a:solidFill>
                  <a:schemeClr val="tx2">
                    <a:lumMod val="75000"/>
                  </a:schemeClr>
                </a:solidFill>
                <a:latin typeface="Cambria" pitchFamily="18" charset="0"/>
              </a:rPr>
              <a:t>Strengthen effective approaches to preservation, restoring and management of bio-corridors and wetlands of transnational relevance to contribute to the better conservation status of ecosystems of European relevance</a:t>
            </a:r>
            <a:r>
              <a:rPr lang="en-US" sz="2400" dirty="0">
                <a:solidFill>
                  <a:schemeClr val="tx2">
                    <a:lumMod val="75000"/>
                  </a:schemeClr>
                </a:solidFill>
                <a:latin typeface="Cambria" pitchFamily="18" charset="0"/>
              </a:rPr>
              <a:t>.</a:t>
            </a:r>
            <a:endParaRPr lang="hu-HU" sz="2400" dirty="0">
              <a:solidFill>
                <a:schemeClr val="tx2">
                  <a:lumMod val="75000"/>
                </a:schemeClr>
              </a:solidFill>
              <a:latin typeface="Cambria" pitchFamily="18" charset="0"/>
            </a:endParaRPr>
          </a:p>
        </p:txBody>
      </p:sp>
      <p:sp>
        <p:nvSpPr>
          <p:cNvPr id="11" name="Rectangle 11"/>
          <p:cNvSpPr/>
          <p:nvPr/>
        </p:nvSpPr>
        <p:spPr>
          <a:xfrm>
            <a:off x="585302" y="5733255"/>
            <a:ext cx="4354945" cy="430887"/>
          </a:xfrm>
          <a:prstGeom prst="rect">
            <a:avLst/>
          </a:prstGeom>
        </p:spPr>
        <p:txBody>
          <a:bodyPr wrap="square">
            <a:spAutoFit/>
          </a:bodyPr>
          <a:lstStyle/>
          <a:p>
            <a:r>
              <a:rPr lang="en-US" sz="2200" b="1" dirty="0" smtClean="0">
                <a:solidFill>
                  <a:srgbClr val="FF0000"/>
                </a:solidFill>
                <a:latin typeface="Cambria" pitchFamily="18" charset="0"/>
              </a:rPr>
              <a:t>No restrictions for the 3rd Call!</a:t>
            </a:r>
            <a:endParaRPr lang="en-GB" sz="2200" b="1" dirty="0">
              <a:solidFill>
                <a:srgbClr val="FF0000"/>
              </a:solidFill>
              <a:latin typeface="Cambria" pitchFamily="18" charset="0"/>
            </a:endParaRPr>
          </a:p>
        </p:txBody>
      </p:sp>
      <p:pic>
        <p:nvPicPr>
          <p:cNvPr id="9"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140968"/>
            <a:ext cx="2966927" cy="1978149"/>
          </a:xfrm>
          <a:prstGeom prst="rect">
            <a:avLst/>
          </a:prstGeom>
        </p:spPr>
      </p:pic>
      <p:sp>
        <p:nvSpPr>
          <p:cNvPr id="10"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609922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611560" y="1700808"/>
            <a:ext cx="7920880" cy="861774"/>
          </a:xfrm>
          <a:prstGeom prst="rect">
            <a:avLst/>
          </a:prstGeom>
        </p:spPr>
        <p:txBody>
          <a:bodyPr wrap="square">
            <a:spAutoFit/>
          </a:bodyPr>
          <a:lstStyle/>
          <a:p>
            <a:r>
              <a:rPr lang="en-GB" sz="2600" b="1" dirty="0" smtClean="0">
                <a:solidFill>
                  <a:srgbClr val="4F81BD"/>
                </a:solidFill>
                <a:latin typeface="Cambria" pitchFamily="18" charset="0"/>
              </a:rPr>
              <a:t>SO 2.4: </a:t>
            </a:r>
            <a:r>
              <a:rPr lang="en-GB" sz="2400" b="1" dirty="0">
                <a:solidFill>
                  <a:srgbClr val="4F81BD"/>
                </a:solidFill>
                <a:latin typeface="Cambria" pitchFamily="18" charset="0"/>
              </a:rPr>
              <a:t>Improve preparedness for environmental risk </a:t>
            </a:r>
            <a:r>
              <a:rPr lang="en-GB" sz="2400" b="1" dirty="0" smtClean="0">
                <a:solidFill>
                  <a:srgbClr val="4F81BD"/>
                </a:solidFill>
                <a:latin typeface="Cambria" pitchFamily="18" charset="0"/>
              </a:rPr>
              <a:t>management</a:t>
            </a:r>
            <a:endParaRPr lang="en-GB" sz="2400" b="1" dirty="0">
              <a:solidFill>
                <a:srgbClr val="4F81BD"/>
              </a:solidFill>
              <a:latin typeface="Cambria" pitchFamily="18" charset="0"/>
            </a:endParaRPr>
          </a:p>
        </p:txBody>
      </p:sp>
      <p:sp>
        <p:nvSpPr>
          <p:cNvPr id="6" name="Rectangle 5"/>
          <p:cNvSpPr/>
          <p:nvPr/>
        </p:nvSpPr>
        <p:spPr>
          <a:xfrm>
            <a:off x="755576" y="2708920"/>
            <a:ext cx="8136904" cy="2308324"/>
          </a:xfrm>
          <a:prstGeom prst="rect">
            <a:avLst/>
          </a:prstGeom>
        </p:spPr>
        <p:txBody>
          <a:bodyPr wrap="square">
            <a:spAutoFit/>
          </a:bodyPr>
          <a:lstStyle/>
          <a:p>
            <a:r>
              <a:rPr lang="en-GB" sz="2400" dirty="0">
                <a:solidFill>
                  <a:schemeClr val="tx2">
                    <a:lumMod val="75000"/>
                  </a:schemeClr>
                </a:solidFill>
                <a:latin typeface="Cambria" pitchFamily="18" charset="0"/>
              </a:rPr>
              <a:t>Establish and develop a more effective governance system for environmental protection addressing emergency situations and improve the preparedness of public authorities and civil protection organisation contributing to the reduction of risks and impact on ecosystem services, biodiversity and human health</a:t>
            </a:r>
            <a:r>
              <a:rPr lang="en-GB" sz="2400" dirty="0" smtClean="0">
                <a:solidFill>
                  <a:schemeClr val="tx2">
                    <a:lumMod val="75000"/>
                  </a:schemeClr>
                </a:solidFill>
                <a:latin typeface="Cambria" pitchFamily="18" charset="0"/>
              </a:rPr>
              <a:t>.</a:t>
            </a:r>
            <a:endParaRPr lang="en-GB" sz="2400" dirty="0">
              <a:solidFill>
                <a:schemeClr val="tx2">
                  <a:lumMod val="75000"/>
                </a:schemeClr>
              </a:solidFill>
              <a:latin typeface="Cambria" pitchFamily="18" charset="0"/>
            </a:endParaRPr>
          </a:p>
        </p:txBody>
      </p:sp>
      <p:sp>
        <p:nvSpPr>
          <p:cNvPr id="11" name="Rectangle 11"/>
          <p:cNvSpPr/>
          <p:nvPr/>
        </p:nvSpPr>
        <p:spPr>
          <a:xfrm>
            <a:off x="755576" y="5411506"/>
            <a:ext cx="4248472" cy="430887"/>
          </a:xfrm>
          <a:prstGeom prst="rect">
            <a:avLst/>
          </a:prstGeom>
        </p:spPr>
        <p:txBody>
          <a:bodyPr wrap="square">
            <a:spAutoFit/>
          </a:bodyPr>
          <a:lstStyle/>
          <a:p>
            <a:r>
              <a:rPr lang="en-US" sz="2200" b="1" dirty="0" smtClean="0">
                <a:solidFill>
                  <a:srgbClr val="FF0000"/>
                </a:solidFill>
                <a:latin typeface="Cambria" pitchFamily="18" charset="0"/>
              </a:rPr>
              <a:t>No restrictions for the 3</a:t>
            </a:r>
            <a:r>
              <a:rPr lang="en-US" sz="2200" b="1" baseline="30000" dirty="0" smtClean="0">
                <a:solidFill>
                  <a:srgbClr val="FF0000"/>
                </a:solidFill>
                <a:latin typeface="Cambria" pitchFamily="18" charset="0"/>
              </a:rPr>
              <a:t>rd</a:t>
            </a:r>
            <a:r>
              <a:rPr lang="en-US" sz="2200" b="1" dirty="0" smtClean="0">
                <a:solidFill>
                  <a:srgbClr val="FF0000"/>
                </a:solidFill>
                <a:latin typeface="Cambria" pitchFamily="18" charset="0"/>
              </a:rPr>
              <a:t> Call!</a:t>
            </a:r>
            <a:endParaRPr lang="en-GB" sz="2200" b="1" dirty="0">
              <a:solidFill>
                <a:srgbClr val="FF0000"/>
              </a:solidFill>
              <a:latin typeface="Cambria"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3372" y="4797152"/>
            <a:ext cx="3419068" cy="1659596"/>
          </a:xfrm>
          <a:prstGeom prst="rect">
            <a:avLst/>
          </a:prstGeom>
        </p:spPr>
      </p:pic>
      <p:sp>
        <p:nvSpPr>
          <p:cNvPr id="9"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84836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594719"/>
          </a:xfrm>
        </p:spPr>
        <p:txBody>
          <a:bodyPr>
            <a:normAutofit fontScale="90000"/>
          </a:bodyPr>
          <a:lstStyle/>
          <a:p>
            <a:pPr algn="r"/>
            <a:r>
              <a:rPr lang="en-US" sz="2400" b="1" dirty="0">
                <a:solidFill>
                  <a:schemeClr val="tx2">
                    <a:lumMod val="75000"/>
                  </a:schemeClr>
                </a:solidFill>
                <a:latin typeface="Cambria" panose="02040503050406030204" pitchFamily="18" charset="0"/>
                <a:ea typeface="Arial Unicode MS"/>
                <a:cs typeface="Times New Roman"/>
              </a:rPr>
              <a:t>Project Officers </a:t>
            </a:r>
            <a:r>
              <a:rPr lang="en-US" sz="2400" b="1" dirty="0" smtClean="0">
                <a:solidFill>
                  <a:schemeClr val="tx2">
                    <a:lumMod val="75000"/>
                  </a:schemeClr>
                </a:solidFill>
                <a:latin typeface="Cambria" panose="02040503050406030204" pitchFamily="18" charset="0"/>
                <a:ea typeface="Arial Unicode MS"/>
                <a:cs typeface="Times New Roman"/>
              </a:rPr>
              <a:t>PA2</a:t>
            </a:r>
            <a:br>
              <a:rPr lang="en-US" sz="2400" b="1" dirty="0" smtClean="0">
                <a:solidFill>
                  <a:schemeClr val="tx2">
                    <a:lumMod val="75000"/>
                  </a:schemeClr>
                </a:solidFill>
                <a:latin typeface="Cambria" panose="02040503050406030204" pitchFamily="18" charset="0"/>
                <a:ea typeface="Arial Unicode MS"/>
                <a:cs typeface="Times New Roman"/>
              </a:rPr>
            </a:br>
            <a:r>
              <a:rPr lang="en-US" sz="2400" b="1" dirty="0">
                <a:solidFill>
                  <a:schemeClr val="tx2">
                    <a:lumMod val="75000"/>
                  </a:schemeClr>
                </a:solidFill>
                <a:latin typeface="Cambria" panose="02040503050406030204" pitchFamily="18" charset="0"/>
                <a:ea typeface="Arial Unicode MS"/>
                <a:cs typeface="Times New Roman"/>
              </a:rPr>
              <a:t/>
            </a:r>
            <a:br>
              <a:rPr lang="en-US" sz="2400" b="1"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rPr>
              <a:t>Simona </a:t>
            </a:r>
            <a:r>
              <a:rPr lang="en-US" sz="2400" dirty="0" smtClean="0">
                <a:solidFill>
                  <a:schemeClr val="tx2">
                    <a:lumMod val="75000"/>
                  </a:schemeClr>
                </a:solidFill>
                <a:latin typeface="Cambria" panose="02040503050406030204" pitchFamily="18" charset="0"/>
                <a:ea typeface="Arial Unicode MS"/>
                <a:cs typeface="Times New Roman"/>
              </a:rPr>
              <a:t>Ene (SO 2.2)</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GB" sz="2400" dirty="0">
                <a:solidFill>
                  <a:schemeClr val="tx2">
                    <a:lumMod val="75000"/>
                  </a:schemeClr>
                </a:solidFill>
                <a:latin typeface="Cambria" panose="02040503050406030204" pitchFamily="18" charset="0"/>
                <a:hlinkClick r:id="rId2"/>
              </a:rPr>
              <a:t>simona.ene@interreg-danube.eu</a:t>
            </a:r>
            <a:r>
              <a:rPr lang="en-GB" sz="2400" dirty="0">
                <a:solidFill>
                  <a:schemeClr val="tx2">
                    <a:lumMod val="75000"/>
                  </a:schemeClr>
                </a:solidFill>
                <a:latin typeface="Cambria" panose="02040503050406030204" pitchFamily="18" charset="0"/>
              </a:rPr>
              <a:t> </a:t>
            </a:r>
            <a:br>
              <a:rPr lang="en-GB" sz="2400" dirty="0">
                <a:solidFill>
                  <a:schemeClr val="tx2">
                    <a:lumMod val="75000"/>
                  </a:schemeClr>
                </a:solidFill>
                <a:latin typeface="Cambria" panose="02040503050406030204" pitchFamily="18" charset="0"/>
              </a:rPr>
            </a:br>
            <a:r>
              <a:rPr lang="en-GB" sz="2400" dirty="0">
                <a:solidFill>
                  <a:schemeClr val="tx2">
                    <a:lumMod val="75000"/>
                  </a:schemeClr>
                </a:solidFill>
                <a:latin typeface="Cambria" panose="02040503050406030204" pitchFamily="18" charset="0"/>
              </a:rPr>
              <a:t>+36 1 795 4082</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US" sz="2400" dirty="0" smtClean="0">
                <a:solidFill>
                  <a:schemeClr val="tx2">
                    <a:lumMod val="75000"/>
                  </a:schemeClr>
                </a:solidFill>
                <a:latin typeface="Cambria" panose="02040503050406030204" pitchFamily="18" charset="0"/>
                <a:ea typeface="Arial Unicode MS"/>
                <a:cs typeface="Times New Roman"/>
              </a:rPr>
              <a:t/>
            </a:r>
            <a:br>
              <a:rPr lang="en-US" sz="2400" dirty="0" smtClean="0">
                <a:solidFill>
                  <a:schemeClr val="tx2">
                    <a:lumMod val="75000"/>
                  </a:schemeClr>
                </a:solidFill>
                <a:latin typeface="Cambria" panose="02040503050406030204" pitchFamily="18" charset="0"/>
                <a:ea typeface="Arial Unicode MS"/>
                <a:cs typeface="Times New Roman"/>
              </a:rPr>
            </a:br>
            <a:r>
              <a:rPr lang="en-US" sz="2400" dirty="0" smtClean="0">
                <a:solidFill>
                  <a:schemeClr val="tx2">
                    <a:lumMod val="75000"/>
                  </a:schemeClr>
                </a:solidFill>
                <a:latin typeface="Cambria" panose="02040503050406030204" pitchFamily="18" charset="0"/>
                <a:ea typeface="Arial Unicode MS"/>
                <a:cs typeface="Times New Roman"/>
              </a:rPr>
              <a:t>Gusztav Csomor (SO 2.1, 2.3, 2.4)</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hlinkClick r:id="rId3"/>
              </a:rPr>
              <a:t>gusztav.csomor@interreg-danube.eu</a:t>
            </a:r>
            <a:r>
              <a:rPr lang="en-US" sz="2400" dirty="0">
                <a:solidFill>
                  <a:schemeClr val="tx2">
                    <a:lumMod val="75000"/>
                  </a:schemeClr>
                </a:solidFill>
                <a:latin typeface="Cambria" panose="02040503050406030204" pitchFamily="18" charset="0"/>
                <a:ea typeface="Arial Unicode MS"/>
                <a:cs typeface="Times New Roman"/>
              </a:rPr>
              <a:t> </a:t>
            </a:r>
            <a:br>
              <a:rPr lang="en-US" sz="2400"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rPr>
              <a:t>+36 1 795 3836</a:t>
            </a:r>
          </a:p>
        </p:txBody>
      </p:sp>
      <p:sp>
        <p:nvSpPr>
          <p:cNvPr id="7" name="Alcím 2"/>
          <p:cNvSpPr>
            <a:spLocks noGrp="1"/>
          </p:cNvSpPr>
          <p:nvPr>
            <p:ph type="subTitle" idx="1"/>
          </p:nvPr>
        </p:nvSpPr>
        <p:spPr/>
        <p:txBody>
          <a:bodyPr>
            <a:normAutofit fontScale="70000" lnSpcReduction="20000"/>
          </a:bodyPr>
          <a:lstStyle/>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Contact details </a:t>
            </a:r>
            <a:r>
              <a:rPr lang="en-US" sz="3000" dirty="0" smtClean="0">
                <a:solidFill>
                  <a:srgbClr val="4F81BD">
                    <a:lumMod val="75000"/>
                  </a:srgbClr>
                </a:solidFill>
                <a:latin typeface="Cambria" panose="02040503050406030204" pitchFamily="18" charset="0"/>
              </a:rPr>
              <a:t>PA2</a:t>
            </a:r>
            <a:endParaRPr lang="en-GB" sz="3000" dirty="0">
              <a:solidFill>
                <a:srgbClr val="4F81BD">
                  <a:lumMod val="75000"/>
                </a:srgbClr>
              </a:solidFill>
              <a:latin typeface="Cambria" panose="02040503050406030204" pitchFamily="18" charset="0"/>
            </a:endParaRPr>
          </a:p>
        </p:txBody>
      </p:sp>
      <p:pic>
        <p:nvPicPr>
          <p:cNvPr id="3074" name="Picture 2" descr="Image result for contact details ic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31" y="2276872"/>
            <a:ext cx="2605341" cy="260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849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611560" y="1700808"/>
            <a:ext cx="7920880" cy="1292662"/>
          </a:xfrm>
          <a:prstGeom prst="rect">
            <a:avLst/>
          </a:prstGeom>
        </p:spPr>
        <p:txBody>
          <a:bodyPr wrap="square">
            <a:spAutoFit/>
          </a:bodyPr>
          <a:lstStyle/>
          <a:p>
            <a:r>
              <a:rPr lang="en-GB" sz="2600" b="1" dirty="0" smtClean="0">
                <a:solidFill>
                  <a:srgbClr val="4F81BD"/>
                </a:solidFill>
                <a:latin typeface="Cambria" pitchFamily="18" charset="0"/>
              </a:rPr>
              <a:t>SO 3.1: Support </a:t>
            </a:r>
            <a:r>
              <a:rPr lang="en-GB" sz="2600" b="1" dirty="0">
                <a:solidFill>
                  <a:srgbClr val="4F81BD"/>
                </a:solidFill>
                <a:latin typeface="Cambria" pitchFamily="18" charset="0"/>
              </a:rPr>
              <a:t>environmentally-friendly and safe transport systems and balanced accessibility of urban and rural areas </a:t>
            </a:r>
            <a:endParaRPr lang="en-US" dirty="0">
              <a:solidFill>
                <a:schemeClr val="tx2">
                  <a:lumMod val="75000"/>
                </a:schemeClr>
              </a:solidFill>
              <a:latin typeface="Cambria" panose="02040503050406030204" pitchFamily="18" charset="0"/>
            </a:endParaRPr>
          </a:p>
        </p:txBody>
      </p:sp>
      <p:sp>
        <p:nvSpPr>
          <p:cNvPr id="6" name="Rectangle 5"/>
          <p:cNvSpPr/>
          <p:nvPr/>
        </p:nvSpPr>
        <p:spPr>
          <a:xfrm>
            <a:off x="611560" y="3085217"/>
            <a:ext cx="8280920" cy="2215991"/>
          </a:xfrm>
          <a:prstGeom prst="rect">
            <a:avLst/>
          </a:prstGeom>
        </p:spPr>
        <p:txBody>
          <a:bodyPr wrap="square">
            <a:spAutoFit/>
          </a:bodyPr>
          <a:lstStyle/>
          <a:p>
            <a:r>
              <a:rPr lang="en-GB" sz="2400" dirty="0" smtClean="0">
                <a:solidFill>
                  <a:schemeClr val="tx2">
                    <a:lumMod val="75000"/>
                  </a:schemeClr>
                </a:solidFill>
                <a:latin typeface="Cambria" pitchFamily="18" charset="0"/>
              </a:rPr>
              <a:t>Improve </a:t>
            </a:r>
            <a:r>
              <a:rPr lang="en-GB" sz="2400" dirty="0">
                <a:solidFill>
                  <a:schemeClr val="tx2">
                    <a:lumMod val="75000"/>
                  </a:schemeClr>
                </a:solidFill>
                <a:latin typeface="Cambria" pitchFamily="18" charset="0"/>
              </a:rPr>
              <a:t>planning, coordination and creating practical solutions for an environmentally-friendly, low-carbon and safer transport network and services in the programme area contributing to a balanced accessibility of urban and rural areas.</a:t>
            </a:r>
            <a:r>
              <a:rPr lang="en-GB" sz="2000" i="1" dirty="0">
                <a:solidFill>
                  <a:schemeClr val="tx2">
                    <a:lumMod val="75000"/>
                  </a:schemeClr>
                </a:solidFill>
                <a:latin typeface="Cambria" pitchFamily="18" charset="0"/>
              </a:rPr>
              <a:t/>
            </a:r>
            <a:br>
              <a:rPr lang="en-GB" sz="2000" i="1" dirty="0">
                <a:solidFill>
                  <a:schemeClr val="tx2">
                    <a:lumMod val="75000"/>
                  </a:schemeClr>
                </a:solidFill>
                <a:latin typeface="Cambria" pitchFamily="18" charset="0"/>
              </a:rPr>
            </a:br>
            <a:endParaRPr lang="en-US" dirty="0">
              <a:solidFill>
                <a:schemeClr val="tx2">
                  <a:lumMod val="75000"/>
                </a:schemeClr>
              </a:solidFill>
              <a:latin typeface="Cambria" panose="020405030504060302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328" y="4784246"/>
            <a:ext cx="3095836" cy="1741098"/>
          </a:xfrm>
          <a:prstGeom prst="rect">
            <a:avLst/>
          </a:prstGeom>
        </p:spPr>
      </p:pic>
      <p:sp>
        <p:nvSpPr>
          <p:cNvPr id="9"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456388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graphicFrame>
        <p:nvGraphicFramePr>
          <p:cNvPr id="12" name="Table 11"/>
          <p:cNvGraphicFramePr>
            <a:graphicFrameLocks noGrp="1"/>
          </p:cNvGraphicFramePr>
          <p:nvPr>
            <p:extLst>
              <p:ext uri="{D42A27DB-BD31-4B8C-83A1-F6EECF244321}">
                <p14:modId xmlns:p14="http://schemas.microsoft.com/office/powerpoint/2010/main" val="2951397357"/>
              </p:ext>
            </p:extLst>
          </p:nvPr>
        </p:nvGraphicFramePr>
        <p:xfrm>
          <a:off x="683568" y="1556792"/>
          <a:ext cx="7848872" cy="5057155"/>
        </p:xfrm>
        <a:graphic>
          <a:graphicData uri="http://schemas.openxmlformats.org/drawingml/2006/table">
            <a:tbl>
              <a:tblPr firstRow="1" firstCol="1" bandRow="1">
                <a:tableStyleId>{5C22544A-7EE6-4342-B048-85BDC9FD1C3A}</a:tableStyleId>
              </a:tblPr>
              <a:tblGrid>
                <a:gridCol w="7848872"/>
              </a:tblGrid>
              <a:tr h="596915">
                <a:tc>
                  <a:txBody>
                    <a:bodyPr/>
                    <a:lstStyle/>
                    <a:p>
                      <a:pPr algn="ctr">
                        <a:lnSpc>
                          <a:spcPct val="115000"/>
                        </a:lnSpc>
                        <a:spcBef>
                          <a:spcPts val="1000"/>
                        </a:spcBef>
                        <a:spcAft>
                          <a:spcPts val="0"/>
                        </a:spcAft>
                      </a:pPr>
                      <a:r>
                        <a:rPr lang="en-GB" sz="2600" dirty="0" smtClean="0">
                          <a:solidFill>
                            <a:srgbClr val="FF0000"/>
                          </a:solidFill>
                          <a:effectLst/>
                          <a:latin typeface="Cambria" panose="02040503050406030204" pitchFamily="18" charset="0"/>
                        </a:rPr>
                        <a:t>S.O.</a:t>
                      </a:r>
                      <a:r>
                        <a:rPr lang="en-GB" sz="2600" baseline="0" dirty="0" smtClean="0">
                          <a:solidFill>
                            <a:srgbClr val="FF0000"/>
                          </a:solidFill>
                          <a:effectLst/>
                          <a:latin typeface="Cambria" panose="02040503050406030204" pitchFamily="18" charset="0"/>
                        </a:rPr>
                        <a:t> 3.1. - </a:t>
                      </a:r>
                      <a:r>
                        <a:rPr lang="en-GB" sz="2600" dirty="0" smtClean="0">
                          <a:solidFill>
                            <a:srgbClr val="FF0000"/>
                          </a:solidFill>
                          <a:effectLst/>
                          <a:latin typeface="Cambria" panose="02040503050406030204" pitchFamily="18" charset="0"/>
                        </a:rPr>
                        <a:t>3</a:t>
                      </a:r>
                      <a:r>
                        <a:rPr lang="en-GB" sz="2600" baseline="30000" dirty="0" smtClean="0">
                          <a:solidFill>
                            <a:srgbClr val="FF0000"/>
                          </a:solidFill>
                          <a:effectLst/>
                          <a:latin typeface="Cambria" panose="02040503050406030204" pitchFamily="18" charset="0"/>
                        </a:rPr>
                        <a:t>rd</a:t>
                      </a:r>
                      <a:r>
                        <a:rPr lang="en-GB" sz="2600" baseline="0" dirty="0" smtClean="0">
                          <a:solidFill>
                            <a:srgbClr val="FF0000"/>
                          </a:solidFill>
                          <a:effectLst/>
                          <a:latin typeface="Cambria" panose="02040503050406030204" pitchFamily="18" charset="0"/>
                        </a:rPr>
                        <a:t> </a:t>
                      </a:r>
                      <a:r>
                        <a:rPr lang="en-GB" sz="2600" dirty="0" smtClean="0">
                          <a:solidFill>
                            <a:srgbClr val="FF0000"/>
                          </a:solidFill>
                          <a:effectLst/>
                          <a:latin typeface="Cambria" panose="02040503050406030204" pitchFamily="18" charset="0"/>
                        </a:rPr>
                        <a:t>Call restrictions!!!</a:t>
                      </a:r>
                      <a:endParaRPr lang="en-GB" sz="2600" b="1" dirty="0">
                        <a:solidFill>
                          <a:srgbClr val="FF0000"/>
                        </a:solidFill>
                        <a:effectLst/>
                        <a:latin typeface="Cambria" panose="02040503050406030204" pitchFamily="18" charset="0"/>
                        <a:ea typeface="Times New Roman"/>
                        <a:cs typeface="Times New Roman"/>
                      </a:endParaRPr>
                    </a:p>
                  </a:txBody>
                  <a:tcPr marL="68580" marR="68580" marT="0" marB="0" anchor="ctr">
                    <a:solidFill>
                      <a:schemeClr val="tx2">
                        <a:lumMod val="40000"/>
                        <a:lumOff val="60000"/>
                      </a:schemeClr>
                    </a:solidFill>
                  </a:tcPr>
                </a:tc>
              </a:tr>
              <a:tr h="3651557">
                <a:tc>
                  <a:txBody>
                    <a:bodyPr/>
                    <a:lstStyle/>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000" b="0" kern="1200" dirty="0" smtClean="0">
                          <a:solidFill>
                            <a:schemeClr val="tx2">
                              <a:lumMod val="75000"/>
                            </a:schemeClr>
                          </a:solidFill>
                          <a:effectLst/>
                          <a:latin typeface="Cambria" panose="02040503050406030204" pitchFamily="18" charset="0"/>
                          <a:ea typeface="+mn-ea"/>
                          <a:cs typeface="+mn-cs"/>
                        </a:rPr>
                        <a:t>Transport corridors crossing the Danube region (e.g. addressing identified missing links, proposing solutions for improvement including [cross-border] traffic management systems, developing actions plans/ feasibility plans aimed at further developing the transport corridors – considering the pre-identified projects or their development status), </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000" b="0" kern="1200" dirty="0" smtClean="0">
                          <a:solidFill>
                            <a:schemeClr val="tx2">
                              <a:lumMod val="75000"/>
                            </a:schemeClr>
                          </a:solidFill>
                          <a:effectLst/>
                          <a:latin typeface="Cambria" panose="02040503050406030204" pitchFamily="18" charset="0"/>
                          <a:ea typeface="+mn-ea"/>
                          <a:cs typeface="+mn-cs"/>
                        </a:rPr>
                        <a:t>Cycling routes crossing the Danube region (e.g. identifying missing links, proposing solutions for improvement, developing actions plans/ feasibility plans aimed at further developing the routes) </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000" b="0" kern="1200" dirty="0" smtClean="0">
                          <a:solidFill>
                            <a:schemeClr val="tx2">
                              <a:lumMod val="75000"/>
                            </a:schemeClr>
                          </a:solidFill>
                          <a:effectLst/>
                          <a:latin typeface="Cambria" panose="02040503050406030204" pitchFamily="18" charset="0"/>
                          <a:ea typeface="+mn-ea"/>
                          <a:cs typeface="+mn-cs"/>
                        </a:rPr>
                        <a:t>Inter- and multi-modality, including development of ports’ connections to road and rail transport for the improvement of transport chains </a:t>
                      </a:r>
                    </a:p>
                  </a:txBody>
                  <a:tcPr marL="68580" marR="68580" marT="0" marB="0">
                    <a:solidFill>
                      <a:schemeClr val="accent1">
                        <a:lumMod val="20000"/>
                        <a:lumOff val="80000"/>
                      </a:schemeClr>
                    </a:solidFill>
                  </a:tcPr>
                </a:tc>
              </a:tr>
            </a:tbl>
          </a:graphicData>
        </a:graphic>
      </p:graphicFrame>
      <p:sp>
        <p:nvSpPr>
          <p:cNvPr id="5"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807714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9" name="Rectangle 8"/>
          <p:cNvSpPr/>
          <p:nvPr/>
        </p:nvSpPr>
        <p:spPr>
          <a:xfrm>
            <a:off x="611560" y="1700808"/>
            <a:ext cx="7920880" cy="954107"/>
          </a:xfrm>
          <a:prstGeom prst="rect">
            <a:avLst/>
          </a:prstGeom>
        </p:spPr>
        <p:txBody>
          <a:bodyPr wrap="square">
            <a:spAutoFit/>
          </a:bodyPr>
          <a:lstStyle/>
          <a:p>
            <a:r>
              <a:rPr lang="en-GB" sz="2800" b="1" dirty="0" smtClean="0">
                <a:solidFill>
                  <a:srgbClr val="4F81BD"/>
                </a:solidFill>
                <a:latin typeface="Cambria" pitchFamily="18" charset="0"/>
              </a:rPr>
              <a:t>So 3.2 Improve </a:t>
            </a:r>
            <a:r>
              <a:rPr lang="en-GB" sz="2800" b="1" dirty="0">
                <a:solidFill>
                  <a:srgbClr val="4F81BD"/>
                </a:solidFill>
                <a:latin typeface="Cambria" pitchFamily="18" charset="0"/>
              </a:rPr>
              <a:t>energy security and energy </a:t>
            </a:r>
            <a:r>
              <a:rPr lang="en-GB" sz="2800" b="1" dirty="0" smtClean="0">
                <a:solidFill>
                  <a:srgbClr val="4F81BD"/>
                </a:solidFill>
                <a:latin typeface="Cambria" pitchFamily="18" charset="0"/>
              </a:rPr>
              <a:t>efficiency </a:t>
            </a:r>
            <a:endParaRPr lang="en-GB" sz="2800" b="1" dirty="0">
              <a:solidFill>
                <a:srgbClr val="4F81BD"/>
              </a:solidFill>
              <a:latin typeface="Cambria" pitchFamily="18" charset="0"/>
            </a:endParaRPr>
          </a:p>
        </p:txBody>
      </p:sp>
      <p:sp>
        <p:nvSpPr>
          <p:cNvPr id="11" name="Rectangle 10"/>
          <p:cNvSpPr/>
          <p:nvPr/>
        </p:nvSpPr>
        <p:spPr>
          <a:xfrm>
            <a:off x="4320480" y="2348880"/>
            <a:ext cx="4572000" cy="3693319"/>
          </a:xfrm>
          <a:prstGeom prst="rect">
            <a:avLst/>
          </a:prstGeom>
        </p:spPr>
        <p:txBody>
          <a:bodyPr>
            <a:spAutoFit/>
          </a:bodyPr>
          <a:lstStyle/>
          <a:p>
            <a:r>
              <a:rPr lang="en-GB" sz="2600" dirty="0">
                <a:solidFill>
                  <a:schemeClr val="tx2">
                    <a:lumMod val="75000"/>
                  </a:schemeClr>
                </a:solidFill>
                <a:latin typeface="Cambria" pitchFamily="18" charset="0"/>
              </a:rPr>
              <a:t>Contribute to the energy security and energy efficiency of the region BY supporting the development of joint regional storage and distribution solutions and strategies for increasing energy efficiency and renewable energy usage.</a:t>
            </a:r>
          </a:p>
        </p:txBody>
      </p:sp>
      <p:sp>
        <p:nvSpPr>
          <p:cNvPr id="12" name="Rectangle 11"/>
          <p:cNvSpPr/>
          <p:nvPr/>
        </p:nvSpPr>
        <p:spPr>
          <a:xfrm>
            <a:off x="395536" y="5877272"/>
            <a:ext cx="4176464" cy="430887"/>
          </a:xfrm>
          <a:prstGeom prst="rect">
            <a:avLst/>
          </a:prstGeom>
        </p:spPr>
        <p:txBody>
          <a:bodyPr wrap="square">
            <a:spAutoFit/>
          </a:bodyPr>
          <a:lstStyle/>
          <a:p>
            <a:r>
              <a:rPr lang="en-US" sz="2200" b="1" dirty="0" smtClean="0">
                <a:solidFill>
                  <a:srgbClr val="FF0000"/>
                </a:solidFill>
                <a:latin typeface="Cambria" pitchFamily="18" charset="0"/>
              </a:rPr>
              <a:t>No restrictions for the 3rdCall!</a:t>
            </a:r>
            <a:endParaRPr lang="en-GB" sz="2200" b="1" dirty="0">
              <a:solidFill>
                <a:srgbClr val="FF0000"/>
              </a:solidFill>
              <a:latin typeface="Cambria"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068960"/>
            <a:ext cx="3672408" cy="2448272"/>
          </a:xfrm>
          <a:prstGeom prst="rect">
            <a:avLst/>
          </a:prstGeom>
        </p:spPr>
      </p:pic>
      <p:sp>
        <p:nvSpPr>
          <p:cNvPr id="10"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136669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594719"/>
          </a:xfrm>
        </p:spPr>
        <p:txBody>
          <a:bodyPr>
            <a:normAutofit/>
          </a:bodyPr>
          <a:lstStyle/>
          <a:p>
            <a:pPr algn="r"/>
            <a:r>
              <a:rPr lang="en-US" sz="2400" b="1" dirty="0">
                <a:solidFill>
                  <a:schemeClr val="tx2">
                    <a:lumMod val="75000"/>
                  </a:schemeClr>
                </a:solidFill>
                <a:latin typeface="Cambria" panose="02040503050406030204" pitchFamily="18" charset="0"/>
                <a:ea typeface="Arial Unicode MS"/>
                <a:cs typeface="Times New Roman"/>
              </a:rPr>
              <a:t>Project Officer PA3</a:t>
            </a:r>
            <a:br>
              <a:rPr lang="en-US" sz="2400" b="1"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rPr>
              <a:t>Ana Leganel</a:t>
            </a:r>
            <a:br>
              <a:rPr lang="en-US" sz="2400"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hlinkClick r:id="rId2"/>
              </a:rPr>
              <a:t>ana.leganel@interreg-danube.eu</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US" sz="2400" b="1" dirty="0">
                <a:solidFill>
                  <a:schemeClr val="tx2">
                    <a:lumMod val="75000"/>
                  </a:schemeClr>
                </a:solidFill>
                <a:latin typeface="Cambria" panose="02040503050406030204" pitchFamily="18" charset="0"/>
              </a:rPr>
              <a:t>+36 1 </a:t>
            </a:r>
            <a:r>
              <a:rPr lang="en-GB" sz="2400" b="1" dirty="0">
                <a:solidFill>
                  <a:schemeClr val="tx2">
                    <a:lumMod val="75000"/>
                  </a:schemeClr>
                </a:solidFill>
                <a:latin typeface="Cambria" panose="02040503050406030204" pitchFamily="18" charset="0"/>
              </a:rPr>
              <a:t>795 5338</a:t>
            </a:r>
          </a:p>
        </p:txBody>
      </p:sp>
      <p:sp>
        <p:nvSpPr>
          <p:cNvPr id="7" name="Alcím 2"/>
          <p:cNvSpPr>
            <a:spLocks noGrp="1"/>
          </p:cNvSpPr>
          <p:nvPr>
            <p:ph type="subTitle" idx="1"/>
          </p:nvPr>
        </p:nvSpPr>
        <p:spPr/>
        <p:txBody>
          <a:bodyPr>
            <a:normAutofit fontScale="70000" lnSpcReduction="20000"/>
          </a:bodyPr>
          <a:lstStyle/>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Contact details </a:t>
            </a:r>
            <a:r>
              <a:rPr lang="en-US" sz="3000" dirty="0" smtClean="0">
                <a:solidFill>
                  <a:srgbClr val="4F81BD">
                    <a:lumMod val="75000"/>
                  </a:srgbClr>
                </a:solidFill>
                <a:latin typeface="Cambria" panose="02040503050406030204" pitchFamily="18" charset="0"/>
              </a:rPr>
              <a:t>PA3</a:t>
            </a:r>
            <a:endParaRPr lang="en-GB" sz="3000" dirty="0">
              <a:solidFill>
                <a:srgbClr val="4F81BD">
                  <a:lumMod val="75000"/>
                </a:srgbClr>
              </a:solidFill>
              <a:latin typeface="Cambria" panose="02040503050406030204" pitchFamily="18" charset="0"/>
            </a:endParaRPr>
          </a:p>
        </p:txBody>
      </p:sp>
      <p:pic>
        <p:nvPicPr>
          <p:cNvPr id="3074" name="Picture 2" descr="Image result for contact details ic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31" y="1988840"/>
            <a:ext cx="2605341" cy="260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94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611560" y="1700808"/>
            <a:ext cx="7920880" cy="892552"/>
          </a:xfrm>
          <a:prstGeom prst="rect">
            <a:avLst/>
          </a:prstGeom>
        </p:spPr>
        <p:txBody>
          <a:bodyPr wrap="square">
            <a:spAutoFit/>
          </a:bodyPr>
          <a:lstStyle/>
          <a:p>
            <a:r>
              <a:rPr lang="en-GB" sz="2600" b="1" dirty="0" smtClean="0">
                <a:solidFill>
                  <a:srgbClr val="4F81BD"/>
                </a:solidFill>
                <a:latin typeface="Cambria" pitchFamily="18" charset="0"/>
              </a:rPr>
              <a:t>SO 4.1: Improve institutional capacities to tackle major societal challenges</a:t>
            </a:r>
            <a:endParaRPr lang="en-US" dirty="0">
              <a:solidFill>
                <a:schemeClr val="tx2">
                  <a:lumMod val="75000"/>
                </a:schemeClr>
              </a:solidFill>
              <a:latin typeface="Cambria" panose="02040503050406030204" pitchFamily="18" charset="0"/>
            </a:endParaRPr>
          </a:p>
        </p:txBody>
      </p:sp>
      <p:sp>
        <p:nvSpPr>
          <p:cNvPr id="6" name="Rectangle 5"/>
          <p:cNvSpPr/>
          <p:nvPr/>
        </p:nvSpPr>
        <p:spPr>
          <a:xfrm>
            <a:off x="534988" y="3573016"/>
            <a:ext cx="8280920" cy="1938992"/>
          </a:xfrm>
          <a:prstGeom prst="rect">
            <a:avLst/>
          </a:prstGeom>
        </p:spPr>
        <p:txBody>
          <a:bodyPr wrap="square">
            <a:spAutoFit/>
          </a:bodyPr>
          <a:lstStyle/>
          <a:p>
            <a:r>
              <a:rPr lang="en-GB" sz="2400" dirty="0" smtClean="0">
                <a:solidFill>
                  <a:schemeClr val="tx2">
                    <a:lumMod val="75000"/>
                  </a:schemeClr>
                </a:solidFill>
                <a:latin typeface="Cambria" pitchFamily="18" charset="0"/>
              </a:rPr>
              <a:t>Strengthen multi-level and transnational governance and institutional capacities and provide viable institutional and legal frameworks for more effective, wider and deeper transnational cooperation across the Danube region in areas with major societal challenges.</a:t>
            </a:r>
            <a:endParaRPr lang="en-US" dirty="0">
              <a:solidFill>
                <a:schemeClr val="tx2">
                  <a:lumMod val="75000"/>
                </a:schemeClr>
              </a:solidFill>
              <a:latin typeface="Cambria" panose="02040503050406030204" pitchFamily="18" charset="0"/>
            </a:endParaRPr>
          </a:p>
        </p:txBody>
      </p:sp>
      <p:sp>
        <p:nvSpPr>
          <p:cNvPr id="9" name="Rectangle 8"/>
          <p:cNvSpPr/>
          <p:nvPr/>
        </p:nvSpPr>
        <p:spPr>
          <a:xfrm>
            <a:off x="671012" y="2593360"/>
            <a:ext cx="8136904" cy="830997"/>
          </a:xfrm>
          <a:prstGeom prst="rect">
            <a:avLst/>
          </a:prstGeom>
        </p:spPr>
        <p:txBody>
          <a:bodyPr wrap="square">
            <a:spAutoFit/>
          </a:bodyPr>
          <a:lstStyle/>
          <a:p>
            <a:r>
              <a:rPr lang="en-GB" sz="2400" i="1" dirty="0" smtClean="0">
                <a:solidFill>
                  <a:srgbClr val="FF0000"/>
                </a:solidFill>
                <a:latin typeface="Cambria" panose="02040503050406030204" pitchFamily="18" charset="0"/>
              </a:rPr>
              <a:t>*Opening </a:t>
            </a:r>
            <a:r>
              <a:rPr lang="en-GB" sz="2400" i="1" dirty="0">
                <a:solidFill>
                  <a:srgbClr val="FF0000"/>
                </a:solidFill>
                <a:latin typeface="Cambria" panose="02040503050406030204" pitchFamily="18" charset="0"/>
              </a:rPr>
              <a:t>is subject to approval of the </a:t>
            </a:r>
            <a:r>
              <a:rPr lang="en-GB" sz="2400" i="1" dirty="0" smtClean="0">
                <a:solidFill>
                  <a:srgbClr val="FF0000"/>
                </a:solidFill>
                <a:latin typeface="Cambria" panose="02040503050406030204" pitchFamily="18" charset="0"/>
              </a:rPr>
              <a:t>programme budget </a:t>
            </a:r>
            <a:r>
              <a:rPr lang="en-GB" sz="2400" i="1" dirty="0">
                <a:solidFill>
                  <a:srgbClr val="FF0000"/>
                </a:solidFill>
                <a:latin typeface="Cambria" panose="02040503050406030204" pitchFamily="18" charset="0"/>
              </a:rPr>
              <a:t>reallocation by the EC</a:t>
            </a:r>
            <a:r>
              <a:rPr lang="en-GB" sz="2400" i="1" dirty="0" smtClean="0">
                <a:solidFill>
                  <a:srgbClr val="FF0000"/>
                </a:solidFill>
                <a:latin typeface="Cambria" panose="02040503050406030204" pitchFamily="18" charset="0"/>
              </a:rPr>
              <a:t>.</a:t>
            </a:r>
            <a:endParaRPr lang="en-GB" sz="2200" b="1" dirty="0">
              <a:solidFill>
                <a:srgbClr val="FF0000"/>
              </a:solidFill>
              <a:latin typeface="Cambria" pitchFamily="18" charset="0"/>
            </a:endParaRPr>
          </a:p>
        </p:txBody>
      </p:sp>
      <p:sp>
        <p:nvSpPr>
          <p:cNvPr id="10" name="Rectangle 9"/>
          <p:cNvSpPr/>
          <p:nvPr/>
        </p:nvSpPr>
        <p:spPr>
          <a:xfrm>
            <a:off x="637878" y="5651581"/>
            <a:ext cx="4500500" cy="430887"/>
          </a:xfrm>
          <a:prstGeom prst="rect">
            <a:avLst/>
          </a:prstGeom>
        </p:spPr>
        <p:txBody>
          <a:bodyPr wrap="square">
            <a:spAutoFit/>
          </a:bodyPr>
          <a:lstStyle/>
          <a:p>
            <a:r>
              <a:rPr lang="en-US" sz="2200" b="1" dirty="0" smtClean="0">
                <a:solidFill>
                  <a:srgbClr val="00B050"/>
                </a:solidFill>
                <a:latin typeface="Cambria" pitchFamily="18" charset="0"/>
              </a:rPr>
              <a:t>No restrictions for the 3rdCall! </a:t>
            </a:r>
            <a:endParaRPr lang="en-GB" sz="2200" b="1" dirty="0">
              <a:solidFill>
                <a:srgbClr val="00B050"/>
              </a:solidFill>
              <a:latin typeface="Cambria" pitchFamily="18" charset="0"/>
            </a:endParaRPr>
          </a:p>
        </p:txBody>
      </p:sp>
      <p:sp>
        <p:nvSpPr>
          <p:cNvPr id="11"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747425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chemeClr val="accent1">
                  <a:lumMod val="75000"/>
                </a:schemeClr>
              </a:solidFill>
              <a:latin typeface="Cambria" panose="02040503050406030204" pitchFamily="18" charset="0"/>
            </a:endParaRPr>
          </a:p>
        </p:txBody>
      </p:sp>
      <p:sp>
        <p:nvSpPr>
          <p:cNvPr id="5"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Agenda</a:t>
            </a:r>
            <a:endParaRPr lang="en-GB" sz="3000" dirty="0">
              <a:solidFill>
                <a:srgbClr val="4F81BD">
                  <a:lumMod val="75000"/>
                </a:srgbClr>
              </a:solidFill>
              <a:latin typeface="Cambria" panose="02040503050406030204" pitchFamily="18" charset="0"/>
            </a:endParaRPr>
          </a:p>
        </p:txBody>
      </p:sp>
      <p:sp>
        <p:nvSpPr>
          <p:cNvPr id="7" name="Alcím 2"/>
          <p:cNvSpPr>
            <a:spLocks noGrp="1"/>
          </p:cNvSpPr>
          <p:nvPr>
            <p:ph type="subTitle" idx="1"/>
          </p:nvPr>
        </p:nvSpPr>
        <p:spPr>
          <a:xfrm>
            <a:off x="798779" y="1988840"/>
            <a:ext cx="7445629" cy="3672408"/>
          </a:xfrm>
        </p:spPr>
        <p:txBody>
          <a:bodyPr>
            <a:noAutofit/>
          </a:bodyPr>
          <a:lstStyle/>
          <a:p>
            <a:pPr marL="457200" indent="-457200" algn="l">
              <a:buFont typeface="+mj-lt"/>
              <a:buAutoNum type="arabicPeriod"/>
            </a:pPr>
            <a:r>
              <a:rPr lang="en-US" sz="2400" dirty="0" smtClean="0">
                <a:solidFill>
                  <a:schemeClr val="bg1">
                    <a:lumMod val="50000"/>
                  </a:schemeClr>
                </a:solidFill>
                <a:latin typeface="Cambria" panose="02040503050406030204" pitchFamily="18" charset="0"/>
              </a:rPr>
              <a:t>DTP in a nutshell</a:t>
            </a:r>
          </a:p>
          <a:p>
            <a:pPr marL="457200" indent="-457200" algn="l">
              <a:buFont typeface="+mj-lt"/>
              <a:buAutoNum type="arabicPeriod"/>
            </a:pPr>
            <a:r>
              <a:rPr lang="en-US" sz="2400" dirty="0" smtClean="0">
                <a:solidFill>
                  <a:schemeClr val="bg1">
                    <a:lumMod val="50000"/>
                  </a:schemeClr>
                </a:solidFill>
                <a:latin typeface="Cambria" panose="02040503050406030204" pitchFamily="18" charset="0"/>
              </a:rPr>
              <a:t>3</a:t>
            </a:r>
            <a:r>
              <a:rPr lang="en-US" sz="2400" baseline="30000" dirty="0" smtClean="0">
                <a:solidFill>
                  <a:schemeClr val="bg1">
                    <a:lumMod val="50000"/>
                  </a:schemeClr>
                </a:solidFill>
                <a:latin typeface="Cambria" panose="02040503050406030204" pitchFamily="18" charset="0"/>
              </a:rPr>
              <a:t>rd</a:t>
            </a:r>
            <a:r>
              <a:rPr lang="en-US" sz="2400" dirty="0" smtClean="0">
                <a:solidFill>
                  <a:schemeClr val="bg1">
                    <a:lumMod val="50000"/>
                  </a:schemeClr>
                </a:solidFill>
                <a:latin typeface="Cambria" panose="02040503050406030204" pitchFamily="18" charset="0"/>
              </a:rPr>
              <a:t> </a:t>
            </a:r>
            <a:r>
              <a:rPr lang="en-US" sz="2400" dirty="0" err="1" smtClean="0">
                <a:solidFill>
                  <a:schemeClr val="bg1">
                    <a:lumMod val="50000"/>
                  </a:schemeClr>
                </a:solidFill>
                <a:latin typeface="Cambria" panose="02040503050406030204" pitchFamily="18" charset="0"/>
              </a:rPr>
              <a:t>CfP</a:t>
            </a:r>
            <a:r>
              <a:rPr lang="en-US" sz="2400" dirty="0" smtClean="0">
                <a:solidFill>
                  <a:schemeClr val="bg1">
                    <a:lumMod val="50000"/>
                  </a:schemeClr>
                </a:solidFill>
                <a:latin typeface="Cambria" panose="02040503050406030204" pitchFamily="18" charset="0"/>
              </a:rPr>
              <a:t> main elements</a:t>
            </a:r>
          </a:p>
          <a:p>
            <a:pPr marL="457200" indent="-457200" algn="l">
              <a:buFont typeface="+mj-lt"/>
              <a:buAutoNum type="arabicPeriod"/>
            </a:pPr>
            <a:r>
              <a:rPr lang="en-US" sz="2400" dirty="0" smtClean="0">
                <a:solidFill>
                  <a:schemeClr val="tx2">
                    <a:lumMod val="75000"/>
                  </a:schemeClr>
                </a:solidFill>
                <a:latin typeface="Cambria" panose="02040503050406030204" pitchFamily="18" charset="0"/>
              </a:rPr>
              <a:t>Topics tackled by the 3</a:t>
            </a:r>
            <a:r>
              <a:rPr lang="en-US" sz="2400" baseline="30000" dirty="0" smtClean="0">
                <a:solidFill>
                  <a:schemeClr val="tx2">
                    <a:lumMod val="75000"/>
                  </a:schemeClr>
                </a:solidFill>
                <a:latin typeface="Cambria" panose="02040503050406030204" pitchFamily="18" charset="0"/>
              </a:rPr>
              <a:t>rd</a:t>
            </a:r>
            <a:r>
              <a:rPr lang="en-US" sz="2400" dirty="0" smtClean="0">
                <a:solidFill>
                  <a:schemeClr val="tx2">
                    <a:lumMod val="75000"/>
                  </a:schemeClr>
                </a:solidFill>
                <a:latin typeface="Cambria" panose="02040503050406030204" pitchFamily="18" charset="0"/>
              </a:rPr>
              <a:t> </a:t>
            </a:r>
            <a:r>
              <a:rPr lang="en-US" sz="2400" dirty="0" err="1" smtClean="0">
                <a:solidFill>
                  <a:schemeClr val="tx2">
                    <a:lumMod val="75000"/>
                  </a:schemeClr>
                </a:solidFill>
                <a:latin typeface="Cambria" panose="02040503050406030204" pitchFamily="18" charset="0"/>
              </a:rPr>
              <a:t>CfP</a:t>
            </a:r>
            <a:endParaRPr lang="en-US" sz="2400" dirty="0" smtClean="0">
              <a:solidFill>
                <a:schemeClr val="tx2">
                  <a:lumMod val="75000"/>
                </a:schemeClr>
              </a:solidFill>
              <a:latin typeface="Cambria" panose="02040503050406030204" pitchFamily="18" charset="0"/>
            </a:endParaRPr>
          </a:p>
          <a:p>
            <a:pPr marL="457200" indent="-457200" algn="l">
              <a:buFont typeface="+mj-lt"/>
              <a:buAutoNum type="arabicPeriod"/>
            </a:pPr>
            <a:r>
              <a:rPr lang="en-US" sz="2400" dirty="0" smtClean="0">
                <a:solidFill>
                  <a:schemeClr val="tx2">
                    <a:lumMod val="75000"/>
                  </a:schemeClr>
                </a:solidFill>
                <a:latin typeface="Cambria" panose="02040503050406030204" pitchFamily="18" charset="0"/>
              </a:rPr>
              <a:t>Intervention Logic</a:t>
            </a:r>
          </a:p>
          <a:p>
            <a:pPr marL="457200" indent="-457200" algn="l">
              <a:buFont typeface="+mj-lt"/>
              <a:buAutoNum type="arabicPeriod"/>
            </a:pPr>
            <a:r>
              <a:rPr lang="en-US" sz="2400" dirty="0" smtClean="0">
                <a:solidFill>
                  <a:schemeClr val="tx2">
                    <a:lumMod val="75000"/>
                  </a:schemeClr>
                </a:solidFill>
                <a:latin typeface="Cambria" panose="02040503050406030204" pitchFamily="18" charset="0"/>
              </a:rPr>
              <a:t>Key- </a:t>
            </a:r>
            <a:r>
              <a:rPr lang="en-US" sz="2400" dirty="0">
                <a:solidFill>
                  <a:schemeClr val="tx2">
                    <a:lumMod val="75000"/>
                  </a:schemeClr>
                </a:solidFill>
                <a:latin typeface="Cambria" panose="02040503050406030204" pitchFamily="18" charset="0"/>
              </a:rPr>
              <a:t>factors </a:t>
            </a:r>
            <a:r>
              <a:rPr lang="en-US" sz="2400" dirty="0" smtClean="0">
                <a:solidFill>
                  <a:schemeClr val="tx2">
                    <a:lumMod val="75000"/>
                  </a:schemeClr>
                </a:solidFill>
                <a:latin typeface="Cambria" panose="02040503050406030204" pitchFamily="18" charset="0"/>
              </a:rPr>
              <a:t>for successful project application</a:t>
            </a:r>
          </a:p>
          <a:p>
            <a:pPr marL="457200" indent="-457200" algn="l">
              <a:buFont typeface="+mj-lt"/>
              <a:buAutoNum type="arabicPeriod"/>
            </a:pPr>
            <a:r>
              <a:rPr lang="en-US" sz="2400" dirty="0" smtClean="0">
                <a:solidFill>
                  <a:schemeClr val="tx2">
                    <a:lumMod val="75000"/>
                  </a:schemeClr>
                </a:solidFill>
                <a:latin typeface="Cambria" panose="02040503050406030204" pitchFamily="18" charset="0"/>
              </a:rPr>
              <a:t>Project assessment</a:t>
            </a:r>
          </a:p>
          <a:p>
            <a:pPr marL="457200" indent="-457200" algn="l">
              <a:buFont typeface="+mj-lt"/>
              <a:buAutoNum type="arabicPeriod"/>
            </a:pPr>
            <a:r>
              <a:rPr lang="en-US" sz="2400" dirty="0" smtClean="0">
                <a:solidFill>
                  <a:schemeClr val="bg1">
                    <a:lumMod val="50000"/>
                  </a:schemeClr>
                </a:solidFill>
                <a:latin typeface="Cambria" panose="02040503050406030204" pitchFamily="18" charset="0"/>
              </a:rPr>
              <a:t>Eligibility Rules</a:t>
            </a:r>
          </a:p>
          <a:p>
            <a:pPr marL="457200" indent="-457200" algn="l">
              <a:buFont typeface="+mj-lt"/>
              <a:buAutoNum type="arabicPeriod"/>
            </a:pPr>
            <a:r>
              <a:rPr lang="en-US" sz="2400" dirty="0" smtClean="0">
                <a:solidFill>
                  <a:schemeClr val="bg1">
                    <a:lumMod val="50000"/>
                  </a:schemeClr>
                </a:solidFill>
                <a:latin typeface="Cambria" panose="02040503050406030204" pitchFamily="18" charset="0"/>
              </a:rPr>
              <a:t>National Specifics</a:t>
            </a:r>
          </a:p>
          <a:p>
            <a:pPr algn="l"/>
            <a:endParaRPr lang="en-US" sz="2400" dirty="0">
              <a:solidFill>
                <a:schemeClr val="tx2">
                  <a:lumMod val="75000"/>
                </a:schemeClr>
              </a:solidFill>
              <a:latin typeface="Cambria" panose="02040503050406030204" pitchFamily="18" charset="0"/>
            </a:endParaRPr>
          </a:p>
          <a:p>
            <a:pPr algn="l"/>
            <a:endParaRPr lang="en-US" sz="2400" dirty="0" smtClean="0">
              <a:solidFill>
                <a:schemeClr val="tx2">
                  <a:lumMod val="75000"/>
                </a:schemeClr>
              </a:solidFill>
              <a:latin typeface="Cambria" panose="02040503050406030204" pitchFamily="18" charset="0"/>
            </a:endParaRPr>
          </a:p>
          <a:p>
            <a:pPr algn="l"/>
            <a:endParaRPr lang="en-US" sz="2400" dirty="0" smtClean="0">
              <a:solidFill>
                <a:schemeClr val="tx2">
                  <a:lumMod val="75000"/>
                </a:schemeClr>
              </a:solidFill>
              <a:latin typeface="Cambria" panose="02040503050406030204" pitchFamily="18" charset="0"/>
            </a:endParaRPr>
          </a:p>
          <a:p>
            <a:pPr algn="l"/>
            <a:endParaRPr lang="en-US" sz="2400" dirty="0">
              <a:solidFill>
                <a:schemeClr val="tx2">
                  <a:lumMod val="75000"/>
                </a:schemeClr>
              </a:solidFill>
              <a:latin typeface="Cambria" panose="02040503050406030204" pitchFamily="18" charset="0"/>
            </a:endParaRPr>
          </a:p>
          <a:p>
            <a:pPr algn="l"/>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a:t>
            </a:r>
            <a:endParaRPr lang="en-US" sz="2000" b="1" dirty="0">
              <a:solidFill>
                <a:schemeClr val="tx2">
                  <a:lumMod val="75000"/>
                </a:schemeClr>
              </a:solidFill>
              <a:latin typeface="Cambria" panose="02040503050406030204" pitchFamily="18" charset="0"/>
            </a:endParaRPr>
          </a:p>
          <a:p>
            <a:pPr algn="l"/>
            <a:endParaRPr lang="en-US" sz="2000" b="1" dirty="0">
              <a:solidFill>
                <a:schemeClr val="tx2">
                  <a:lumMod val="75000"/>
                </a:schemeClr>
              </a:solidFill>
              <a:latin typeface="Cambria" panose="02040503050406030204" pitchFamily="18" charset="0"/>
            </a:endParaRPr>
          </a:p>
          <a:p>
            <a:pPr algn="l"/>
            <a:endParaRPr lang="en-US" sz="2000" b="1" dirty="0">
              <a:solidFill>
                <a:schemeClr val="tx2">
                  <a:lumMod val="75000"/>
                </a:schemeClr>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Tree>
    <p:extLst>
      <p:ext uri="{BB962C8B-B14F-4D97-AF65-F5344CB8AC3E}">
        <p14:creationId xmlns:p14="http://schemas.microsoft.com/office/powerpoint/2010/main" val="1814246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592560" y="1445875"/>
            <a:ext cx="7920880" cy="830997"/>
          </a:xfrm>
          <a:prstGeom prst="rect">
            <a:avLst/>
          </a:prstGeom>
        </p:spPr>
        <p:txBody>
          <a:bodyPr wrap="square">
            <a:spAutoFit/>
          </a:bodyPr>
          <a:lstStyle/>
          <a:p>
            <a:r>
              <a:rPr lang="en-GB" sz="2400" b="1" dirty="0" smtClean="0">
                <a:solidFill>
                  <a:srgbClr val="4F81BD"/>
                </a:solidFill>
                <a:latin typeface="Cambria" pitchFamily="18" charset="0"/>
              </a:rPr>
              <a:t>SO 4.1: Improve institutional capacities to tackle major societal challenges</a:t>
            </a:r>
            <a:endParaRPr lang="en-US" sz="2400" dirty="0">
              <a:solidFill>
                <a:schemeClr val="tx2">
                  <a:lumMod val="75000"/>
                </a:schemeClr>
              </a:solidFill>
              <a:latin typeface="Cambria" panose="02040503050406030204" pitchFamily="18" charset="0"/>
            </a:endParaRPr>
          </a:p>
        </p:txBody>
      </p:sp>
      <p:sp>
        <p:nvSpPr>
          <p:cNvPr id="11"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
        <p:nvSpPr>
          <p:cNvPr id="8" name="Rectangle 7"/>
          <p:cNvSpPr/>
          <p:nvPr/>
        </p:nvSpPr>
        <p:spPr>
          <a:xfrm>
            <a:off x="609665" y="2302902"/>
            <a:ext cx="8280920" cy="4216539"/>
          </a:xfrm>
          <a:prstGeom prst="rect">
            <a:avLst/>
          </a:prstGeom>
        </p:spPr>
        <p:txBody>
          <a:bodyPr wrap="square">
            <a:spAutoFit/>
          </a:bodyPr>
          <a:lstStyle/>
          <a:p>
            <a:r>
              <a:rPr lang="en-GB" sz="2200" dirty="0" smtClean="0">
                <a:solidFill>
                  <a:schemeClr val="tx2">
                    <a:lumMod val="75000"/>
                  </a:schemeClr>
                </a:solidFill>
                <a:latin typeface="Cambria" pitchFamily="18" charset="0"/>
              </a:rPr>
              <a:t>No restrictions under this S.O. but </a:t>
            </a:r>
            <a:r>
              <a:rPr lang="en-GB" sz="2200" b="1" u="sng" dirty="0" smtClean="0">
                <a:solidFill>
                  <a:schemeClr val="tx2">
                    <a:lumMod val="75000"/>
                  </a:schemeClr>
                </a:solidFill>
                <a:latin typeface="Cambria" pitchFamily="18" charset="0"/>
              </a:rPr>
              <a:t>certain topics highlighted </a:t>
            </a:r>
            <a:r>
              <a:rPr lang="en-GB" sz="2200" dirty="0" smtClean="0">
                <a:solidFill>
                  <a:schemeClr val="tx2">
                    <a:lumMod val="75000"/>
                  </a:schemeClr>
                </a:solidFill>
                <a:latin typeface="Cambria" pitchFamily="18" charset="0"/>
              </a:rPr>
              <a:t>for ensuring strategic impact and avoiding duplications:</a:t>
            </a:r>
          </a:p>
          <a:p>
            <a:endParaRPr lang="en-US" sz="2000" dirty="0">
              <a:solidFill>
                <a:schemeClr val="tx2">
                  <a:lumMod val="75000"/>
                </a:schemeClr>
              </a:solidFill>
              <a:latin typeface="Cambria" pitchFamily="18" charset="0"/>
            </a:endParaRPr>
          </a:p>
          <a:p>
            <a:pPr marL="342900" indent="-342900">
              <a:buFontTx/>
              <a:buChar char="-"/>
            </a:pPr>
            <a:r>
              <a:rPr lang="en-GB" sz="2000" dirty="0" smtClean="0">
                <a:solidFill>
                  <a:schemeClr val="tx2">
                    <a:lumMod val="75000"/>
                  </a:schemeClr>
                </a:solidFill>
                <a:latin typeface="Cambria" panose="02040503050406030204" pitchFamily="18" charset="0"/>
              </a:rPr>
              <a:t>Education</a:t>
            </a:r>
            <a:r>
              <a:rPr lang="en-GB" sz="2000" dirty="0">
                <a:solidFill>
                  <a:schemeClr val="tx2">
                    <a:lumMod val="75000"/>
                  </a:schemeClr>
                </a:solidFill>
                <a:latin typeface="Cambria" panose="02040503050406030204" pitchFamily="18" charset="0"/>
              </a:rPr>
              <a:t>: Stronger focus on increasing the educational attainment, recognition of skill-level across borders and provision of educational services for vulnerable / marginalised groups </a:t>
            </a:r>
            <a:endParaRPr lang="en-GB" sz="2000" dirty="0" smtClean="0">
              <a:solidFill>
                <a:schemeClr val="tx2">
                  <a:lumMod val="75000"/>
                </a:schemeClr>
              </a:solidFill>
              <a:latin typeface="Cambria" panose="02040503050406030204" pitchFamily="18" charset="0"/>
            </a:endParaRPr>
          </a:p>
          <a:p>
            <a:pPr marL="342900" indent="-342900">
              <a:buFontTx/>
              <a:buChar char="-"/>
            </a:pPr>
            <a:r>
              <a:rPr lang="en-GB" sz="2000" dirty="0" smtClean="0">
                <a:solidFill>
                  <a:schemeClr val="tx2">
                    <a:lumMod val="75000"/>
                  </a:schemeClr>
                </a:solidFill>
                <a:latin typeface="Cambria" panose="02040503050406030204" pitchFamily="18" charset="0"/>
              </a:rPr>
              <a:t>Migration</a:t>
            </a:r>
            <a:r>
              <a:rPr lang="en-GB" sz="2000" dirty="0">
                <a:solidFill>
                  <a:schemeClr val="tx2">
                    <a:lumMod val="75000"/>
                  </a:schemeClr>
                </a:solidFill>
                <a:latin typeface="Cambria" panose="02040503050406030204" pitchFamily="18" charset="0"/>
              </a:rPr>
              <a:t>: stronger focus on labour market implication, inclusive approaches regarding specific target groups (e.g. woman, low skilled) and service provision (e.g. health care or housing); </a:t>
            </a:r>
          </a:p>
          <a:p>
            <a:pPr marL="342900" indent="-342900">
              <a:buFontTx/>
              <a:buChar char="-"/>
            </a:pPr>
            <a:r>
              <a:rPr lang="en-US" sz="2000" dirty="0" err="1">
                <a:solidFill>
                  <a:schemeClr val="tx2">
                    <a:lumMod val="75000"/>
                  </a:schemeClr>
                </a:solidFill>
                <a:latin typeface="Cambria" panose="02040503050406030204" pitchFamily="18" charset="0"/>
              </a:rPr>
              <a:t>Labour</a:t>
            </a:r>
            <a:r>
              <a:rPr lang="en-US" sz="2000" dirty="0">
                <a:solidFill>
                  <a:schemeClr val="tx2">
                    <a:lumMod val="75000"/>
                  </a:schemeClr>
                </a:solidFill>
                <a:latin typeface="Cambria" panose="02040503050406030204" pitchFamily="18" charset="0"/>
              </a:rPr>
              <a:t> market policies: stronger focus on youth and access to quality employment for specific target groups (e.g. youth, elderly, woman, vulnerable groups). </a:t>
            </a:r>
            <a:endParaRPr lang="en-US" sz="2000" dirty="0" smtClean="0">
              <a:solidFill>
                <a:schemeClr val="tx2">
                  <a:lumMod val="75000"/>
                </a:schemeClr>
              </a:solidFill>
              <a:latin typeface="Cambria" panose="02040503050406030204" pitchFamily="18" charset="0"/>
            </a:endParaRPr>
          </a:p>
          <a:p>
            <a:pPr marL="342900" indent="-342900">
              <a:buFontTx/>
              <a:buChar char="-"/>
            </a:pPr>
            <a:r>
              <a:rPr lang="en-GB" sz="2000" dirty="0">
                <a:solidFill>
                  <a:schemeClr val="tx2">
                    <a:lumMod val="75000"/>
                  </a:schemeClr>
                </a:solidFill>
                <a:latin typeface="Cambria" panose="02040503050406030204" pitchFamily="18" charset="0"/>
              </a:rPr>
              <a:t>Active citizenship and sustainable democracy </a:t>
            </a:r>
          </a:p>
        </p:txBody>
      </p:sp>
    </p:spTree>
    <p:extLst>
      <p:ext uri="{BB962C8B-B14F-4D97-AF65-F5344CB8AC3E}">
        <p14:creationId xmlns:p14="http://schemas.microsoft.com/office/powerpoint/2010/main" val="2150112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594719"/>
          </a:xfrm>
        </p:spPr>
        <p:txBody>
          <a:bodyPr>
            <a:normAutofit/>
          </a:bodyPr>
          <a:lstStyle/>
          <a:p>
            <a:pPr algn="r"/>
            <a:r>
              <a:rPr lang="en-US" sz="2400" b="1" dirty="0">
                <a:solidFill>
                  <a:schemeClr val="tx2">
                    <a:lumMod val="75000"/>
                  </a:schemeClr>
                </a:solidFill>
                <a:latin typeface="Cambria" panose="02040503050406030204" pitchFamily="18" charset="0"/>
                <a:ea typeface="Arial Unicode MS"/>
                <a:cs typeface="Times New Roman"/>
              </a:rPr>
              <a:t>Project Officer </a:t>
            </a:r>
            <a:r>
              <a:rPr lang="en-US" sz="2400" b="1" dirty="0" smtClean="0">
                <a:solidFill>
                  <a:schemeClr val="tx2">
                    <a:lumMod val="75000"/>
                  </a:schemeClr>
                </a:solidFill>
                <a:latin typeface="Cambria" panose="02040503050406030204" pitchFamily="18" charset="0"/>
                <a:ea typeface="Arial Unicode MS"/>
                <a:cs typeface="Times New Roman"/>
              </a:rPr>
              <a:t>PA4</a:t>
            </a:r>
            <a:r>
              <a:rPr lang="en-US" sz="2400" b="1" dirty="0">
                <a:solidFill>
                  <a:schemeClr val="tx2">
                    <a:lumMod val="75000"/>
                  </a:schemeClr>
                </a:solidFill>
                <a:latin typeface="Cambria" panose="02040503050406030204" pitchFamily="18" charset="0"/>
                <a:ea typeface="Arial Unicode MS"/>
                <a:cs typeface="Times New Roman"/>
              </a:rPr>
              <a:t/>
            </a:r>
            <a:br>
              <a:rPr lang="en-US" sz="2400" b="1" dirty="0">
                <a:solidFill>
                  <a:schemeClr val="tx2">
                    <a:lumMod val="75000"/>
                  </a:schemeClr>
                </a:solidFill>
                <a:latin typeface="Cambria" panose="02040503050406030204" pitchFamily="18" charset="0"/>
                <a:ea typeface="Arial Unicode MS"/>
                <a:cs typeface="Times New Roman"/>
              </a:rPr>
            </a:br>
            <a:r>
              <a:rPr lang="en-US" sz="2400" dirty="0" smtClean="0">
                <a:solidFill>
                  <a:schemeClr val="tx2">
                    <a:lumMod val="75000"/>
                  </a:schemeClr>
                </a:solidFill>
                <a:latin typeface="Cambria" panose="02040503050406030204" pitchFamily="18" charset="0"/>
                <a:ea typeface="Arial Unicode MS"/>
                <a:cs typeface="Times New Roman"/>
              </a:rPr>
              <a:t>Johannes Gabriel</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US" sz="2400" dirty="0" smtClean="0">
                <a:solidFill>
                  <a:schemeClr val="tx2">
                    <a:lumMod val="75000"/>
                  </a:schemeClr>
                </a:solidFill>
                <a:latin typeface="Cambria" panose="02040503050406030204" pitchFamily="18" charset="0"/>
                <a:ea typeface="Arial Unicode MS"/>
                <a:cs typeface="Times New Roman"/>
                <a:hlinkClick r:id="rId2"/>
              </a:rPr>
              <a:t>johannes.gabriel@interreg-danube.eu</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US" sz="2400" b="1" dirty="0">
                <a:solidFill>
                  <a:schemeClr val="tx2">
                    <a:lumMod val="75000"/>
                  </a:schemeClr>
                </a:solidFill>
                <a:latin typeface="Cambria" panose="02040503050406030204" pitchFamily="18" charset="0"/>
              </a:rPr>
              <a:t>+36 1 </a:t>
            </a:r>
            <a:r>
              <a:rPr lang="en-GB" sz="2400" b="1" dirty="0">
                <a:solidFill>
                  <a:schemeClr val="tx2">
                    <a:lumMod val="75000"/>
                  </a:schemeClr>
                </a:solidFill>
                <a:latin typeface="Cambria" panose="02040503050406030204" pitchFamily="18" charset="0"/>
              </a:rPr>
              <a:t>795 </a:t>
            </a:r>
            <a:r>
              <a:rPr lang="en-GB" sz="2400" b="1" dirty="0" smtClean="0">
                <a:solidFill>
                  <a:schemeClr val="tx2">
                    <a:lumMod val="75000"/>
                  </a:schemeClr>
                </a:solidFill>
                <a:latin typeface="Cambria" panose="02040503050406030204" pitchFamily="18" charset="0"/>
              </a:rPr>
              <a:t>5886</a:t>
            </a:r>
            <a:endParaRPr lang="en-GB" sz="2400" b="1" dirty="0">
              <a:solidFill>
                <a:schemeClr val="tx2">
                  <a:lumMod val="75000"/>
                </a:schemeClr>
              </a:solidFill>
              <a:latin typeface="Cambria" panose="02040503050406030204" pitchFamily="18" charset="0"/>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Contact details </a:t>
            </a:r>
            <a:r>
              <a:rPr lang="en-US" sz="3000" dirty="0" smtClean="0">
                <a:solidFill>
                  <a:srgbClr val="4F81BD">
                    <a:lumMod val="75000"/>
                  </a:srgbClr>
                </a:solidFill>
                <a:latin typeface="Cambria" panose="02040503050406030204" pitchFamily="18" charset="0"/>
              </a:rPr>
              <a:t>PA4</a:t>
            </a:r>
            <a:endParaRPr lang="en-GB" sz="3000" dirty="0">
              <a:solidFill>
                <a:srgbClr val="4F81BD">
                  <a:lumMod val="75000"/>
                </a:srgbClr>
              </a:solidFill>
              <a:latin typeface="Cambria" panose="02040503050406030204" pitchFamily="18" charset="0"/>
            </a:endParaRPr>
          </a:p>
        </p:txBody>
      </p:sp>
      <p:pic>
        <p:nvPicPr>
          <p:cNvPr id="3074" name="Picture 2" descr="Image result for contact details ic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31" y="1988840"/>
            <a:ext cx="2605341" cy="260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46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r>
              <a:rPr lang="en-US" sz="2400" b="1" dirty="0" smtClean="0">
                <a:solidFill>
                  <a:srgbClr val="1F497D">
                    <a:lumMod val="75000"/>
                  </a:srgbClr>
                </a:solidFill>
                <a:latin typeface="Cambria" panose="02040503050406030204" pitchFamily="18" charset="0"/>
              </a:rPr>
              <a:t>Intervention Logic</a:t>
            </a:r>
          </a:p>
          <a:p>
            <a:endParaRPr lang="en-US" sz="2000" dirty="0">
              <a:solidFill>
                <a:srgbClr val="1F497D">
                  <a:lumMod val="75000"/>
                </a:srgbClr>
              </a:solidFill>
              <a:latin typeface="Cambria" panose="02040503050406030204" pitchFamily="18" charset="0"/>
            </a:endParaRPr>
          </a:p>
          <a:p>
            <a:r>
              <a:rPr lang="en-US" sz="2000" dirty="0" smtClean="0">
                <a:solidFill>
                  <a:srgbClr val="1F497D">
                    <a:lumMod val="75000"/>
                  </a:srgbClr>
                </a:solidFill>
                <a:latin typeface="Cambria" panose="02040503050406030204" pitchFamily="18" charset="0"/>
              </a:rPr>
              <a:t>DTP core principle → </a:t>
            </a:r>
            <a:r>
              <a:rPr lang="en-US" sz="2000" i="1" dirty="0" smtClean="0">
                <a:solidFill>
                  <a:srgbClr val="1F497D">
                    <a:lumMod val="75000"/>
                  </a:srgbClr>
                </a:solidFill>
                <a:latin typeface="Cambria" panose="02040503050406030204" pitchFamily="18" charset="0"/>
              </a:rPr>
              <a:t>result-orientation, </a:t>
            </a:r>
            <a:r>
              <a:rPr lang="en-US" sz="2000" dirty="0" smtClean="0">
                <a:solidFill>
                  <a:srgbClr val="1F497D">
                    <a:lumMod val="75000"/>
                  </a:srgbClr>
                </a:solidFill>
                <a:latin typeface="Cambria" panose="02040503050406030204" pitchFamily="18" charset="0"/>
              </a:rPr>
              <a:t>the basis for this approach being </a:t>
            </a:r>
            <a:r>
              <a:rPr lang="en-US" sz="2000" i="1" dirty="0" smtClean="0">
                <a:solidFill>
                  <a:srgbClr val="1F497D">
                    <a:lumMod val="75000"/>
                  </a:srgbClr>
                </a:solidFill>
                <a:latin typeface="Cambria" panose="02040503050406030204" pitchFamily="18" charset="0"/>
              </a:rPr>
              <a:t>the change</a:t>
            </a:r>
            <a:endParaRPr lang="hu-HU" sz="2000" i="1" dirty="0" smtClean="0">
              <a:solidFill>
                <a:srgbClr val="1F497D">
                  <a:lumMod val="75000"/>
                </a:srgbClr>
              </a:solidFill>
              <a:latin typeface="Cambria" panose="02040503050406030204" pitchFamily="18" charset="0"/>
            </a:endParaRPr>
          </a:p>
          <a:p>
            <a:pPr algn="just"/>
            <a:endParaRPr lang="en-US" sz="2000" b="1" dirty="0" smtClean="0">
              <a:solidFill>
                <a:srgbClr val="1F497D">
                  <a:lumMod val="75000"/>
                </a:srgbClr>
              </a:solidFill>
              <a:latin typeface="Cambria" panose="02040503050406030204" pitchFamily="18" charset="0"/>
            </a:endParaRPr>
          </a:p>
          <a:p>
            <a:pPr algn="just"/>
            <a:r>
              <a:rPr lang="en-US" sz="2000" b="1" dirty="0" smtClean="0">
                <a:solidFill>
                  <a:srgbClr val="1F497D">
                    <a:lumMod val="75000"/>
                  </a:srgbClr>
                </a:solidFill>
                <a:latin typeface="Cambria" panose="02040503050406030204" pitchFamily="18" charset="0"/>
              </a:rPr>
              <a:t>Intervention logic </a:t>
            </a:r>
            <a:r>
              <a:rPr lang="en-US" sz="2000" dirty="0" smtClean="0">
                <a:solidFill>
                  <a:srgbClr val="1F497D">
                    <a:lumMod val="75000"/>
                  </a:srgbClr>
                </a:solidFill>
                <a:latin typeface="Cambria" panose="02040503050406030204" pitchFamily="18" charset="0"/>
              </a:rPr>
              <a:t>→ a </a:t>
            </a:r>
            <a:r>
              <a:rPr lang="en-GB" sz="2000" dirty="0" smtClean="0">
                <a:solidFill>
                  <a:srgbClr val="1F497D">
                    <a:lumMod val="75000"/>
                  </a:srgbClr>
                </a:solidFill>
                <a:latin typeface="Cambria" pitchFamily="18" charset="0"/>
              </a:rPr>
              <a:t>tool </a:t>
            </a:r>
            <a:r>
              <a:rPr lang="en-US" sz="2000" dirty="0" smtClean="0">
                <a:solidFill>
                  <a:srgbClr val="1F497D">
                    <a:lumMod val="75000"/>
                  </a:srgbClr>
                </a:solidFill>
                <a:latin typeface="Cambria" pitchFamily="18" charset="0"/>
              </a:rPr>
              <a:t>showing </a:t>
            </a:r>
            <a:r>
              <a:rPr lang="en-US" sz="2000" i="1" dirty="0" smtClean="0">
                <a:solidFill>
                  <a:srgbClr val="1F497D">
                    <a:lumMod val="75000"/>
                  </a:srgbClr>
                </a:solidFill>
                <a:latin typeface="Cambria" pitchFamily="18" charset="0"/>
              </a:rPr>
              <a:t>how the change will be achieved </a:t>
            </a:r>
            <a:r>
              <a:rPr lang="en-US" sz="2000" dirty="0" smtClean="0">
                <a:solidFill>
                  <a:srgbClr val="1F497D">
                    <a:lumMod val="75000"/>
                  </a:srgbClr>
                </a:solidFill>
                <a:latin typeface="Cambria" pitchFamily="18" charset="0"/>
              </a:rPr>
              <a:t>that defines:</a:t>
            </a:r>
          </a:p>
          <a:p>
            <a:pPr algn="just"/>
            <a:endParaRPr lang="en-US" sz="2000" dirty="0" smtClean="0">
              <a:solidFill>
                <a:srgbClr val="1F497D">
                  <a:lumMod val="75000"/>
                </a:srgbClr>
              </a:solidFill>
              <a:latin typeface="Cambria" pitchFamily="18" charset="0"/>
            </a:endParaRPr>
          </a:p>
          <a:p>
            <a:pPr marL="342900" indent="-342900" algn="just">
              <a:buFont typeface="Wingdings" pitchFamily="2" charset="2"/>
              <a:buChar char="Ø"/>
            </a:pPr>
            <a:r>
              <a:rPr lang="en-US" sz="2000" dirty="0" smtClean="0">
                <a:solidFill>
                  <a:srgbClr val="1F497D">
                    <a:lumMod val="75000"/>
                  </a:srgbClr>
                </a:solidFill>
                <a:latin typeface="Cambria" pitchFamily="18" charset="0"/>
              </a:rPr>
              <a:t>Status quo</a:t>
            </a:r>
          </a:p>
          <a:p>
            <a:pPr marL="342900" indent="-342900" algn="just">
              <a:buFont typeface="Wingdings" pitchFamily="2" charset="2"/>
              <a:buChar char="Ø"/>
            </a:pPr>
            <a:r>
              <a:rPr lang="en-US" sz="2000" dirty="0" smtClean="0">
                <a:solidFill>
                  <a:srgbClr val="1F497D">
                    <a:lumMod val="75000"/>
                  </a:srgbClr>
                </a:solidFill>
                <a:latin typeface="Cambria" pitchFamily="18" charset="0"/>
              </a:rPr>
              <a:t>The change</a:t>
            </a:r>
          </a:p>
          <a:p>
            <a:pPr marL="342900" indent="-342900" algn="just">
              <a:buFont typeface="Wingdings" pitchFamily="2" charset="2"/>
              <a:buChar char="Ø"/>
            </a:pPr>
            <a:r>
              <a:rPr lang="en-US" sz="2000" dirty="0" smtClean="0">
                <a:solidFill>
                  <a:srgbClr val="1F497D">
                    <a:lumMod val="75000"/>
                  </a:srgbClr>
                </a:solidFill>
                <a:latin typeface="Cambria" pitchFamily="18" charset="0"/>
              </a:rPr>
              <a:t>The specific objectives</a:t>
            </a:r>
          </a:p>
          <a:p>
            <a:pPr marL="342900" indent="-342900" algn="just">
              <a:buFont typeface="Wingdings" pitchFamily="2" charset="2"/>
              <a:buChar char="Ø"/>
            </a:pPr>
            <a:r>
              <a:rPr lang="en-US" sz="2000" dirty="0" smtClean="0">
                <a:solidFill>
                  <a:srgbClr val="1F497D">
                    <a:lumMod val="75000"/>
                  </a:srgbClr>
                </a:solidFill>
                <a:latin typeface="Cambria" pitchFamily="18" charset="0"/>
              </a:rPr>
              <a:t>The actions, outputs, stakeholders and target groups</a:t>
            </a:r>
          </a:p>
          <a:p>
            <a:pPr marL="342900" indent="-342900" algn="just">
              <a:buFont typeface="Wingdings" pitchFamily="2" charset="2"/>
              <a:buChar char="Ø"/>
            </a:pPr>
            <a:r>
              <a:rPr lang="en-US" sz="2000" dirty="0" smtClean="0">
                <a:solidFill>
                  <a:srgbClr val="1F497D">
                    <a:lumMod val="75000"/>
                  </a:srgbClr>
                </a:solidFill>
                <a:latin typeface="Cambria" pitchFamily="18" charset="0"/>
              </a:rPr>
              <a:t>The results and durability</a:t>
            </a:r>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5" name="Cím 1"/>
          <p:cNvSpPr txBox="1">
            <a:spLocks/>
          </p:cNvSpPr>
          <p:nvPr/>
        </p:nvSpPr>
        <p:spPr>
          <a:xfrm>
            <a:off x="3440259" y="548680"/>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solidFill>
                  <a:srgbClr val="4F81BD">
                    <a:lumMod val="75000"/>
                  </a:srgbClr>
                </a:solidFill>
                <a:latin typeface="Cambria" panose="02040503050406030204" pitchFamily="18" charset="0"/>
              </a:rPr>
              <a:t>4. Intervention Logic</a:t>
            </a:r>
            <a:endParaRPr lang="hu-HU"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353024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Right Arrow 47"/>
          <p:cNvSpPr/>
          <p:nvPr/>
        </p:nvSpPr>
        <p:spPr>
          <a:xfrm rot="10800000">
            <a:off x="1682498" y="5210724"/>
            <a:ext cx="1159306" cy="895494"/>
          </a:xfrm>
          <a:prstGeom prst="rightArrow">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Right Arrow 48"/>
          <p:cNvSpPr/>
          <p:nvPr/>
        </p:nvSpPr>
        <p:spPr>
          <a:xfrm rot="10800000">
            <a:off x="1647546" y="3890933"/>
            <a:ext cx="1159306" cy="895494"/>
          </a:xfrm>
          <a:prstGeom prst="rightArrow">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3" name="Right Arrow 52"/>
          <p:cNvSpPr/>
          <p:nvPr/>
        </p:nvSpPr>
        <p:spPr>
          <a:xfrm rot="10800000">
            <a:off x="1553668" y="2429533"/>
            <a:ext cx="1159306" cy="895494"/>
          </a:xfrm>
          <a:prstGeom prst="rightArrow">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ight Arrow 46"/>
          <p:cNvSpPr/>
          <p:nvPr/>
        </p:nvSpPr>
        <p:spPr>
          <a:xfrm rot="10800000">
            <a:off x="4700830" y="5180838"/>
            <a:ext cx="1159306" cy="895494"/>
          </a:xfrm>
          <a:prstGeom prst="rightArrow">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6" name="Right Arrow 45"/>
          <p:cNvSpPr/>
          <p:nvPr/>
        </p:nvSpPr>
        <p:spPr>
          <a:xfrm rot="10800000">
            <a:off x="4665878" y="3861047"/>
            <a:ext cx="1159306" cy="895494"/>
          </a:xfrm>
          <a:prstGeom prst="rightArrow">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Right Arrow 32"/>
          <p:cNvSpPr/>
          <p:nvPr/>
        </p:nvSpPr>
        <p:spPr>
          <a:xfrm rot="10800000">
            <a:off x="4572000" y="2399647"/>
            <a:ext cx="1159306" cy="895494"/>
          </a:xfrm>
          <a:prstGeom prst="rightArrow">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Abgerundetes Rechteck 8"/>
          <p:cNvSpPr/>
          <p:nvPr/>
        </p:nvSpPr>
        <p:spPr>
          <a:xfrm>
            <a:off x="2590706" y="2022441"/>
            <a:ext cx="2741194" cy="1550576"/>
          </a:xfrm>
          <a:prstGeom prst="roundRect">
            <a:avLst/>
          </a:prstGeom>
          <a:solidFill>
            <a:schemeClr val="tx2">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4F81BD"/>
                </a:solidFill>
                <a:latin typeface="Cambria" panose="02040503050406030204" pitchFamily="18" charset="0"/>
              </a:rPr>
              <a:t>Specific Objective </a:t>
            </a:r>
            <a:r>
              <a:rPr lang="en-US" dirty="0">
                <a:solidFill>
                  <a:srgbClr val="4F81BD"/>
                </a:solidFill>
                <a:latin typeface="Cambria" panose="02040503050406030204" pitchFamily="18" charset="0"/>
              </a:rPr>
              <a:t>X</a:t>
            </a:r>
            <a:r>
              <a:rPr lang="en-US" dirty="0" smtClean="0">
                <a:solidFill>
                  <a:srgbClr val="4F81BD"/>
                </a:solidFill>
                <a:latin typeface="Cambria" panose="02040503050406030204" pitchFamily="18" charset="0"/>
              </a:rPr>
              <a:t> </a:t>
            </a:r>
          </a:p>
          <a:p>
            <a:pPr algn="ctr"/>
            <a:r>
              <a:rPr lang="en-US" dirty="0" smtClean="0">
                <a:solidFill>
                  <a:srgbClr val="4F81BD"/>
                </a:solidFill>
                <a:latin typeface="Cambria" panose="02040503050406030204" pitchFamily="18" charset="0"/>
              </a:rPr>
              <a:t>[ … ]</a:t>
            </a:r>
          </a:p>
        </p:txBody>
      </p:sp>
      <p:sp>
        <p:nvSpPr>
          <p:cNvPr id="10" name="Abgerundetes Rechteck 9"/>
          <p:cNvSpPr/>
          <p:nvPr/>
        </p:nvSpPr>
        <p:spPr>
          <a:xfrm>
            <a:off x="2590706" y="3786596"/>
            <a:ext cx="2732067" cy="1065638"/>
          </a:xfrm>
          <a:prstGeom prst="roundRect">
            <a:avLst/>
          </a:prstGeom>
          <a:solidFill>
            <a:schemeClr val="bg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4F81BD"/>
                </a:solidFill>
                <a:latin typeface="Cambria" panose="02040503050406030204" pitchFamily="18" charset="0"/>
              </a:rPr>
              <a:t>Result (Indicator)</a:t>
            </a:r>
          </a:p>
          <a:p>
            <a:pPr algn="ctr"/>
            <a:r>
              <a:rPr lang="en-US" sz="1400" i="1" dirty="0">
                <a:solidFill>
                  <a:srgbClr val="1F497D"/>
                </a:solidFill>
                <a:latin typeface="Cambria" panose="02040503050406030204" pitchFamily="18" charset="0"/>
              </a:rPr>
              <a:t>Intensity of cooperation of key actors and stakeholders in the Danube area …</a:t>
            </a:r>
          </a:p>
        </p:txBody>
      </p:sp>
      <p:sp>
        <p:nvSpPr>
          <p:cNvPr id="12" name="Abgerundetes Rechteck 11"/>
          <p:cNvSpPr/>
          <p:nvPr/>
        </p:nvSpPr>
        <p:spPr>
          <a:xfrm>
            <a:off x="2590706" y="5085184"/>
            <a:ext cx="2732068" cy="1504120"/>
          </a:xfrm>
          <a:prstGeom prst="roundRect">
            <a:avLst/>
          </a:prstGeom>
          <a:solidFill>
            <a:schemeClr val="bg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1F497D">
                  <a:lumMod val="75000"/>
                </a:srgbClr>
              </a:buClr>
            </a:pPr>
            <a:r>
              <a:rPr lang="en-US" dirty="0" smtClean="0">
                <a:solidFill>
                  <a:srgbClr val="4F81BD"/>
                </a:solidFill>
                <a:latin typeface="Cambria" panose="02040503050406030204" pitchFamily="18" charset="0"/>
              </a:rPr>
              <a:t>Output (Indicators)</a:t>
            </a:r>
            <a:endParaRPr lang="en-US" i="1" dirty="0" smtClean="0">
              <a:solidFill>
                <a:srgbClr val="1F497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r>
              <a:rPr lang="en-US" sz="1400" i="1" dirty="0" smtClean="0">
                <a:solidFill>
                  <a:srgbClr val="1F497D"/>
                </a:solidFill>
                <a:latin typeface="Cambria" panose="02040503050406030204" pitchFamily="18" charset="0"/>
              </a:rPr>
              <a:t>Nr. of strategies</a:t>
            </a:r>
            <a:endParaRPr lang="en-US" sz="1400" i="1" dirty="0">
              <a:solidFill>
                <a:srgbClr val="1F497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r>
              <a:rPr lang="en-US" sz="1400" i="1" dirty="0">
                <a:solidFill>
                  <a:srgbClr val="1F497D"/>
                </a:solidFill>
                <a:latin typeface="Cambria" panose="02040503050406030204" pitchFamily="18" charset="0"/>
              </a:rPr>
              <a:t>Nr. of </a:t>
            </a:r>
            <a:r>
              <a:rPr lang="en-US" sz="1400" i="1" dirty="0" smtClean="0">
                <a:solidFill>
                  <a:srgbClr val="1F497D"/>
                </a:solidFill>
                <a:latin typeface="Cambria" panose="02040503050406030204" pitchFamily="18" charset="0"/>
              </a:rPr>
              <a:t> tools</a:t>
            </a:r>
          </a:p>
          <a:p>
            <a:pPr marL="285750" indent="-285750">
              <a:buClr>
                <a:srgbClr val="1F497D">
                  <a:lumMod val="75000"/>
                </a:srgbClr>
              </a:buClr>
              <a:buFont typeface="Calibri" panose="020F0502020204030204" pitchFamily="34" charset="0"/>
              <a:buChar char="-"/>
            </a:pPr>
            <a:r>
              <a:rPr lang="en-US" sz="1400" i="1" dirty="0">
                <a:solidFill>
                  <a:srgbClr val="1F497D"/>
                </a:solidFill>
                <a:latin typeface="Cambria" panose="02040503050406030204" pitchFamily="18" charset="0"/>
              </a:rPr>
              <a:t>Nr. of </a:t>
            </a:r>
            <a:r>
              <a:rPr lang="en-US" sz="1400" i="1" dirty="0" smtClean="0">
                <a:solidFill>
                  <a:srgbClr val="1F497D"/>
                </a:solidFill>
                <a:latin typeface="Cambria" panose="02040503050406030204" pitchFamily="18" charset="0"/>
              </a:rPr>
              <a:t> pilot actions</a:t>
            </a:r>
          </a:p>
          <a:p>
            <a:pPr marL="285750" indent="-285750">
              <a:buClr>
                <a:srgbClr val="1F497D">
                  <a:lumMod val="75000"/>
                </a:srgbClr>
              </a:buClr>
              <a:buFont typeface="Calibri" panose="020F0502020204030204" pitchFamily="34" charset="0"/>
              <a:buChar char="-"/>
            </a:pPr>
            <a:r>
              <a:rPr lang="en-US" sz="1400" i="1" dirty="0" smtClean="0">
                <a:solidFill>
                  <a:srgbClr val="1F497D"/>
                </a:solidFill>
                <a:latin typeface="Cambria" panose="02040503050406030204" pitchFamily="18" charset="0"/>
              </a:rPr>
              <a:t>Nr. of documented learning interactions</a:t>
            </a:r>
          </a:p>
          <a:p>
            <a:pPr marL="285750" indent="-285750">
              <a:buClr>
                <a:srgbClr val="1F497D">
                  <a:lumMod val="75000"/>
                </a:srgbClr>
              </a:buClr>
              <a:buFont typeface="Calibri" panose="020F0502020204030204" pitchFamily="34" charset="0"/>
              <a:buChar char="-"/>
            </a:pPr>
            <a:endParaRPr lang="en-US" sz="1400" dirty="0">
              <a:solidFill>
                <a:srgbClr val="1F497D"/>
              </a:solidFill>
            </a:endParaRPr>
          </a:p>
        </p:txBody>
      </p:sp>
      <p:sp>
        <p:nvSpPr>
          <p:cNvPr id="14" name="Rechteck 13"/>
          <p:cNvSpPr/>
          <p:nvPr/>
        </p:nvSpPr>
        <p:spPr>
          <a:xfrm>
            <a:off x="5280483" y="1484784"/>
            <a:ext cx="3107941" cy="400110"/>
          </a:xfrm>
          <a:prstGeom prst="rect">
            <a:avLst/>
          </a:prstGeom>
        </p:spPr>
        <p:txBody>
          <a:bodyPr wrap="square">
            <a:spAutoFit/>
          </a:bodyPr>
          <a:lstStyle/>
          <a:p>
            <a:pPr algn="ctr"/>
            <a:r>
              <a:rPr lang="de-DE" sz="2000" b="1" dirty="0" smtClean="0">
                <a:solidFill>
                  <a:srgbClr val="4F81BD"/>
                </a:solidFill>
                <a:latin typeface="Cambria" panose="02040503050406030204" pitchFamily="18" charset="0"/>
              </a:rPr>
              <a:t>Project</a:t>
            </a:r>
            <a:endParaRPr lang="en-US" sz="2000" b="1" dirty="0">
              <a:solidFill>
                <a:prstClr val="black"/>
              </a:solidFill>
            </a:endParaRPr>
          </a:p>
        </p:txBody>
      </p:sp>
      <p:sp>
        <p:nvSpPr>
          <p:cNvPr id="15" name="Abgerundetes Rechteck 14"/>
          <p:cNvSpPr/>
          <p:nvPr/>
        </p:nvSpPr>
        <p:spPr>
          <a:xfrm>
            <a:off x="5652120" y="2035979"/>
            <a:ext cx="2871710" cy="715441"/>
          </a:xfrm>
          <a:prstGeom prst="roundRect">
            <a:avLst/>
          </a:prstGeom>
          <a:solidFill>
            <a:schemeClr val="accent5">
              <a:lumMod val="20000"/>
              <a:lumOff val="80000"/>
              <a:alpha val="23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F81BD"/>
                </a:solidFill>
                <a:latin typeface="Cambria" panose="02040503050406030204" pitchFamily="18" charset="0"/>
              </a:rPr>
              <a:t>Project </a:t>
            </a:r>
            <a:r>
              <a:rPr lang="en-US" i="1" dirty="0" smtClean="0">
                <a:solidFill>
                  <a:srgbClr val="4F81BD"/>
                </a:solidFill>
                <a:latin typeface="Cambria" panose="02040503050406030204" pitchFamily="18" charset="0"/>
              </a:rPr>
              <a:t>Main</a:t>
            </a:r>
            <a:r>
              <a:rPr lang="en-US" dirty="0" smtClean="0">
                <a:solidFill>
                  <a:srgbClr val="4F81BD"/>
                </a:solidFill>
                <a:latin typeface="Cambria" panose="02040503050406030204" pitchFamily="18" charset="0"/>
              </a:rPr>
              <a:t> Objective</a:t>
            </a:r>
          </a:p>
          <a:p>
            <a:pPr algn="ctr"/>
            <a:r>
              <a:rPr lang="en-US" sz="1400" i="1" dirty="0">
                <a:solidFill>
                  <a:prstClr val="white">
                    <a:lumMod val="50000"/>
                  </a:prstClr>
                </a:solidFill>
                <a:latin typeface="Cambria" panose="02040503050406030204" pitchFamily="18" charset="0"/>
              </a:rPr>
              <a:t>C</a:t>
            </a:r>
            <a:r>
              <a:rPr lang="en-US" sz="1400" i="1" dirty="0" smtClean="0">
                <a:solidFill>
                  <a:prstClr val="white">
                    <a:lumMod val="50000"/>
                  </a:prstClr>
                </a:solidFill>
                <a:latin typeface="Cambria" panose="02040503050406030204" pitchFamily="18" charset="0"/>
              </a:rPr>
              <a:t>ontribution to Programme Specific Objective</a:t>
            </a:r>
            <a:endParaRPr lang="en-US" sz="1400" i="1" dirty="0">
              <a:solidFill>
                <a:prstClr val="white">
                  <a:lumMod val="50000"/>
                </a:prstClr>
              </a:solidFill>
              <a:latin typeface="Cambria" panose="02040503050406030204" pitchFamily="18" charset="0"/>
            </a:endParaRPr>
          </a:p>
        </p:txBody>
      </p:sp>
      <p:sp>
        <p:nvSpPr>
          <p:cNvPr id="16" name="Abgerundetes Rechteck 15"/>
          <p:cNvSpPr/>
          <p:nvPr/>
        </p:nvSpPr>
        <p:spPr>
          <a:xfrm>
            <a:off x="5652119" y="3861047"/>
            <a:ext cx="2871711" cy="928067"/>
          </a:xfrm>
          <a:prstGeom prst="roundRect">
            <a:avLst/>
          </a:prstGeom>
          <a:solidFill>
            <a:schemeClr val="bg1">
              <a:alpha val="59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4F81BD"/>
                </a:solidFill>
                <a:latin typeface="Cambria" panose="02040503050406030204" pitchFamily="18" charset="0"/>
              </a:rPr>
              <a:t>Project Result</a:t>
            </a:r>
          </a:p>
          <a:p>
            <a:pPr algn="ctr"/>
            <a:r>
              <a:rPr lang="en-US" sz="1400" i="1" dirty="0">
                <a:solidFill>
                  <a:prstClr val="white">
                    <a:lumMod val="50000"/>
                  </a:prstClr>
                </a:solidFill>
                <a:latin typeface="Cambria" panose="02040503050406030204" pitchFamily="18" charset="0"/>
              </a:rPr>
              <a:t>Contribution to </a:t>
            </a:r>
            <a:r>
              <a:rPr lang="en-US" sz="1400" i="1" dirty="0" err="1">
                <a:solidFill>
                  <a:prstClr val="white">
                    <a:lumMod val="50000"/>
                  </a:prstClr>
                </a:solidFill>
                <a:latin typeface="Cambria" panose="02040503050406030204" pitchFamily="18" charset="0"/>
              </a:rPr>
              <a:t>Programme</a:t>
            </a:r>
            <a:r>
              <a:rPr lang="en-US" sz="1400" i="1" dirty="0">
                <a:solidFill>
                  <a:prstClr val="white">
                    <a:lumMod val="50000"/>
                  </a:prstClr>
                </a:solidFill>
                <a:latin typeface="Cambria" panose="02040503050406030204" pitchFamily="18" charset="0"/>
              </a:rPr>
              <a:t>  </a:t>
            </a:r>
            <a:r>
              <a:rPr lang="en-US" sz="1400" i="1" dirty="0" smtClean="0">
                <a:solidFill>
                  <a:prstClr val="white">
                    <a:lumMod val="50000"/>
                  </a:prstClr>
                </a:solidFill>
                <a:latin typeface="Cambria" panose="02040503050406030204" pitchFamily="18" charset="0"/>
              </a:rPr>
              <a:t>Result Indicator</a:t>
            </a:r>
            <a:endParaRPr lang="en-US" sz="1400" i="1" dirty="0">
              <a:solidFill>
                <a:prstClr val="white">
                  <a:lumMod val="50000"/>
                </a:prstClr>
              </a:solidFill>
              <a:latin typeface="Cambria" panose="02040503050406030204" pitchFamily="18" charset="0"/>
            </a:endParaRPr>
          </a:p>
          <a:p>
            <a:pPr algn="ctr"/>
            <a:r>
              <a:rPr lang="en-US" dirty="0" smtClean="0">
                <a:solidFill>
                  <a:srgbClr val="4F81BD"/>
                </a:solidFill>
              </a:rPr>
              <a:t> </a:t>
            </a:r>
          </a:p>
        </p:txBody>
      </p:sp>
      <p:sp>
        <p:nvSpPr>
          <p:cNvPr id="17" name="Abgerundetes Rechteck 16"/>
          <p:cNvSpPr/>
          <p:nvPr/>
        </p:nvSpPr>
        <p:spPr>
          <a:xfrm>
            <a:off x="5690139" y="4993689"/>
            <a:ext cx="2833690" cy="1027599"/>
          </a:xfrm>
          <a:prstGeom prst="roundRect">
            <a:avLst/>
          </a:prstGeom>
          <a:solidFill>
            <a:schemeClr val="bg1">
              <a:alpha val="63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1F497D">
                  <a:lumMod val="75000"/>
                </a:srgbClr>
              </a:buClr>
            </a:pPr>
            <a:r>
              <a:rPr lang="en-US" dirty="0" smtClean="0">
                <a:solidFill>
                  <a:srgbClr val="4F81BD"/>
                </a:solidFill>
                <a:latin typeface="Cambria" panose="02040503050406030204" pitchFamily="18" charset="0"/>
              </a:rPr>
              <a:t>Project Outputs</a:t>
            </a:r>
          </a:p>
          <a:p>
            <a:pPr algn="ctr">
              <a:buClr>
                <a:srgbClr val="1F497D">
                  <a:lumMod val="75000"/>
                </a:srgbClr>
              </a:buClr>
            </a:pPr>
            <a:r>
              <a:rPr lang="en-US" sz="1400" i="1" dirty="0">
                <a:solidFill>
                  <a:prstClr val="white">
                    <a:lumMod val="50000"/>
                  </a:prstClr>
                </a:solidFill>
                <a:latin typeface="Cambria" panose="02040503050406030204" pitchFamily="18" charset="0"/>
              </a:rPr>
              <a:t>Contribution to </a:t>
            </a:r>
            <a:r>
              <a:rPr lang="en-US" sz="1400" i="1" dirty="0" smtClean="0">
                <a:solidFill>
                  <a:prstClr val="white">
                    <a:lumMod val="50000"/>
                  </a:prstClr>
                </a:solidFill>
                <a:latin typeface="Cambria" panose="02040503050406030204" pitchFamily="18" charset="0"/>
              </a:rPr>
              <a:t>Programme  Output Indicators</a:t>
            </a:r>
          </a:p>
        </p:txBody>
      </p:sp>
      <p:sp>
        <p:nvSpPr>
          <p:cNvPr id="18" name="Abgerundetes Rechteck 17"/>
          <p:cNvSpPr/>
          <p:nvPr/>
        </p:nvSpPr>
        <p:spPr>
          <a:xfrm>
            <a:off x="5652119" y="2942282"/>
            <a:ext cx="2871710" cy="705718"/>
          </a:xfrm>
          <a:prstGeom prst="roundRect">
            <a:avLst/>
          </a:prstGeom>
          <a:solidFill>
            <a:schemeClr val="accent5">
              <a:lumMod val="20000"/>
              <a:lumOff val="80000"/>
              <a:alpha val="27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F81BD"/>
                </a:solidFill>
                <a:latin typeface="Cambria" panose="02040503050406030204" pitchFamily="18" charset="0"/>
              </a:rPr>
              <a:t>Project </a:t>
            </a:r>
            <a:r>
              <a:rPr lang="en-US" i="1" dirty="0" smtClean="0">
                <a:solidFill>
                  <a:srgbClr val="4F81BD"/>
                </a:solidFill>
                <a:latin typeface="Cambria" panose="02040503050406030204" pitchFamily="18" charset="0"/>
              </a:rPr>
              <a:t>Specific</a:t>
            </a:r>
            <a:r>
              <a:rPr lang="en-US" dirty="0" smtClean="0">
                <a:solidFill>
                  <a:srgbClr val="4F81BD"/>
                </a:solidFill>
                <a:latin typeface="Cambria" panose="02040503050406030204" pitchFamily="18" charset="0"/>
              </a:rPr>
              <a:t> Objectives</a:t>
            </a:r>
          </a:p>
          <a:p>
            <a:pPr algn="ctr"/>
            <a:r>
              <a:rPr lang="en-US" sz="1400" i="1" dirty="0">
                <a:solidFill>
                  <a:prstClr val="white">
                    <a:lumMod val="50000"/>
                  </a:prstClr>
                </a:solidFill>
                <a:latin typeface="Cambria" panose="02040503050406030204" pitchFamily="18" charset="0"/>
              </a:rPr>
              <a:t>C</a:t>
            </a:r>
            <a:r>
              <a:rPr lang="en-US" sz="1400" i="1" dirty="0" smtClean="0">
                <a:solidFill>
                  <a:prstClr val="white">
                    <a:lumMod val="50000"/>
                  </a:prstClr>
                </a:solidFill>
                <a:latin typeface="Cambria" panose="02040503050406030204" pitchFamily="18" charset="0"/>
              </a:rPr>
              <a:t>ontribution to Project Main Objective</a:t>
            </a:r>
            <a:endParaRPr lang="en-US" sz="1400" i="1" dirty="0">
              <a:solidFill>
                <a:prstClr val="white">
                  <a:lumMod val="50000"/>
                </a:prstClr>
              </a:solidFill>
              <a:latin typeface="Cambria" panose="02040503050406030204" pitchFamily="18" charset="0"/>
            </a:endParaRPr>
          </a:p>
        </p:txBody>
      </p:sp>
      <p:cxnSp>
        <p:nvCxnSpPr>
          <p:cNvPr id="19" name="Gerade Verbindung mit Pfeil 18"/>
          <p:cNvCxnSpPr>
            <a:endCxn id="15" idx="2"/>
          </p:cNvCxnSpPr>
          <p:nvPr/>
        </p:nvCxnSpPr>
        <p:spPr>
          <a:xfrm flipV="1">
            <a:off x="7087974" y="2751420"/>
            <a:ext cx="1" cy="190862"/>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16" idx="0"/>
            <a:endCxn id="18" idx="2"/>
          </p:cNvCxnSpPr>
          <p:nvPr/>
        </p:nvCxnSpPr>
        <p:spPr>
          <a:xfrm flipH="1" flipV="1">
            <a:off x="7087974" y="3648000"/>
            <a:ext cx="1" cy="213047"/>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flipV="1">
            <a:off x="7087975" y="4789115"/>
            <a:ext cx="10034" cy="204574"/>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Cím 1"/>
          <p:cNvSpPr txBox="1">
            <a:spLocks/>
          </p:cNvSpPr>
          <p:nvPr/>
        </p:nvSpPr>
        <p:spPr>
          <a:xfrm>
            <a:off x="3440259" y="548680"/>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solidFill>
                  <a:srgbClr val="4F81BD">
                    <a:lumMod val="75000"/>
                  </a:srgbClr>
                </a:solidFill>
                <a:latin typeface="Cambria" panose="02040503050406030204" pitchFamily="18" charset="0"/>
              </a:rPr>
              <a:t>4. Intervention Logic</a:t>
            </a:r>
            <a:endParaRPr lang="hu-HU" sz="3000" dirty="0">
              <a:solidFill>
                <a:srgbClr val="4F81BD">
                  <a:lumMod val="75000"/>
                </a:srgbClr>
              </a:solidFill>
              <a:latin typeface="Cambria" panose="02040503050406030204" pitchFamily="18" charset="0"/>
            </a:endParaRPr>
          </a:p>
        </p:txBody>
      </p:sp>
      <p:sp>
        <p:nvSpPr>
          <p:cNvPr id="42" name="Rechteck 6"/>
          <p:cNvSpPr/>
          <p:nvPr/>
        </p:nvSpPr>
        <p:spPr>
          <a:xfrm>
            <a:off x="1409607" y="1498120"/>
            <a:ext cx="2088232" cy="400110"/>
          </a:xfrm>
          <a:prstGeom prst="rect">
            <a:avLst/>
          </a:prstGeom>
        </p:spPr>
        <p:txBody>
          <a:bodyPr wrap="square">
            <a:spAutoFit/>
          </a:bodyPr>
          <a:lstStyle/>
          <a:p>
            <a:pPr algn="ctr"/>
            <a:r>
              <a:rPr lang="de-DE" sz="2000" b="1" dirty="0" smtClean="0">
                <a:solidFill>
                  <a:srgbClr val="4F81BD"/>
                </a:solidFill>
                <a:latin typeface="Cambria" panose="02040503050406030204" pitchFamily="18" charset="0"/>
              </a:rPr>
              <a:t>Programme</a:t>
            </a:r>
            <a:endParaRPr lang="en-US" sz="2000" b="1" dirty="0">
              <a:solidFill>
                <a:prstClr val="black"/>
              </a:solidFill>
            </a:endParaRPr>
          </a:p>
        </p:txBody>
      </p:sp>
      <p:sp>
        <p:nvSpPr>
          <p:cNvPr id="51" name="Abgerundetes Rechteck 8"/>
          <p:cNvSpPr/>
          <p:nvPr/>
        </p:nvSpPr>
        <p:spPr>
          <a:xfrm>
            <a:off x="287228" y="2035978"/>
            <a:ext cx="1920428" cy="1545555"/>
          </a:xfrm>
          <a:prstGeom prst="roundRect">
            <a:avLst/>
          </a:prstGeom>
          <a:solidFill>
            <a:schemeClr val="tx2">
              <a:lumMod val="20000"/>
              <a:lumOff val="8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4F81BD"/>
                </a:solidFill>
                <a:latin typeface="Cambria" panose="02040503050406030204" pitchFamily="18" charset="0"/>
              </a:rPr>
              <a:t>Programme Mission</a:t>
            </a:r>
          </a:p>
        </p:txBody>
      </p:sp>
      <p:sp>
        <p:nvSpPr>
          <p:cNvPr id="52" name="Abgerundetes Rechteck 9"/>
          <p:cNvSpPr/>
          <p:nvPr/>
        </p:nvSpPr>
        <p:spPr>
          <a:xfrm>
            <a:off x="287228" y="3800134"/>
            <a:ext cx="1920427" cy="988981"/>
          </a:xfrm>
          <a:prstGeom prst="roundRect">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i="1" dirty="0" smtClean="0">
                <a:solidFill>
                  <a:srgbClr val="4F81BD"/>
                </a:solidFill>
                <a:latin typeface="Cambria" panose="02040503050406030204" pitchFamily="18" charset="0"/>
              </a:rPr>
              <a:t>Targets</a:t>
            </a:r>
          </a:p>
          <a:p>
            <a:pPr algn="ctr"/>
            <a:r>
              <a:rPr lang="en-US" sz="1400" i="1" dirty="0" smtClean="0">
                <a:solidFill>
                  <a:srgbClr val="4F81BD"/>
                </a:solidFill>
                <a:latin typeface="Cambria" panose="02040503050406030204" pitchFamily="18" charset="0"/>
              </a:rPr>
              <a:t>(semi-quantitative) </a:t>
            </a:r>
            <a:endParaRPr lang="en-US" sz="1400" i="1" dirty="0">
              <a:solidFill>
                <a:srgbClr val="1F497D"/>
              </a:solidFill>
              <a:latin typeface="Cambria" panose="02040503050406030204" pitchFamily="18" charset="0"/>
            </a:endParaRPr>
          </a:p>
        </p:txBody>
      </p:sp>
      <p:sp>
        <p:nvSpPr>
          <p:cNvPr id="64" name="Abgerundetes Rechteck 11"/>
          <p:cNvSpPr/>
          <p:nvPr/>
        </p:nvSpPr>
        <p:spPr>
          <a:xfrm>
            <a:off x="287228" y="5085184"/>
            <a:ext cx="1939971" cy="1504119"/>
          </a:xfrm>
          <a:prstGeom prst="roundRect">
            <a:avLst/>
          </a:prstGeom>
          <a:solidFill>
            <a:schemeClr val="bg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i="1" dirty="0" smtClean="0">
              <a:solidFill>
                <a:srgbClr val="4F81BD"/>
              </a:solidFill>
              <a:latin typeface="Cambria" panose="02040503050406030204" pitchFamily="18" charset="0"/>
            </a:endParaRPr>
          </a:p>
          <a:p>
            <a:pPr algn="ctr"/>
            <a:r>
              <a:rPr lang="en-US" sz="2000" i="1" dirty="0" smtClean="0">
                <a:solidFill>
                  <a:srgbClr val="4F81BD"/>
                </a:solidFill>
                <a:latin typeface="Cambria" panose="02040503050406030204" pitchFamily="18" charset="0"/>
              </a:rPr>
              <a:t>Targets</a:t>
            </a:r>
            <a:endParaRPr lang="en-US" sz="2000" i="1" dirty="0">
              <a:solidFill>
                <a:srgbClr val="4F81BD"/>
              </a:solidFill>
              <a:latin typeface="Cambria" panose="02040503050406030204" pitchFamily="18" charset="0"/>
            </a:endParaRPr>
          </a:p>
          <a:p>
            <a:pPr algn="ctr"/>
            <a:r>
              <a:rPr lang="en-US" sz="1400" i="1" dirty="0" smtClean="0">
                <a:solidFill>
                  <a:srgbClr val="4F81BD"/>
                </a:solidFill>
                <a:latin typeface="Cambria" panose="02040503050406030204" pitchFamily="18" charset="0"/>
              </a:rPr>
              <a:t>(quantitative</a:t>
            </a:r>
            <a:r>
              <a:rPr lang="en-US" sz="1400" i="1" dirty="0">
                <a:solidFill>
                  <a:srgbClr val="4F81BD"/>
                </a:solidFill>
                <a:latin typeface="Cambria" panose="02040503050406030204" pitchFamily="18" charset="0"/>
              </a:rPr>
              <a:t>) </a:t>
            </a:r>
            <a:endParaRPr lang="en-US" sz="1400" i="1" dirty="0">
              <a:solidFill>
                <a:srgbClr val="1F497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endParaRPr lang="en-US" sz="1400" dirty="0">
              <a:solidFill>
                <a:srgbClr val="1F497D"/>
              </a:solidFill>
            </a:endParaRPr>
          </a:p>
        </p:txBody>
      </p:sp>
      <p:cxnSp>
        <p:nvCxnSpPr>
          <p:cNvPr id="29" name="Gerade Verbindung mit Pfeil 10"/>
          <p:cNvCxnSpPr/>
          <p:nvPr/>
        </p:nvCxnSpPr>
        <p:spPr>
          <a:xfrm flipV="1">
            <a:off x="3851920" y="4838553"/>
            <a:ext cx="0" cy="2466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10"/>
          <p:cNvCxnSpPr/>
          <p:nvPr/>
        </p:nvCxnSpPr>
        <p:spPr>
          <a:xfrm flipV="1">
            <a:off x="3851920" y="3573016"/>
            <a:ext cx="0" cy="205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10"/>
          <p:cNvCxnSpPr/>
          <p:nvPr/>
        </p:nvCxnSpPr>
        <p:spPr>
          <a:xfrm flipV="1">
            <a:off x="1257213" y="3581533"/>
            <a:ext cx="0" cy="205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Gerade Verbindung mit Pfeil 10"/>
          <p:cNvCxnSpPr>
            <a:stCxn id="64" idx="0"/>
          </p:cNvCxnSpPr>
          <p:nvPr/>
        </p:nvCxnSpPr>
        <p:spPr>
          <a:xfrm flipH="1" flipV="1">
            <a:off x="1247441" y="4786427"/>
            <a:ext cx="9773" cy="298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Abgerundetes Rechteck 16"/>
          <p:cNvSpPr/>
          <p:nvPr/>
        </p:nvSpPr>
        <p:spPr>
          <a:xfrm>
            <a:off x="5690138" y="6208505"/>
            <a:ext cx="2833691" cy="523197"/>
          </a:xfrm>
          <a:prstGeom prst="roundRect">
            <a:avLst/>
          </a:prstGeom>
          <a:solidFill>
            <a:schemeClr val="accent5">
              <a:lumMod val="60000"/>
              <a:lumOff val="40000"/>
              <a:alpha val="63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1F497D">
                  <a:lumMod val="75000"/>
                </a:srgbClr>
              </a:buClr>
            </a:pPr>
            <a:r>
              <a:rPr lang="en-US" b="1" i="1" dirty="0" smtClean="0">
                <a:solidFill>
                  <a:srgbClr val="4F81BD"/>
                </a:solidFill>
                <a:latin typeface="Cambria" panose="02040503050406030204" pitchFamily="18" charset="0"/>
              </a:rPr>
              <a:t>WORK PLAN</a:t>
            </a:r>
          </a:p>
        </p:txBody>
      </p:sp>
      <p:cxnSp>
        <p:nvCxnSpPr>
          <p:cNvPr id="30" name="Gerade Verbindung mit Pfeil 21"/>
          <p:cNvCxnSpPr/>
          <p:nvPr/>
        </p:nvCxnSpPr>
        <p:spPr>
          <a:xfrm flipH="1" flipV="1">
            <a:off x="7077940" y="6003931"/>
            <a:ext cx="10034" cy="204574"/>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5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1+#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1+#ppt_w/2"/>
                                          </p:val>
                                        </p:tav>
                                        <p:tav tm="100000">
                                          <p:val>
                                            <p:strVal val="#ppt_x"/>
                                          </p:val>
                                        </p:tav>
                                      </p:tavLst>
                                    </p:anim>
                                    <p:anim calcmode="lin" valueType="num">
                                      <p:cBhvr additive="base">
                                        <p:cTn id="56" dur="500" fill="hold"/>
                                        <p:tgtEl>
                                          <p:spTgt spid="4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1+#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1+#ppt_w/2"/>
                                          </p:val>
                                        </p:tav>
                                        <p:tav tm="100000">
                                          <p:val>
                                            <p:strVal val="#ppt_x"/>
                                          </p:val>
                                        </p:tav>
                                      </p:tavLst>
                                    </p:anim>
                                    <p:anim calcmode="lin" valueType="num">
                                      <p:cBhvr additive="base">
                                        <p:cTn id="70" dur="500" fill="hold"/>
                                        <p:tgtEl>
                                          <p:spTgt spid="47"/>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1+#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1+#ppt_w/2"/>
                                          </p:val>
                                        </p:tav>
                                        <p:tav tm="100000">
                                          <p:val>
                                            <p:strVal val="#ppt_x"/>
                                          </p:val>
                                        </p:tav>
                                      </p:tavLst>
                                    </p:anim>
                                    <p:anim calcmode="lin" valueType="num">
                                      <p:cBhvr additive="base">
                                        <p:cTn id="82" dur="500" fill="hold"/>
                                        <p:tgtEl>
                                          <p:spTgt spid="28"/>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1+#ppt_w/2"/>
                                          </p:val>
                                        </p:tav>
                                        <p:tav tm="100000">
                                          <p:val>
                                            <p:strVal val="#ppt_x"/>
                                          </p:val>
                                        </p:tav>
                                      </p:tavLst>
                                    </p:anim>
                                    <p:anim calcmode="lin" valueType="num">
                                      <p:cBhvr additive="base">
                                        <p:cTn id="8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3" grpId="0" animBg="1"/>
      <p:bldP spid="47" grpId="0" animBg="1"/>
      <p:bldP spid="46" grpId="0" animBg="1"/>
      <p:bldP spid="33" grpId="0" animBg="1"/>
      <p:bldP spid="9" grpId="0" animBg="1"/>
      <p:bldP spid="10" grpId="0" animBg="1"/>
      <p:bldP spid="12" grpId="0" animBg="1"/>
      <p:bldP spid="15" grpId="0" animBg="1"/>
      <p:bldP spid="16" grpId="0" animBg="1"/>
      <p:bldP spid="17" grpId="0" animBg="1"/>
      <p:bldP spid="18" grpId="0" animBg="1"/>
      <p:bldP spid="51" grpId="0" animBg="1"/>
      <p:bldP spid="52" grpId="0" animBg="1"/>
      <p:bldP spid="64"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Abgerundetes Rechteck 7"/>
          <p:cNvSpPr/>
          <p:nvPr/>
        </p:nvSpPr>
        <p:spPr>
          <a:xfrm>
            <a:off x="607381" y="2335632"/>
            <a:ext cx="1865357" cy="2153098"/>
          </a:xfrm>
          <a:prstGeom prst="roundRect">
            <a:avLst/>
          </a:prstGeom>
          <a:solidFill>
            <a:schemeClr val="tx2">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dirty="0" smtClean="0">
                <a:solidFill>
                  <a:srgbClr val="4F81BD"/>
                </a:solidFill>
                <a:latin typeface="Cambria" panose="02040503050406030204" pitchFamily="18" charset="0"/>
              </a:rPr>
              <a:t>Specific Objective X</a:t>
            </a:r>
          </a:p>
          <a:p>
            <a:pPr algn="ctr"/>
            <a:endParaRPr lang="en-US" sz="1400" dirty="0" smtClean="0">
              <a:solidFill>
                <a:srgbClr val="1F497D"/>
              </a:solidFill>
              <a:latin typeface="Cambria" panose="02040503050406030204" pitchFamily="18" charset="0"/>
            </a:endParaRPr>
          </a:p>
          <a:p>
            <a:pPr algn="ctr"/>
            <a:r>
              <a:rPr lang="en-US" sz="1400" dirty="0" smtClean="0">
                <a:solidFill>
                  <a:srgbClr val="1F497D"/>
                </a:solidFill>
                <a:latin typeface="Cambria" panose="02040503050406030204" pitchFamily="18" charset="0"/>
              </a:rPr>
              <a:t> [ … ]</a:t>
            </a:r>
          </a:p>
          <a:p>
            <a:pPr algn="ctr"/>
            <a:endParaRPr lang="en-US" sz="1500" dirty="0" smtClean="0">
              <a:solidFill>
                <a:srgbClr val="4F81BD"/>
              </a:solidFill>
              <a:latin typeface="Cambria" panose="02040503050406030204" pitchFamily="18" charset="0"/>
            </a:endParaRPr>
          </a:p>
          <a:p>
            <a:pPr algn="ctr"/>
            <a:r>
              <a:rPr lang="en-US" sz="1600" b="1" dirty="0" smtClean="0">
                <a:solidFill>
                  <a:srgbClr val="4F81BD"/>
                </a:solidFill>
                <a:latin typeface="Cambria" panose="02040503050406030204" pitchFamily="18" charset="0"/>
              </a:rPr>
              <a:t> </a:t>
            </a:r>
          </a:p>
        </p:txBody>
      </p:sp>
      <p:cxnSp>
        <p:nvCxnSpPr>
          <p:cNvPr id="27" name="Gerade Verbindung mit Pfeil 14"/>
          <p:cNvCxnSpPr/>
          <p:nvPr/>
        </p:nvCxnSpPr>
        <p:spPr>
          <a:xfrm flipH="1">
            <a:off x="2472738" y="2882315"/>
            <a:ext cx="34866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Rechteck 15"/>
          <p:cNvSpPr/>
          <p:nvPr/>
        </p:nvSpPr>
        <p:spPr>
          <a:xfrm>
            <a:off x="2821405" y="1700808"/>
            <a:ext cx="5134971" cy="430887"/>
          </a:xfrm>
          <a:prstGeom prst="rect">
            <a:avLst/>
          </a:prstGeom>
        </p:spPr>
        <p:txBody>
          <a:bodyPr wrap="square">
            <a:spAutoFit/>
          </a:bodyPr>
          <a:lstStyle/>
          <a:p>
            <a:pPr algn="ctr"/>
            <a:r>
              <a:rPr lang="de-DE" sz="2200" dirty="0" smtClean="0">
                <a:solidFill>
                  <a:srgbClr val="4F81BD"/>
                </a:solidFill>
                <a:latin typeface="Cambria" panose="02040503050406030204" pitchFamily="18" charset="0"/>
              </a:rPr>
              <a:t>Project</a:t>
            </a:r>
            <a:r>
              <a:rPr lang="de-DE" sz="2200" b="1" dirty="0" smtClean="0">
                <a:solidFill>
                  <a:srgbClr val="4F81BD"/>
                </a:solidFill>
                <a:latin typeface="Cambria" panose="02040503050406030204" pitchFamily="18" charset="0"/>
              </a:rPr>
              <a:t> </a:t>
            </a:r>
            <a:r>
              <a:rPr lang="de-DE" sz="2200" dirty="0" smtClean="0">
                <a:solidFill>
                  <a:srgbClr val="4F81BD"/>
                </a:solidFill>
                <a:latin typeface="Cambria" panose="02040503050406030204" pitchFamily="18" charset="0"/>
              </a:rPr>
              <a:t>Intervention Logic - Objectives</a:t>
            </a:r>
            <a:endParaRPr lang="en-US" sz="2200" dirty="0">
              <a:solidFill>
                <a:prstClr val="black"/>
              </a:solidFill>
            </a:endParaRPr>
          </a:p>
        </p:txBody>
      </p:sp>
      <p:sp>
        <p:nvSpPr>
          <p:cNvPr id="29" name="Abgerundetes Rechteck 21"/>
          <p:cNvSpPr/>
          <p:nvPr/>
        </p:nvSpPr>
        <p:spPr>
          <a:xfrm>
            <a:off x="2821406" y="2335630"/>
            <a:ext cx="5423346" cy="1872210"/>
          </a:xfrm>
          <a:prstGeom prst="roundRect">
            <a:avLst/>
          </a:prstGeom>
          <a:solidFill>
            <a:schemeClr val="accent5">
              <a:lumMod val="20000"/>
              <a:lumOff val="80000"/>
              <a:alpha val="23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dirty="0" smtClean="0">
                <a:solidFill>
                  <a:srgbClr val="4F81BD"/>
                </a:solidFill>
                <a:latin typeface="Cambria" panose="02040503050406030204" pitchFamily="18" charset="0"/>
              </a:rPr>
              <a:t>Project </a:t>
            </a:r>
            <a:r>
              <a:rPr lang="en-US" b="1" i="1" dirty="0" smtClean="0">
                <a:solidFill>
                  <a:srgbClr val="4F81BD"/>
                </a:solidFill>
                <a:latin typeface="Cambria" panose="02040503050406030204" pitchFamily="18" charset="0"/>
              </a:rPr>
              <a:t>Main</a:t>
            </a:r>
            <a:r>
              <a:rPr lang="en-US" dirty="0" smtClean="0">
                <a:solidFill>
                  <a:srgbClr val="4F81BD"/>
                </a:solidFill>
                <a:latin typeface="Cambria" panose="02040503050406030204" pitchFamily="18" charset="0"/>
              </a:rPr>
              <a:t> Objective</a:t>
            </a:r>
            <a:endParaRPr lang="en-US" sz="800" dirty="0" smtClean="0">
              <a:solidFill>
                <a:srgbClr val="4F81BD"/>
              </a:solidFill>
              <a:latin typeface="Cambria" panose="02040503050406030204" pitchFamily="18" charset="0"/>
            </a:endParaRPr>
          </a:p>
          <a:p>
            <a:pPr marL="285750" indent="-285750">
              <a:spcAft>
                <a:spcPts val="600"/>
              </a:spcAft>
              <a:buClr>
                <a:srgbClr val="1F497D">
                  <a:lumMod val="75000"/>
                </a:srgbClr>
              </a:buClr>
              <a:buSzPct val="101000"/>
              <a:buFont typeface="Wingdings" panose="05000000000000000000" pitchFamily="2" charset="2"/>
              <a:buChar char="Ø"/>
            </a:pPr>
            <a:r>
              <a:rPr lang="en-US" sz="1700" u="sng" dirty="0" smtClean="0">
                <a:solidFill>
                  <a:srgbClr val="1F497D"/>
                </a:solidFill>
                <a:latin typeface="Cambria" panose="02040503050406030204" pitchFamily="18" charset="0"/>
              </a:rPr>
              <a:t>What is the intended strategic, long-term </a:t>
            </a:r>
            <a:r>
              <a:rPr lang="en-US" sz="1700" b="1" u="sng" dirty="0" smtClean="0">
                <a:solidFill>
                  <a:srgbClr val="1F497D"/>
                </a:solidFill>
                <a:latin typeface="Cambria" panose="02040503050406030204" pitchFamily="18" charset="0"/>
              </a:rPr>
              <a:t>change</a:t>
            </a:r>
            <a:r>
              <a:rPr lang="en-US" sz="1700" u="sng" dirty="0" smtClean="0">
                <a:solidFill>
                  <a:srgbClr val="1F497D"/>
                </a:solidFill>
                <a:latin typeface="Cambria" panose="02040503050406030204" pitchFamily="18" charset="0"/>
              </a:rPr>
              <a:t>? </a:t>
            </a:r>
          </a:p>
          <a:p>
            <a:pPr marL="285750" indent="-285750">
              <a:spcAft>
                <a:spcPts val="600"/>
              </a:spcAft>
              <a:buClr>
                <a:srgbClr val="1F497D">
                  <a:lumMod val="75000"/>
                </a:srgbClr>
              </a:buClr>
              <a:buSzPct val="101000"/>
              <a:buFont typeface="Wingdings" panose="05000000000000000000" pitchFamily="2" charset="2"/>
              <a:buChar char="Ø"/>
            </a:pPr>
            <a:r>
              <a:rPr lang="en-US" sz="1700" dirty="0" smtClean="0">
                <a:solidFill>
                  <a:srgbClr val="1F497D"/>
                </a:solidFill>
                <a:latin typeface="Cambria" panose="02040503050406030204" pitchFamily="18" charset="0"/>
              </a:rPr>
              <a:t>Definition </a:t>
            </a:r>
            <a:r>
              <a:rPr lang="en-US" sz="1700" dirty="0">
                <a:solidFill>
                  <a:srgbClr val="1F497D"/>
                </a:solidFill>
                <a:latin typeface="Cambria" panose="02040503050406030204" pitchFamily="18" charset="0"/>
              </a:rPr>
              <a:t>of </a:t>
            </a:r>
            <a:r>
              <a:rPr lang="en-US" sz="1700" dirty="0" smtClean="0">
                <a:solidFill>
                  <a:srgbClr val="1F497D"/>
                </a:solidFill>
                <a:latin typeface="Cambria" panose="02040503050406030204" pitchFamily="18" charset="0"/>
              </a:rPr>
              <a:t>only </a:t>
            </a:r>
            <a:r>
              <a:rPr lang="en-US" sz="1700" b="1" dirty="0" smtClean="0">
                <a:solidFill>
                  <a:srgbClr val="1F497D"/>
                </a:solidFill>
                <a:latin typeface="Cambria" panose="02040503050406030204" pitchFamily="18" charset="0"/>
              </a:rPr>
              <a:t>one</a:t>
            </a:r>
            <a:r>
              <a:rPr lang="en-US" sz="1700" dirty="0" smtClean="0">
                <a:solidFill>
                  <a:srgbClr val="1F497D"/>
                </a:solidFill>
                <a:latin typeface="Cambria" panose="02040503050406030204" pitchFamily="18" charset="0"/>
              </a:rPr>
              <a:t> concise main objective</a:t>
            </a:r>
          </a:p>
          <a:p>
            <a:pPr marL="285750" indent="-285750">
              <a:spcAft>
                <a:spcPts val="600"/>
              </a:spcAft>
              <a:buClr>
                <a:srgbClr val="1F497D">
                  <a:lumMod val="75000"/>
                </a:srgbClr>
              </a:buClr>
              <a:buSzPct val="101000"/>
              <a:buFont typeface="Wingdings" panose="05000000000000000000" pitchFamily="2" charset="2"/>
              <a:buChar char="Ø"/>
            </a:pPr>
            <a:r>
              <a:rPr lang="en-US" sz="1700" dirty="0" smtClean="0">
                <a:solidFill>
                  <a:srgbClr val="1F497D"/>
                </a:solidFill>
                <a:latin typeface="Cambria" panose="02040503050406030204" pitchFamily="18" charset="0"/>
              </a:rPr>
              <a:t>Description of the contribution of the main objective to the Programme Specific Objective</a:t>
            </a:r>
          </a:p>
        </p:txBody>
      </p:sp>
      <p:sp>
        <p:nvSpPr>
          <p:cNvPr id="30" name="Abgerundetes Rechteck 28"/>
          <p:cNvSpPr/>
          <p:nvPr/>
        </p:nvSpPr>
        <p:spPr>
          <a:xfrm>
            <a:off x="2821404" y="4488730"/>
            <a:ext cx="5423347" cy="1807342"/>
          </a:xfrm>
          <a:prstGeom prst="roundRect">
            <a:avLst/>
          </a:prstGeom>
          <a:solidFill>
            <a:schemeClr val="accent5">
              <a:lumMod val="20000"/>
              <a:lumOff val="80000"/>
              <a:alpha val="27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dirty="0" smtClean="0">
                <a:solidFill>
                  <a:srgbClr val="4F81BD"/>
                </a:solidFill>
                <a:latin typeface="Cambria" panose="02040503050406030204" pitchFamily="18" charset="0"/>
              </a:rPr>
              <a:t>Project </a:t>
            </a:r>
            <a:r>
              <a:rPr lang="en-US" b="1" i="1" dirty="0" smtClean="0">
                <a:solidFill>
                  <a:srgbClr val="4F81BD"/>
                </a:solidFill>
                <a:latin typeface="Cambria" panose="02040503050406030204" pitchFamily="18" charset="0"/>
              </a:rPr>
              <a:t>Specific</a:t>
            </a:r>
            <a:r>
              <a:rPr lang="en-US" dirty="0" smtClean="0">
                <a:solidFill>
                  <a:srgbClr val="4F81BD"/>
                </a:solidFill>
                <a:latin typeface="Cambria" panose="02040503050406030204" pitchFamily="18" charset="0"/>
              </a:rPr>
              <a:t> Objectives</a:t>
            </a:r>
            <a:endParaRPr lang="en-US" sz="800" dirty="0" smtClean="0">
              <a:solidFill>
                <a:srgbClr val="4F81BD"/>
              </a:solidFill>
              <a:latin typeface="Cambria" panose="02040503050406030204" pitchFamily="18" charset="0"/>
            </a:endParaRPr>
          </a:p>
          <a:p>
            <a:pPr marL="285750" indent="-285750">
              <a:spcAft>
                <a:spcPts val="600"/>
              </a:spcAft>
              <a:buClr>
                <a:srgbClr val="4F81BD">
                  <a:lumMod val="75000"/>
                </a:srgbClr>
              </a:buClr>
              <a:buSzPct val="100000"/>
              <a:buFont typeface="Wingdings" panose="05000000000000000000" pitchFamily="2" charset="2"/>
              <a:buChar char="Ø"/>
            </a:pPr>
            <a:r>
              <a:rPr lang="en-US" sz="1700" u="sng" dirty="0" smtClean="0">
                <a:solidFill>
                  <a:srgbClr val="1F497D"/>
                </a:solidFill>
                <a:latin typeface="Cambria" panose="02040503050406030204" pitchFamily="18" charset="0"/>
              </a:rPr>
              <a:t>What are the immediate effects of the project?</a:t>
            </a:r>
          </a:p>
          <a:p>
            <a:pPr marL="285750" indent="-285750">
              <a:spcAft>
                <a:spcPts val="600"/>
              </a:spcAft>
              <a:buClr>
                <a:srgbClr val="4F81BD">
                  <a:lumMod val="75000"/>
                </a:srgbClr>
              </a:buClr>
              <a:buSzPct val="100000"/>
              <a:buFont typeface="Wingdings" panose="05000000000000000000" pitchFamily="2" charset="2"/>
              <a:buChar char="Ø"/>
            </a:pPr>
            <a:r>
              <a:rPr lang="en-US" sz="1700" dirty="0" smtClean="0">
                <a:solidFill>
                  <a:srgbClr val="1F497D"/>
                </a:solidFill>
                <a:latin typeface="Cambria" panose="02040503050406030204" pitchFamily="18" charset="0"/>
              </a:rPr>
              <a:t>Definition of up to </a:t>
            </a:r>
            <a:r>
              <a:rPr lang="en-US" sz="1700" b="1" dirty="0" smtClean="0">
                <a:solidFill>
                  <a:srgbClr val="1F497D"/>
                </a:solidFill>
                <a:latin typeface="Cambria" panose="02040503050406030204" pitchFamily="18" charset="0"/>
              </a:rPr>
              <a:t>three</a:t>
            </a:r>
            <a:r>
              <a:rPr lang="en-US" sz="1700" dirty="0" smtClean="0">
                <a:solidFill>
                  <a:srgbClr val="1F497D"/>
                </a:solidFill>
                <a:latin typeface="Cambria" panose="02040503050406030204" pitchFamily="18" charset="0"/>
              </a:rPr>
              <a:t> concrete sub-objectives</a:t>
            </a:r>
          </a:p>
          <a:p>
            <a:pPr marL="285750" indent="-285750">
              <a:spcAft>
                <a:spcPts val="600"/>
              </a:spcAft>
              <a:buClr>
                <a:srgbClr val="4F81BD">
                  <a:lumMod val="75000"/>
                </a:srgbClr>
              </a:buClr>
              <a:buSzPct val="100000"/>
              <a:buFont typeface="Wingdings" panose="05000000000000000000" pitchFamily="2" charset="2"/>
              <a:buChar char="Ø"/>
            </a:pPr>
            <a:r>
              <a:rPr lang="en-US" sz="1700" dirty="0">
                <a:solidFill>
                  <a:srgbClr val="1F497D"/>
                </a:solidFill>
                <a:latin typeface="Cambria" panose="02040503050406030204" pitchFamily="18" charset="0"/>
              </a:rPr>
              <a:t>Description of the contribution of the </a:t>
            </a:r>
            <a:r>
              <a:rPr lang="en-US" sz="1700" dirty="0" smtClean="0">
                <a:solidFill>
                  <a:srgbClr val="1F497D"/>
                </a:solidFill>
                <a:latin typeface="Cambria" panose="02040503050406030204" pitchFamily="18" charset="0"/>
              </a:rPr>
              <a:t>specific objectives </a:t>
            </a:r>
            <a:r>
              <a:rPr lang="en-US" sz="1700" dirty="0">
                <a:solidFill>
                  <a:srgbClr val="1F497D"/>
                </a:solidFill>
                <a:latin typeface="Cambria" panose="02040503050406030204" pitchFamily="18" charset="0"/>
              </a:rPr>
              <a:t>to the </a:t>
            </a:r>
            <a:r>
              <a:rPr lang="en-US" sz="1700" dirty="0" smtClean="0">
                <a:solidFill>
                  <a:srgbClr val="1F497D"/>
                </a:solidFill>
                <a:latin typeface="Cambria" panose="02040503050406030204" pitchFamily="18" charset="0"/>
              </a:rPr>
              <a:t>project main objective</a:t>
            </a:r>
            <a:endParaRPr lang="en-US" sz="1700" dirty="0">
              <a:solidFill>
                <a:srgbClr val="1F497D"/>
              </a:solidFill>
            </a:endParaRPr>
          </a:p>
          <a:p>
            <a:pPr algn="ctr">
              <a:spcAft>
                <a:spcPts val="600"/>
              </a:spcAft>
            </a:pPr>
            <a:endParaRPr lang="en-US" sz="1400" dirty="0">
              <a:solidFill>
                <a:srgbClr val="1F497D"/>
              </a:solidFill>
            </a:endParaRPr>
          </a:p>
          <a:p>
            <a:pPr algn="ctr">
              <a:spcAft>
                <a:spcPts val="600"/>
              </a:spcAft>
            </a:pPr>
            <a:endParaRPr lang="en-US" sz="1400" i="1" dirty="0">
              <a:solidFill>
                <a:srgbClr val="1F497D"/>
              </a:solidFill>
            </a:endParaRPr>
          </a:p>
        </p:txBody>
      </p:sp>
      <p:cxnSp>
        <p:nvCxnSpPr>
          <p:cNvPr id="31" name="Gerade Verbindung mit Pfeil 29"/>
          <p:cNvCxnSpPr>
            <a:stCxn id="30" idx="0"/>
            <a:endCxn id="29" idx="2"/>
          </p:cNvCxnSpPr>
          <p:nvPr/>
        </p:nvCxnSpPr>
        <p:spPr>
          <a:xfrm flipV="1">
            <a:off x="5533078" y="4207840"/>
            <a:ext cx="1" cy="280890"/>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Cím 1"/>
          <p:cNvSpPr txBox="1">
            <a:spLocks/>
          </p:cNvSpPr>
          <p:nvPr/>
        </p:nvSpPr>
        <p:spPr>
          <a:xfrm>
            <a:off x="3440259" y="548680"/>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solidFill>
                  <a:srgbClr val="4F81BD">
                    <a:lumMod val="75000"/>
                  </a:srgbClr>
                </a:solidFill>
                <a:latin typeface="Cambria" panose="02040503050406030204" pitchFamily="18" charset="0"/>
              </a:rPr>
              <a:t>4. Intervention Logic</a:t>
            </a:r>
            <a:endParaRPr lang="hu-HU"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479659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hteck 15"/>
          <p:cNvSpPr/>
          <p:nvPr/>
        </p:nvSpPr>
        <p:spPr>
          <a:xfrm>
            <a:off x="2509747" y="1815693"/>
            <a:ext cx="5363332" cy="430887"/>
          </a:xfrm>
          <a:prstGeom prst="rect">
            <a:avLst/>
          </a:prstGeom>
        </p:spPr>
        <p:txBody>
          <a:bodyPr wrap="square">
            <a:spAutoFit/>
          </a:bodyPr>
          <a:lstStyle/>
          <a:p>
            <a:pPr algn="ctr"/>
            <a:r>
              <a:rPr lang="de-DE" sz="2200" dirty="0" smtClean="0">
                <a:solidFill>
                  <a:srgbClr val="4F81BD"/>
                </a:solidFill>
                <a:latin typeface="Cambria" panose="02040503050406030204" pitchFamily="18" charset="0"/>
              </a:rPr>
              <a:t>Project</a:t>
            </a:r>
            <a:r>
              <a:rPr lang="de-DE" sz="2200" b="1" dirty="0" smtClean="0">
                <a:solidFill>
                  <a:srgbClr val="4F81BD"/>
                </a:solidFill>
                <a:latin typeface="Cambria" panose="02040503050406030204" pitchFamily="18" charset="0"/>
              </a:rPr>
              <a:t> </a:t>
            </a:r>
            <a:r>
              <a:rPr lang="de-DE" sz="2200" dirty="0" smtClean="0">
                <a:solidFill>
                  <a:srgbClr val="4F81BD"/>
                </a:solidFill>
                <a:latin typeface="Cambria" panose="02040503050406030204" pitchFamily="18" charset="0"/>
              </a:rPr>
              <a:t>Intervention Logic – Result </a:t>
            </a:r>
            <a:endParaRPr lang="en-US" sz="2200" dirty="0">
              <a:solidFill>
                <a:prstClr val="black"/>
              </a:solidFill>
            </a:endParaRPr>
          </a:p>
        </p:txBody>
      </p:sp>
      <p:sp>
        <p:nvSpPr>
          <p:cNvPr id="10" name="Abgerundetes Rechteck 10"/>
          <p:cNvSpPr/>
          <p:nvPr/>
        </p:nvSpPr>
        <p:spPr>
          <a:xfrm>
            <a:off x="467544" y="2747492"/>
            <a:ext cx="1879159" cy="2963851"/>
          </a:xfrm>
          <a:prstGeom prst="roundRect">
            <a:avLst/>
          </a:prstGeom>
          <a:solidFill>
            <a:schemeClr val="bg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smtClean="0">
                <a:solidFill>
                  <a:srgbClr val="4F81BD"/>
                </a:solidFill>
                <a:latin typeface="Cambria" panose="02040503050406030204" pitchFamily="18" charset="0"/>
              </a:rPr>
              <a:t>Programme</a:t>
            </a:r>
            <a:endParaRPr lang="en-US" sz="1600" dirty="0" smtClean="0">
              <a:solidFill>
                <a:srgbClr val="4F81BD"/>
              </a:solidFill>
              <a:latin typeface="Cambria" panose="02040503050406030204" pitchFamily="18" charset="0"/>
            </a:endParaRPr>
          </a:p>
          <a:p>
            <a:pPr algn="ctr"/>
            <a:r>
              <a:rPr lang="en-US" sz="1600" dirty="0" smtClean="0">
                <a:solidFill>
                  <a:srgbClr val="4F81BD"/>
                </a:solidFill>
                <a:latin typeface="Cambria" panose="02040503050406030204" pitchFamily="18" charset="0"/>
              </a:rPr>
              <a:t>Result Indicator</a:t>
            </a:r>
          </a:p>
          <a:p>
            <a:pPr algn="ctr"/>
            <a:endParaRPr lang="en-US" sz="1400" i="1" dirty="0" smtClean="0">
              <a:solidFill>
                <a:srgbClr val="1F497D"/>
              </a:solidFill>
              <a:latin typeface="Cambria" panose="02040503050406030204" pitchFamily="18" charset="0"/>
            </a:endParaRPr>
          </a:p>
          <a:p>
            <a:pPr algn="ctr"/>
            <a:r>
              <a:rPr lang="en-US" sz="1400" i="1" dirty="0" smtClean="0">
                <a:solidFill>
                  <a:srgbClr val="1F497D"/>
                </a:solidFill>
                <a:latin typeface="Cambria" panose="02040503050406030204" pitchFamily="18" charset="0"/>
              </a:rPr>
              <a:t>Intensity </a:t>
            </a:r>
            <a:r>
              <a:rPr lang="en-US" sz="1400" i="1" dirty="0">
                <a:solidFill>
                  <a:srgbClr val="1F497D"/>
                </a:solidFill>
                <a:latin typeface="Cambria" panose="02040503050406030204" pitchFamily="18" charset="0"/>
              </a:rPr>
              <a:t>of cooperation of </a:t>
            </a:r>
            <a:r>
              <a:rPr lang="en-US" sz="1400" i="1" dirty="0" smtClean="0">
                <a:solidFill>
                  <a:srgbClr val="1F497D"/>
                </a:solidFill>
                <a:latin typeface="Cambria" panose="02040503050406030204" pitchFamily="18" charset="0"/>
              </a:rPr>
              <a:t>key </a:t>
            </a:r>
            <a:r>
              <a:rPr lang="en-US" sz="1400" i="1" dirty="0">
                <a:solidFill>
                  <a:srgbClr val="1F497D"/>
                </a:solidFill>
                <a:latin typeface="Cambria" panose="02040503050406030204" pitchFamily="18" charset="0"/>
              </a:rPr>
              <a:t>actors and stakeholders in the Danube area </a:t>
            </a:r>
            <a:r>
              <a:rPr lang="en-US" sz="1400" i="1" dirty="0" smtClean="0">
                <a:solidFill>
                  <a:srgbClr val="1F497D"/>
                </a:solidFill>
                <a:latin typeface="Cambria" panose="02040503050406030204" pitchFamily="18" charset="0"/>
              </a:rPr>
              <a:t>…</a:t>
            </a:r>
            <a:endParaRPr lang="en-US" sz="1400" i="1" dirty="0">
              <a:solidFill>
                <a:srgbClr val="1F497D"/>
              </a:solidFill>
              <a:latin typeface="Cambria" panose="02040503050406030204" pitchFamily="18" charset="0"/>
            </a:endParaRPr>
          </a:p>
          <a:p>
            <a:pPr algn="ctr"/>
            <a:endParaRPr lang="en-US" sz="1600" dirty="0" smtClean="0">
              <a:solidFill>
                <a:srgbClr val="4F81BD"/>
              </a:solidFill>
              <a:latin typeface="Cambria" panose="02040503050406030204" pitchFamily="18" charset="0"/>
            </a:endParaRPr>
          </a:p>
          <a:p>
            <a:pPr algn="ctr"/>
            <a:endParaRPr lang="en-US" sz="800" dirty="0" smtClean="0">
              <a:solidFill>
                <a:srgbClr val="4F81BD"/>
              </a:solidFill>
              <a:latin typeface="Cambria" panose="02040503050406030204" pitchFamily="18" charset="0"/>
            </a:endParaRPr>
          </a:p>
        </p:txBody>
      </p:sp>
      <p:sp>
        <p:nvSpPr>
          <p:cNvPr id="11" name="Abgerundetes Rechteck 22"/>
          <p:cNvSpPr/>
          <p:nvPr/>
        </p:nvSpPr>
        <p:spPr>
          <a:xfrm>
            <a:off x="2695370" y="2747492"/>
            <a:ext cx="5592003" cy="2208338"/>
          </a:xfrm>
          <a:prstGeom prst="roundRect">
            <a:avLst/>
          </a:prstGeom>
          <a:solidFill>
            <a:schemeClr val="bg1">
              <a:alpha val="59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4F81BD"/>
                </a:solidFill>
                <a:latin typeface="Cambria" panose="02040503050406030204" pitchFamily="18" charset="0"/>
              </a:rPr>
              <a:t>Project Result</a:t>
            </a:r>
          </a:p>
          <a:p>
            <a:pPr algn="ctr"/>
            <a:endParaRPr lang="en-US" sz="1400" i="1" dirty="0">
              <a:solidFill>
                <a:srgbClr val="1F497D"/>
              </a:solidFill>
              <a:latin typeface="Cambria" panose="02040503050406030204" pitchFamily="18" charset="0"/>
            </a:endParaRPr>
          </a:p>
          <a:p>
            <a:pPr marL="285750" indent="-285750">
              <a:spcAft>
                <a:spcPts val="600"/>
              </a:spcAft>
              <a:buClr>
                <a:srgbClr val="1F497D">
                  <a:lumMod val="75000"/>
                </a:srgbClr>
              </a:buClr>
              <a:buSzPct val="101000"/>
              <a:buFont typeface="Wingdings" panose="05000000000000000000" pitchFamily="2" charset="2"/>
              <a:buChar char="Ø"/>
            </a:pPr>
            <a:r>
              <a:rPr lang="en-US" u="sng" dirty="0" smtClean="0">
                <a:solidFill>
                  <a:srgbClr val="1F497D"/>
                </a:solidFill>
                <a:latin typeface="Cambria" panose="02040503050406030204" pitchFamily="18" charset="0"/>
              </a:rPr>
              <a:t>What is the benefit of using the project outputs?</a:t>
            </a:r>
          </a:p>
          <a:p>
            <a:pPr marL="285750" indent="-285750">
              <a:spcAft>
                <a:spcPts val="600"/>
              </a:spcAft>
              <a:buClr>
                <a:srgbClr val="1F497D">
                  <a:lumMod val="75000"/>
                </a:srgbClr>
              </a:buClr>
              <a:buSzPct val="101000"/>
              <a:buFont typeface="Wingdings" panose="05000000000000000000" pitchFamily="2" charset="2"/>
              <a:buChar char="Ø"/>
            </a:pPr>
            <a:r>
              <a:rPr lang="en-US" dirty="0" smtClean="0">
                <a:solidFill>
                  <a:srgbClr val="1F497D"/>
                </a:solidFill>
                <a:latin typeface="Cambria" panose="02040503050406030204" pitchFamily="18" charset="0"/>
              </a:rPr>
              <a:t>Description of </a:t>
            </a:r>
            <a:r>
              <a:rPr lang="en-US" b="1" dirty="0" smtClean="0">
                <a:solidFill>
                  <a:srgbClr val="1F497D"/>
                </a:solidFill>
                <a:latin typeface="Cambria" panose="02040503050406030204" pitchFamily="18" charset="0"/>
              </a:rPr>
              <a:t>one</a:t>
            </a:r>
            <a:r>
              <a:rPr lang="en-US" dirty="0" smtClean="0">
                <a:solidFill>
                  <a:srgbClr val="1F497D"/>
                </a:solidFill>
                <a:latin typeface="Cambria" panose="02040503050406030204" pitchFamily="18" charset="0"/>
              </a:rPr>
              <a:t> concise result only</a:t>
            </a:r>
          </a:p>
          <a:p>
            <a:pPr marL="285750" indent="-285750">
              <a:spcAft>
                <a:spcPts val="600"/>
              </a:spcAft>
              <a:buClr>
                <a:srgbClr val="1F497D">
                  <a:lumMod val="75000"/>
                </a:srgbClr>
              </a:buClr>
              <a:buSzPct val="101000"/>
              <a:buFont typeface="Wingdings" panose="05000000000000000000" pitchFamily="2" charset="2"/>
              <a:buChar char="Ø"/>
            </a:pPr>
            <a:r>
              <a:rPr lang="en-US" dirty="0" smtClean="0">
                <a:solidFill>
                  <a:srgbClr val="1F497D"/>
                </a:solidFill>
                <a:latin typeface="Cambria" panose="02040503050406030204" pitchFamily="18" charset="0"/>
              </a:rPr>
              <a:t>Description of the contribution of the project result to the </a:t>
            </a:r>
            <a:r>
              <a:rPr lang="en-US" dirty="0" err="1" smtClean="0">
                <a:solidFill>
                  <a:srgbClr val="1F497D"/>
                </a:solidFill>
                <a:latin typeface="Cambria" panose="02040503050406030204" pitchFamily="18" charset="0"/>
              </a:rPr>
              <a:t>Programme</a:t>
            </a:r>
            <a:r>
              <a:rPr lang="en-US" dirty="0" smtClean="0">
                <a:solidFill>
                  <a:srgbClr val="1F497D"/>
                </a:solidFill>
                <a:latin typeface="Cambria" panose="02040503050406030204" pitchFamily="18" charset="0"/>
              </a:rPr>
              <a:t> Result Indicator</a:t>
            </a:r>
            <a:endParaRPr lang="en-US" dirty="0">
              <a:solidFill>
                <a:srgbClr val="1F497D"/>
              </a:solidFill>
              <a:latin typeface="Cambria" panose="02040503050406030204" pitchFamily="18" charset="0"/>
            </a:endParaRPr>
          </a:p>
          <a:p>
            <a:pPr algn="ctr"/>
            <a:endParaRPr lang="en-US" sz="1400" i="1" dirty="0">
              <a:solidFill>
                <a:srgbClr val="1F497D"/>
              </a:solidFill>
              <a:latin typeface="Cambria" panose="02040503050406030204" pitchFamily="18" charset="0"/>
            </a:endParaRPr>
          </a:p>
          <a:p>
            <a:pPr algn="ctr"/>
            <a:r>
              <a:rPr lang="en-US" dirty="0" smtClean="0">
                <a:solidFill>
                  <a:srgbClr val="4F81BD"/>
                </a:solidFill>
              </a:rPr>
              <a:t> </a:t>
            </a:r>
          </a:p>
        </p:txBody>
      </p:sp>
      <p:cxnSp>
        <p:nvCxnSpPr>
          <p:cNvPr id="12" name="Gerade Verbindung mit Pfeil 14"/>
          <p:cNvCxnSpPr/>
          <p:nvPr/>
        </p:nvCxnSpPr>
        <p:spPr>
          <a:xfrm flipH="1">
            <a:off x="2346703" y="3355244"/>
            <a:ext cx="34866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Cím 1"/>
          <p:cNvSpPr txBox="1">
            <a:spLocks/>
          </p:cNvSpPr>
          <p:nvPr/>
        </p:nvSpPr>
        <p:spPr>
          <a:xfrm>
            <a:off x="3440259" y="548680"/>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solidFill>
                  <a:srgbClr val="4F81BD">
                    <a:lumMod val="75000"/>
                  </a:srgbClr>
                </a:solidFill>
                <a:latin typeface="Cambria" panose="02040503050406030204" pitchFamily="18" charset="0"/>
              </a:rPr>
              <a:t>4. Intervention Logic</a:t>
            </a:r>
            <a:endParaRPr lang="hu-HU"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60662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Abgerundetes Rechteck 13"/>
          <p:cNvSpPr/>
          <p:nvPr/>
        </p:nvSpPr>
        <p:spPr>
          <a:xfrm>
            <a:off x="539551" y="2808282"/>
            <a:ext cx="2124235" cy="2681597"/>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1F497D">
                  <a:lumMod val="75000"/>
                </a:srgbClr>
              </a:buClr>
            </a:pPr>
            <a:r>
              <a:rPr lang="en-US" sz="1600" dirty="0" err="1" smtClean="0">
                <a:solidFill>
                  <a:srgbClr val="4F81BD"/>
                </a:solidFill>
                <a:latin typeface="Cambria" panose="02040503050406030204" pitchFamily="18" charset="0"/>
              </a:rPr>
              <a:t>Programme</a:t>
            </a:r>
            <a:endParaRPr lang="en-US" sz="1600" dirty="0" smtClean="0">
              <a:solidFill>
                <a:srgbClr val="4F81BD"/>
              </a:solidFill>
              <a:latin typeface="Cambria" panose="02040503050406030204" pitchFamily="18" charset="0"/>
            </a:endParaRPr>
          </a:p>
          <a:p>
            <a:pPr algn="ctr">
              <a:buClr>
                <a:srgbClr val="1F497D">
                  <a:lumMod val="75000"/>
                </a:srgbClr>
              </a:buClr>
            </a:pPr>
            <a:r>
              <a:rPr lang="en-US" sz="1600" dirty="0" smtClean="0">
                <a:solidFill>
                  <a:srgbClr val="4F81BD"/>
                </a:solidFill>
                <a:latin typeface="Cambria" panose="02040503050406030204" pitchFamily="18" charset="0"/>
              </a:rPr>
              <a:t>Output Indicators</a:t>
            </a:r>
          </a:p>
          <a:p>
            <a:pPr algn="ctr">
              <a:buClr>
                <a:srgbClr val="1F497D">
                  <a:lumMod val="75000"/>
                </a:srgbClr>
              </a:buClr>
            </a:pPr>
            <a:endParaRPr lang="en-US" sz="1600" i="1" dirty="0">
              <a:solidFill>
                <a:srgbClr val="4F81BD"/>
              </a:solidFill>
              <a:latin typeface="Cambria" panose="02040503050406030204" pitchFamily="18" charset="0"/>
            </a:endParaRPr>
          </a:p>
          <a:p>
            <a:pPr algn="ctr">
              <a:buClr>
                <a:srgbClr val="1F497D">
                  <a:lumMod val="75000"/>
                </a:srgbClr>
              </a:buClr>
            </a:pPr>
            <a:endParaRPr lang="en-US" sz="1400" dirty="0">
              <a:solidFill>
                <a:srgbClr val="4F81B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r>
              <a:rPr lang="en-US" sz="1400" i="1" dirty="0">
                <a:solidFill>
                  <a:srgbClr val="1F497D"/>
                </a:solidFill>
                <a:latin typeface="Cambria" panose="02040503050406030204" pitchFamily="18" charset="0"/>
              </a:rPr>
              <a:t>Nr. of </a:t>
            </a:r>
            <a:r>
              <a:rPr lang="en-US" sz="1400" i="1" dirty="0" smtClean="0">
                <a:solidFill>
                  <a:srgbClr val="1F497D"/>
                </a:solidFill>
                <a:latin typeface="Cambria" panose="02040503050406030204" pitchFamily="18" charset="0"/>
              </a:rPr>
              <a:t>strategies</a:t>
            </a:r>
            <a:endParaRPr lang="en-US" sz="1400" i="1" dirty="0">
              <a:solidFill>
                <a:srgbClr val="1F497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r>
              <a:rPr lang="en-US" sz="1400" i="1" dirty="0">
                <a:solidFill>
                  <a:srgbClr val="1F497D"/>
                </a:solidFill>
                <a:latin typeface="Cambria" panose="02040503050406030204" pitchFamily="18" charset="0"/>
              </a:rPr>
              <a:t>Nr. of  </a:t>
            </a:r>
            <a:r>
              <a:rPr lang="en-US" sz="1400" i="1" dirty="0" smtClean="0">
                <a:solidFill>
                  <a:srgbClr val="1F497D"/>
                </a:solidFill>
                <a:latin typeface="Cambria" panose="02040503050406030204" pitchFamily="18" charset="0"/>
              </a:rPr>
              <a:t>tools</a:t>
            </a:r>
            <a:endParaRPr lang="en-US" sz="1400" i="1" dirty="0">
              <a:solidFill>
                <a:srgbClr val="1F497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r>
              <a:rPr lang="en-US" sz="1400" i="1" dirty="0">
                <a:solidFill>
                  <a:srgbClr val="1F497D"/>
                </a:solidFill>
                <a:latin typeface="Cambria" panose="02040503050406030204" pitchFamily="18" charset="0"/>
              </a:rPr>
              <a:t>Nr. of  pilot </a:t>
            </a:r>
            <a:r>
              <a:rPr lang="en-US" sz="1400" i="1" dirty="0" smtClean="0">
                <a:solidFill>
                  <a:srgbClr val="1F497D"/>
                </a:solidFill>
                <a:latin typeface="Cambria" panose="02040503050406030204" pitchFamily="18" charset="0"/>
              </a:rPr>
              <a:t>actions</a:t>
            </a:r>
            <a:endParaRPr lang="en-US" sz="1400" i="1" dirty="0">
              <a:solidFill>
                <a:srgbClr val="1F497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r>
              <a:rPr lang="en-US" sz="1400" u="sng" dirty="0">
                <a:solidFill>
                  <a:srgbClr val="1F497D"/>
                </a:solidFill>
                <a:latin typeface="Cambria" panose="02040503050406030204" pitchFamily="18" charset="0"/>
              </a:rPr>
              <a:t>Nr. of documented learning interactions</a:t>
            </a:r>
          </a:p>
          <a:p>
            <a:pPr algn="ctr">
              <a:buClr>
                <a:srgbClr val="1F497D">
                  <a:lumMod val="75000"/>
                </a:srgbClr>
              </a:buClr>
            </a:pPr>
            <a:endParaRPr lang="en-US" i="1" dirty="0" smtClean="0">
              <a:solidFill>
                <a:srgbClr val="1F497D"/>
              </a:solidFill>
              <a:latin typeface="Cambria" panose="02040503050406030204" pitchFamily="18" charset="0"/>
            </a:endParaRPr>
          </a:p>
        </p:txBody>
      </p:sp>
      <p:sp>
        <p:nvSpPr>
          <p:cNvPr id="8" name="Rechteck 15"/>
          <p:cNvSpPr/>
          <p:nvPr/>
        </p:nvSpPr>
        <p:spPr>
          <a:xfrm>
            <a:off x="2555776" y="1837872"/>
            <a:ext cx="5256584" cy="430887"/>
          </a:xfrm>
          <a:prstGeom prst="rect">
            <a:avLst/>
          </a:prstGeom>
        </p:spPr>
        <p:txBody>
          <a:bodyPr wrap="square">
            <a:spAutoFit/>
          </a:bodyPr>
          <a:lstStyle/>
          <a:p>
            <a:pPr algn="ctr"/>
            <a:r>
              <a:rPr lang="de-DE" sz="2200" dirty="0" smtClean="0">
                <a:solidFill>
                  <a:srgbClr val="4F81BD"/>
                </a:solidFill>
                <a:latin typeface="Cambria" panose="02040503050406030204" pitchFamily="18" charset="0"/>
              </a:rPr>
              <a:t>Project Intervention Logic - Outputs</a:t>
            </a:r>
            <a:endParaRPr lang="en-US" sz="2200" dirty="0">
              <a:solidFill>
                <a:prstClr val="black"/>
              </a:solidFill>
            </a:endParaRPr>
          </a:p>
        </p:txBody>
      </p:sp>
      <p:sp>
        <p:nvSpPr>
          <p:cNvPr id="13" name="Abgerundetes Rechteck 23"/>
          <p:cNvSpPr/>
          <p:nvPr/>
        </p:nvSpPr>
        <p:spPr>
          <a:xfrm>
            <a:off x="3059832" y="2808281"/>
            <a:ext cx="5256584" cy="2681598"/>
          </a:xfrm>
          <a:prstGeom prst="roundRect">
            <a:avLst/>
          </a:prstGeom>
          <a:solidFill>
            <a:schemeClr val="bg1">
              <a:alpha val="63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1F497D">
                  <a:lumMod val="75000"/>
                </a:srgbClr>
              </a:buClr>
            </a:pPr>
            <a:r>
              <a:rPr lang="en-US" dirty="0" smtClean="0">
                <a:solidFill>
                  <a:srgbClr val="4F81BD"/>
                </a:solidFill>
                <a:latin typeface="Cambria" panose="02040503050406030204" pitchFamily="18" charset="0"/>
              </a:rPr>
              <a:t>Project Outputs</a:t>
            </a:r>
          </a:p>
          <a:p>
            <a:pPr marL="285750" indent="-285750">
              <a:buClr>
                <a:srgbClr val="1F497D">
                  <a:lumMod val="75000"/>
                </a:srgbClr>
              </a:buClr>
              <a:buFont typeface="Calibri" panose="020F0502020204030204" pitchFamily="34" charset="0"/>
              <a:buChar char="-"/>
            </a:pPr>
            <a:endParaRPr lang="en-US" sz="1400" i="1" dirty="0" smtClean="0">
              <a:solidFill>
                <a:srgbClr val="1F497D"/>
              </a:solidFill>
              <a:latin typeface="Cambria" panose="02040503050406030204" pitchFamily="18" charset="0"/>
            </a:endParaRPr>
          </a:p>
          <a:p>
            <a:pPr marL="285750" indent="-285750">
              <a:spcAft>
                <a:spcPts val="600"/>
              </a:spcAft>
              <a:buClr>
                <a:srgbClr val="4F81BD">
                  <a:lumMod val="75000"/>
                </a:srgbClr>
              </a:buClr>
              <a:buSzPct val="100000"/>
              <a:buFont typeface="Wingdings" panose="05000000000000000000" pitchFamily="2" charset="2"/>
              <a:buChar char="Ø"/>
            </a:pPr>
            <a:r>
              <a:rPr lang="en-US" sz="1700" u="sng" dirty="0" smtClean="0">
                <a:solidFill>
                  <a:srgbClr val="1F497D"/>
                </a:solidFill>
                <a:latin typeface="Cambria" panose="02040503050406030204" pitchFamily="18" charset="0"/>
              </a:rPr>
              <a:t>What has been produced for the money given?</a:t>
            </a:r>
          </a:p>
          <a:p>
            <a:pPr marL="285750" indent="-285750">
              <a:spcAft>
                <a:spcPts val="600"/>
              </a:spcAft>
              <a:buClr>
                <a:srgbClr val="4F81BD">
                  <a:lumMod val="75000"/>
                </a:srgbClr>
              </a:buClr>
              <a:buSzPct val="100000"/>
              <a:buFont typeface="Wingdings" panose="05000000000000000000" pitchFamily="2" charset="2"/>
              <a:buChar char="Ø"/>
            </a:pPr>
            <a:r>
              <a:rPr lang="en-US" sz="1700" dirty="0" smtClean="0">
                <a:solidFill>
                  <a:srgbClr val="1F497D"/>
                </a:solidFill>
                <a:latin typeface="Cambria" panose="02040503050406030204" pitchFamily="18" charset="0"/>
              </a:rPr>
              <a:t>Project outputs have to contribute to one</a:t>
            </a:r>
            <a:r>
              <a:rPr lang="en-US" sz="1700" b="1" dirty="0" smtClean="0">
                <a:solidFill>
                  <a:srgbClr val="1F497D"/>
                </a:solidFill>
                <a:latin typeface="Cambria" panose="02040503050406030204" pitchFamily="18" charset="0"/>
              </a:rPr>
              <a:t> </a:t>
            </a:r>
            <a:r>
              <a:rPr lang="en-US" sz="1700" u="sng" dirty="0" smtClean="0">
                <a:solidFill>
                  <a:srgbClr val="1F497D"/>
                </a:solidFill>
                <a:latin typeface="Cambria" panose="02040503050406030204" pitchFamily="18" charset="0"/>
              </a:rPr>
              <a:t>compulsory </a:t>
            </a:r>
            <a:r>
              <a:rPr lang="en-US" sz="1700" u="sng" dirty="0" err="1" smtClean="0">
                <a:solidFill>
                  <a:srgbClr val="1F497D"/>
                </a:solidFill>
                <a:latin typeface="Cambria" panose="02040503050406030204" pitchFamily="18" charset="0"/>
              </a:rPr>
              <a:t>programme</a:t>
            </a:r>
            <a:r>
              <a:rPr lang="en-US" sz="1700" u="sng" dirty="0" smtClean="0">
                <a:solidFill>
                  <a:srgbClr val="1F497D"/>
                </a:solidFill>
                <a:latin typeface="Cambria" panose="02040503050406030204" pitchFamily="18" charset="0"/>
              </a:rPr>
              <a:t> output indicator </a:t>
            </a:r>
            <a:r>
              <a:rPr lang="en-US" sz="1700" dirty="0" smtClean="0">
                <a:solidFill>
                  <a:srgbClr val="1F497D"/>
                </a:solidFill>
                <a:latin typeface="Cambria" panose="02040503050406030204" pitchFamily="18" charset="0"/>
              </a:rPr>
              <a:t>(documented learning interactions)</a:t>
            </a:r>
          </a:p>
          <a:p>
            <a:pPr marL="285750" indent="-285750">
              <a:spcAft>
                <a:spcPts val="600"/>
              </a:spcAft>
              <a:buClr>
                <a:srgbClr val="4F81BD">
                  <a:lumMod val="75000"/>
                </a:srgbClr>
              </a:buClr>
              <a:buSzPct val="100000"/>
              <a:buFont typeface="Wingdings" panose="05000000000000000000" pitchFamily="2" charset="2"/>
              <a:buChar char="Ø"/>
            </a:pPr>
            <a:r>
              <a:rPr lang="en-US" sz="1700" dirty="0">
                <a:solidFill>
                  <a:srgbClr val="1F497D"/>
                </a:solidFill>
                <a:latin typeface="Cambria" panose="02040503050406030204" pitchFamily="18" charset="0"/>
              </a:rPr>
              <a:t>… and have to contribute to </a:t>
            </a:r>
            <a:r>
              <a:rPr lang="en-US" sz="1700" b="1" dirty="0">
                <a:solidFill>
                  <a:srgbClr val="1F497D"/>
                </a:solidFill>
                <a:latin typeface="Cambria" panose="02040503050406030204" pitchFamily="18" charset="0"/>
              </a:rPr>
              <a:t>one up to max. 4</a:t>
            </a:r>
            <a:r>
              <a:rPr lang="en-US" sz="1700" dirty="0">
                <a:solidFill>
                  <a:srgbClr val="1F497D"/>
                </a:solidFill>
                <a:latin typeface="Cambria" panose="02040503050406030204" pitchFamily="18" charset="0"/>
              </a:rPr>
              <a:t> further </a:t>
            </a:r>
            <a:r>
              <a:rPr lang="en-US" sz="1700" dirty="0" err="1">
                <a:solidFill>
                  <a:srgbClr val="1F497D"/>
                </a:solidFill>
                <a:latin typeface="Cambria" panose="02040503050406030204" pitchFamily="18" charset="0"/>
              </a:rPr>
              <a:t>programme</a:t>
            </a:r>
            <a:r>
              <a:rPr lang="en-US" sz="1700" dirty="0">
                <a:solidFill>
                  <a:srgbClr val="1F497D"/>
                </a:solidFill>
                <a:latin typeface="Cambria" panose="02040503050406030204" pitchFamily="18" charset="0"/>
              </a:rPr>
              <a:t> output </a:t>
            </a:r>
            <a:r>
              <a:rPr lang="en-US" sz="1700" dirty="0" smtClean="0">
                <a:solidFill>
                  <a:srgbClr val="1F497D"/>
                </a:solidFill>
                <a:latin typeface="Cambria" panose="02040503050406030204" pitchFamily="18" charset="0"/>
              </a:rPr>
              <a:t>indicator</a:t>
            </a:r>
          </a:p>
        </p:txBody>
      </p:sp>
      <p:cxnSp>
        <p:nvCxnSpPr>
          <p:cNvPr id="14" name="Gerade Verbindung mit Pfeil 40"/>
          <p:cNvCxnSpPr/>
          <p:nvPr/>
        </p:nvCxnSpPr>
        <p:spPr>
          <a:xfrm flipH="1">
            <a:off x="2663787" y="3360424"/>
            <a:ext cx="36003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Cím 1"/>
          <p:cNvSpPr txBox="1">
            <a:spLocks/>
          </p:cNvSpPr>
          <p:nvPr/>
        </p:nvSpPr>
        <p:spPr>
          <a:xfrm>
            <a:off x="3440259" y="548680"/>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solidFill>
                  <a:srgbClr val="4F81BD">
                    <a:lumMod val="75000"/>
                  </a:srgbClr>
                </a:solidFill>
                <a:latin typeface="Cambria" panose="02040503050406030204" pitchFamily="18" charset="0"/>
              </a:rPr>
              <a:t>4. Intervention Logic</a:t>
            </a:r>
            <a:endParaRPr lang="hu-HU"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573959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Abgerundetes Rechteck 26"/>
          <p:cNvSpPr/>
          <p:nvPr/>
        </p:nvSpPr>
        <p:spPr>
          <a:xfrm>
            <a:off x="381919" y="2667118"/>
            <a:ext cx="2088232" cy="3210154"/>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1F497D">
                  <a:lumMod val="75000"/>
                </a:srgbClr>
              </a:buClr>
            </a:pPr>
            <a:r>
              <a:rPr lang="en-US" sz="1600" dirty="0" err="1" smtClean="0">
                <a:solidFill>
                  <a:srgbClr val="4F81BD"/>
                </a:solidFill>
                <a:latin typeface="Cambria" panose="02040503050406030204" pitchFamily="18" charset="0"/>
              </a:rPr>
              <a:t>Programme</a:t>
            </a:r>
            <a:endParaRPr lang="en-US" sz="1600" dirty="0" smtClean="0">
              <a:solidFill>
                <a:srgbClr val="4F81BD"/>
              </a:solidFill>
              <a:latin typeface="Cambria" panose="02040503050406030204" pitchFamily="18" charset="0"/>
            </a:endParaRPr>
          </a:p>
          <a:p>
            <a:pPr algn="ctr">
              <a:buClr>
                <a:srgbClr val="1F497D">
                  <a:lumMod val="75000"/>
                </a:srgbClr>
              </a:buClr>
            </a:pPr>
            <a:r>
              <a:rPr lang="en-US" sz="1600" dirty="0" smtClean="0">
                <a:solidFill>
                  <a:srgbClr val="4F81BD"/>
                </a:solidFill>
                <a:latin typeface="Cambria" panose="02040503050406030204" pitchFamily="18" charset="0"/>
              </a:rPr>
              <a:t>Output Indicators</a:t>
            </a:r>
          </a:p>
          <a:p>
            <a:pPr algn="ctr">
              <a:buClr>
                <a:srgbClr val="1F497D">
                  <a:lumMod val="75000"/>
                </a:srgbClr>
              </a:buClr>
            </a:pPr>
            <a:endParaRPr lang="en-US" sz="1600" dirty="0" smtClean="0">
              <a:solidFill>
                <a:srgbClr val="4F81B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r>
              <a:rPr lang="en-US" sz="1400" i="1" dirty="0" err="1">
                <a:solidFill>
                  <a:srgbClr val="1F497D"/>
                </a:solidFill>
                <a:latin typeface="Cambria" panose="02040503050406030204" pitchFamily="18" charset="0"/>
              </a:rPr>
              <a:t>Nr</a:t>
            </a:r>
            <a:r>
              <a:rPr lang="en-US" sz="1400" i="1" dirty="0">
                <a:solidFill>
                  <a:srgbClr val="1F497D"/>
                </a:solidFill>
                <a:latin typeface="Cambria" panose="02040503050406030204" pitchFamily="18" charset="0"/>
              </a:rPr>
              <a:t>. of </a:t>
            </a:r>
            <a:r>
              <a:rPr lang="en-US" sz="1400" i="1" dirty="0" smtClean="0">
                <a:solidFill>
                  <a:srgbClr val="1F497D"/>
                </a:solidFill>
                <a:latin typeface="Cambria" panose="02040503050406030204" pitchFamily="18" charset="0"/>
              </a:rPr>
              <a:t>strategies</a:t>
            </a:r>
          </a:p>
          <a:p>
            <a:pPr marL="285750" indent="-285750">
              <a:buClr>
                <a:srgbClr val="1F497D">
                  <a:lumMod val="75000"/>
                </a:srgbClr>
              </a:buClr>
              <a:buFont typeface="Calibri" panose="020F0502020204030204" pitchFamily="34" charset="0"/>
              <a:buChar char="-"/>
            </a:pPr>
            <a:endParaRPr lang="en-US" sz="1400" i="1" dirty="0">
              <a:solidFill>
                <a:srgbClr val="1F497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r>
              <a:rPr lang="en-US" sz="1400" i="1" dirty="0" err="1">
                <a:solidFill>
                  <a:srgbClr val="1F497D"/>
                </a:solidFill>
                <a:latin typeface="Cambria" panose="02040503050406030204" pitchFamily="18" charset="0"/>
              </a:rPr>
              <a:t>Nr</a:t>
            </a:r>
            <a:r>
              <a:rPr lang="en-US" sz="1400" i="1" dirty="0">
                <a:solidFill>
                  <a:srgbClr val="1F497D"/>
                </a:solidFill>
                <a:latin typeface="Cambria" panose="02040503050406030204" pitchFamily="18" charset="0"/>
              </a:rPr>
              <a:t>. of  </a:t>
            </a:r>
            <a:r>
              <a:rPr lang="en-US" sz="1400" i="1" dirty="0" smtClean="0">
                <a:solidFill>
                  <a:srgbClr val="1F497D"/>
                </a:solidFill>
                <a:latin typeface="Cambria" panose="02040503050406030204" pitchFamily="18" charset="0"/>
              </a:rPr>
              <a:t>tools</a:t>
            </a:r>
          </a:p>
          <a:p>
            <a:pPr marL="285750" indent="-285750">
              <a:buClr>
                <a:srgbClr val="1F497D">
                  <a:lumMod val="75000"/>
                </a:srgbClr>
              </a:buClr>
              <a:buFont typeface="Calibri" panose="020F0502020204030204" pitchFamily="34" charset="0"/>
              <a:buChar char="-"/>
            </a:pPr>
            <a:endParaRPr lang="en-US" sz="1400" i="1" dirty="0">
              <a:solidFill>
                <a:srgbClr val="1F497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r>
              <a:rPr lang="en-US" sz="1400" i="1" dirty="0" err="1">
                <a:solidFill>
                  <a:srgbClr val="1F497D"/>
                </a:solidFill>
                <a:latin typeface="Cambria" panose="02040503050406030204" pitchFamily="18" charset="0"/>
              </a:rPr>
              <a:t>Nr</a:t>
            </a:r>
            <a:r>
              <a:rPr lang="en-US" sz="1400" i="1" dirty="0">
                <a:solidFill>
                  <a:srgbClr val="1F497D"/>
                </a:solidFill>
                <a:latin typeface="Cambria" panose="02040503050406030204" pitchFamily="18" charset="0"/>
              </a:rPr>
              <a:t>. of  pilot </a:t>
            </a:r>
            <a:r>
              <a:rPr lang="en-US" sz="1400" i="1" dirty="0" smtClean="0">
                <a:solidFill>
                  <a:srgbClr val="1F497D"/>
                </a:solidFill>
                <a:latin typeface="Cambria" panose="02040503050406030204" pitchFamily="18" charset="0"/>
              </a:rPr>
              <a:t>actions</a:t>
            </a:r>
          </a:p>
          <a:p>
            <a:pPr>
              <a:buClr>
                <a:srgbClr val="1F497D">
                  <a:lumMod val="75000"/>
                </a:srgbClr>
              </a:buClr>
            </a:pPr>
            <a:endParaRPr lang="en-US" sz="1400" i="1" dirty="0">
              <a:solidFill>
                <a:srgbClr val="1F497D"/>
              </a:solidFill>
              <a:latin typeface="Cambria" panose="02040503050406030204" pitchFamily="18" charset="0"/>
            </a:endParaRPr>
          </a:p>
          <a:p>
            <a:pPr marL="285750" indent="-285750">
              <a:buClr>
                <a:srgbClr val="1F497D">
                  <a:lumMod val="75000"/>
                </a:srgbClr>
              </a:buClr>
              <a:buFont typeface="Calibri" panose="020F0502020204030204" pitchFamily="34" charset="0"/>
              <a:buChar char="-"/>
            </a:pPr>
            <a:r>
              <a:rPr lang="en-US" sz="1400" i="1" u="sng" dirty="0" err="1">
                <a:solidFill>
                  <a:srgbClr val="1F497D"/>
                </a:solidFill>
                <a:latin typeface="Cambria" panose="02040503050406030204" pitchFamily="18" charset="0"/>
              </a:rPr>
              <a:t>Nr</a:t>
            </a:r>
            <a:r>
              <a:rPr lang="en-US" sz="1400" i="1" u="sng" dirty="0">
                <a:solidFill>
                  <a:srgbClr val="1F497D"/>
                </a:solidFill>
                <a:latin typeface="Cambria" panose="02040503050406030204" pitchFamily="18" charset="0"/>
              </a:rPr>
              <a:t>. of documented learning </a:t>
            </a:r>
            <a:r>
              <a:rPr lang="en-US" sz="1400" i="1" u="sng" dirty="0" smtClean="0">
                <a:solidFill>
                  <a:srgbClr val="1F497D"/>
                </a:solidFill>
                <a:latin typeface="Cambria" panose="02040503050406030204" pitchFamily="18" charset="0"/>
              </a:rPr>
              <a:t>interactions</a:t>
            </a:r>
            <a:endParaRPr lang="en-US" sz="1400" i="1" u="sng" dirty="0">
              <a:solidFill>
                <a:srgbClr val="1F497D"/>
              </a:solidFill>
              <a:latin typeface="Cambria" panose="02040503050406030204" pitchFamily="18" charset="0"/>
            </a:endParaRPr>
          </a:p>
        </p:txBody>
      </p:sp>
      <p:sp>
        <p:nvSpPr>
          <p:cNvPr id="28" name="Abgerundetes Rechteck 27"/>
          <p:cNvSpPr/>
          <p:nvPr/>
        </p:nvSpPr>
        <p:spPr>
          <a:xfrm>
            <a:off x="2807804" y="2018457"/>
            <a:ext cx="5363506" cy="4362871"/>
          </a:xfrm>
          <a:prstGeom prst="roundRect">
            <a:avLst/>
          </a:prstGeom>
          <a:solidFill>
            <a:schemeClr val="bg1">
              <a:alpha val="63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1F497D">
                  <a:lumMod val="75000"/>
                </a:srgbClr>
              </a:buClr>
            </a:pPr>
            <a:r>
              <a:rPr lang="en-US" dirty="0" smtClean="0">
                <a:solidFill>
                  <a:srgbClr val="4F81BD"/>
                </a:solidFill>
                <a:latin typeface="Cambria" panose="02040503050406030204" pitchFamily="18" charset="0"/>
              </a:rPr>
              <a:t>Project Outputs</a:t>
            </a:r>
          </a:p>
          <a:p>
            <a:pPr marL="285750" indent="-285750">
              <a:buClr>
                <a:srgbClr val="1F497D">
                  <a:lumMod val="75000"/>
                </a:srgbClr>
              </a:buClr>
              <a:buFont typeface="Calibri" panose="020F0502020204030204" pitchFamily="34" charset="0"/>
              <a:buChar char="-"/>
            </a:pPr>
            <a:endParaRPr lang="en-US" sz="1400" i="1" dirty="0" smtClean="0">
              <a:solidFill>
                <a:srgbClr val="1F497D"/>
              </a:solidFill>
              <a:latin typeface="Cambria" panose="02040503050406030204" pitchFamily="18" charset="0"/>
            </a:endParaRPr>
          </a:p>
        </p:txBody>
      </p:sp>
      <p:cxnSp>
        <p:nvCxnSpPr>
          <p:cNvPr id="29" name="Gerade Verbindung mit Pfeil 28"/>
          <p:cNvCxnSpPr/>
          <p:nvPr/>
        </p:nvCxnSpPr>
        <p:spPr>
          <a:xfrm flipH="1">
            <a:off x="2447764" y="2996952"/>
            <a:ext cx="36003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30" name="Tabelle 29"/>
          <p:cNvGraphicFramePr>
            <a:graphicFrameLocks noGrp="1"/>
          </p:cNvGraphicFramePr>
          <p:nvPr>
            <p:extLst>
              <p:ext uri="{D42A27DB-BD31-4B8C-83A1-F6EECF244321}">
                <p14:modId xmlns:p14="http://schemas.microsoft.com/office/powerpoint/2010/main" val="339410433"/>
              </p:ext>
            </p:extLst>
          </p:nvPr>
        </p:nvGraphicFramePr>
        <p:xfrm>
          <a:off x="3003050" y="2632900"/>
          <a:ext cx="5026698" cy="3240795"/>
        </p:xfrm>
        <a:graphic>
          <a:graphicData uri="http://schemas.openxmlformats.org/drawingml/2006/table">
            <a:tbl>
              <a:tblPr firstRow="1" bandRow="1">
                <a:tableStyleId>{5C22544A-7EE6-4342-B048-85BDC9FD1C3A}</a:tableStyleId>
              </a:tblPr>
              <a:tblGrid>
                <a:gridCol w="4233246"/>
                <a:gridCol w="793452"/>
              </a:tblGrid>
              <a:tr h="322835">
                <a:tc>
                  <a:txBody>
                    <a:bodyPr/>
                    <a:lstStyle/>
                    <a:p>
                      <a:r>
                        <a:rPr lang="en-US" sz="1600" dirty="0" smtClean="0"/>
                        <a:t>Output </a:t>
                      </a:r>
                      <a:endParaRPr lang="en-US" sz="1600" dirty="0"/>
                    </a:p>
                  </a:txBody>
                  <a:tcPr/>
                </a:tc>
                <a:tc>
                  <a:txBody>
                    <a:bodyPr/>
                    <a:lstStyle/>
                    <a:p>
                      <a:pPr algn="ctr"/>
                      <a:r>
                        <a:rPr lang="en-US" sz="1600" dirty="0" smtClean="0"/>
                        <a:t>Value</a:t>
                      </a:r>
                      <a:endParaRPr lang="en-US" sz="1600" dirty="0"/>
                    </a:p>
                  </a:txBody>
                  <a:tcPr/>
                </a:tc>
              </a:tr>
              <a:tr h="322835">
                <a:tc>
                  <a:txBody>
                    <a:bodyPr/>
                    <a:lstStyle/>
                    <a:p>
                      <a:r>
                        <a:rPr lang="en-US" sz="1400" dirty="0" smtClean="0">
                          <a:solidFill>
                            <a:srgbClr val="1F497D"/>
                          </a:solidFill>
                        </a:rPr>
                        <a:t>1 </a:t>
                      </a:r>
                      <a:r>
                        <a:rPr lang="en-US" sz="1400" dirty="0" err="1" smtClean="0">
                          <a:solidFill>
                            <a:srgbClr val="1F497D"/>
                          </a:solidFill>
                        </a:rPr>
                        <a:t>Danubian</a:t>
                      </a:r>
                      <a:r>
                        <a:rPr lang="en-US" sz="1400" dirty="0" smtClean="0">
                          <a:solidFill>
                            <a:srgbClr val="1F497D"/>
                          </a:solidFill>
                        </a:rPr>
                        <a:t> strategy for (…) based on</a:t>
                      </a:r>
                      <a:r>
                        <a:rPr lang="en-US" sz="1400" baseline="0" dirty="0" smtClean="0">
                          <a:solidFill>
                            <a:srgbClr val="1F497D"/>
                          </a:solidFill>
                        </a:rPr>
                        <a:t> 8 country reports </a:t>
                      </a:r>
                      <a:endParaRPr lang="en-US" sz="1400" dirty="0">
                        <a:solidFill>
                          <a:srgbClr val="1F497D"/>
                        </a:solidFill>
                      </a:endParaRPr>
                    </a:p>
                  </a:txBody>
                  <a:tcPr/>
                </a:tc>
                <a:tc>
                  <a:txBody>
                    <a:bodyPr/>
                    <a:lstStyle/>
                    <a:p>
                      <a:pPr algn="ctr"/>
                      <a:r>
                        <a:rPr lang="en-US" sz="1400" dirty="0" smtClean="0">
                          <a:solidFill>
                            <a:srgbClr val="1F497D"/>
                          </a:solidFill>
                        </a:rPr>
                        <a:t>1</a:t>
                      </a:r>
                      <a:endParaRPr lang="en-US" sz="1400" dirty="0">
                        <a:solidFill>
                          <a:srgbClr val="1F497D"/>
                        </a:solidFill>
                      </a:endParaRPr>
                    </a:p>
                  </a:txBody>
                  <a:tcPr/>
                </a:tc>
              </a:tr>
              <a:tr h="322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1F497D"/>
                          </a:solidFill>
                        </a:rPr>
                        <a:t>1 </a:t>
                      </a:r>
                      <a:r>
                        <a:rPr lang="en-US" sz="1400" dirty="0" err="1" smtClean="0">
                          <a:solidFill>
                            <a:srgbClr val="1F497D"/>
                          </a:solidFill>
                        </a:rPr>
                        <a:t>Danubian</a:t>
                      </a:r>
                      <a:r>
                        <a:rPr lang="en-US" sz="1400" dirty="0" smtClean="0">
                          <a:solidFill>
                            <a:srgbClr val="1F497D"/>
                          </a:solidFill>
                        </a:rPr>
                        <a:t> strategy for (…) based on</a:t>
                      </a:r>
                      <a:r>
                        <a:rPr lang="en-US" sz="1400" baseline="0" dirty="0" smtClean="0">
                          <a:solidFill>
                            <a:srgbClr val="1F497D"/>
                          </a:solidFill>
                        </a:rPr>
                        <a:t> 8 country reports </a:t>
                      </a:r>
                      <a:endParaRPr lang="en-US" sz="1400" dirty="0" smtClean="0">
                        <a:solidFill>
                          <a:srgbClr val="1F497D"/>
                        </a:solidFill>
                      </a:endParaRPr>
                    </a:p>
                  </a:txBody>
                  <a:tcPr/>
                </a:tc>
                <a:tc>
                  <a:txBody>
                    <a:bodyPr/>
                    <a:lstStyle/>
                    <a:p>
                      <a:pPr algn="ctr"/>
                      <a:r>
                        <a:rPr lang="en-US" sz="1400" b="1" dirty="0" smtClean="0">
                          <a:solidFill>
                            <a:srgbClr val="FF0000"/>
                          </a:solidFill>
                        </a:rPr>
                        <a:t>8</a:t>
                      </a:r>
                      <a:endParaRPr lang="en-US" sz="1400" b="1" dirty="0">
                        <a:solidFill>
                          <a:srgbClr val="FF0000"/>
                        </a:solidFill>
                      </a:endParaRPr>
                    </a:p>
                  </a:txBody>
                  <a:tcPr/>
                </a:tc>
              </a:tr>
              <a:tr h="322835">
                <a:tc>
                  <a:txBody>
                    <a:bodyPr/>
                    <a:lstStyle/>
                    <a:p>
                      <a:r>
                        <a:rPr lang="en-US" sz="1400" dirty="0" smtClean="0">
                          <a:solidFill>
                            <a:srgbClr val="1F497D"/>
                          </a:solidFill>
                        </a:rPr>
                        <a:t>4 local action plans (for 4 pilots)</a:t>
                      </a:r>
                      <a:endParaRPr lang="en-US" sz="1400" dirty="0">
                        <a:solidFill>
                          <a:srgbClr val="1F497D"/>
                        </a:solidFill>
                      </a:endParaRPr>
                    </a:p>
                  </a:txBody>
                  <a:tcPr/>
                </a:tc>
                <a:tc>
                  <a:txBody>
                    <a:bodyPr/>
                    <a:lstStyle/>
                    <a:p>
                      <a:pPr algn="ctr"/>
                      <a:r>
                        <a:rPr lang="en-US" sz="1400" dirty="0" smtClean="0">
                          <a:solidFill>
                            <a:srgbClr val="1F497D"/>
                          </a:solidFill>
                        </a:rPr>
                        <a:t>4</a:t>
                      </a:r>
                      <a:endParaRPr lang="en-US" sz="1400" dirty="0">
                        <a:solidFill>
                          <a:srgbClr val="1F497D"/>
                        </a:solidFill>
                      </a:endParaRPr>
                    </a:p>
                  </a:txBody>
                  <a:tcPr/>
                </a:tc>
              </a:tr>
              <a:tr h="322835">
                <a:tc>
                  <a:txBody>
                    <a:bodyPr/>
                    <a:lstStyle/>
                    <a:p>
                      <a:r>
                        <a:rPr lang="en-US" sz="1400" dirty="0" smtClean="0">
                          <a:solidFill>
                            <a:srgbClr val="1F497D"/>
                          </a:solidFill>
                        </a:rPr>
                        <a:t>1 E-learning platform</a:t>
                      </a:r>
                      <a:endParaRPr lang="en-US" sz="1400" dirty="0">
                        <a:solidFill>
                          <a:srgbClr val="1F497D"/>
                        </a:solidFill>
                      </a:endParaRPr>
                    </a:p>
                  </a:txBody>
                  <a:tcPr/>
                </a:tc>
                <a:tc>
                  <a:txBody>
                    <a:bodyPr/>
                    <a:lstStyle/>
                    <a:p>
                      <a:pPr algn="ctr"/>
                      <a:r>
                        <a:rPr lang="en-US" sz="1400" dirty="0" smtClean="0">
                          <a:solidFill>
                            <a:srgbClr val="1F497D"/>
                          </a:solidFill>
                        </a:rPr>
                        <a:t>1</a:t>
                      </a:r>
                      <a:endParaRPr lang="en-US" sz="1400" dirty="0">
                        <a:solidFill>
                          <a:srgbClr val="1F497D"/>
                        </a:solidFill>
                      </a:endParaRPr>
                    </a:p>
                  </a:txBody>
                  <a:tcPr/>
                </a:tc>
              </a:tr>
              <a:tr h="322835">
                <a:tc>
                  <a:txBody>
                    <a:bodyPr/>
                    <a:lstStyle/>
                    <a:p>
                      <a:r>
                        <a:rPr lang="en-US" sz="1400" dirty="0" smtClean="0">
                          <a:solidFill>
                            <a:srgbClr val="FF0000"/>
                          </a:solidFill>
                        </a:rPr>
                        <a:t>1</a:t>
                      </a:r>
                      <a:r>
                        <a:rPr lang="en-US" sz="1400" baseline="0" dirty="0" smtClean="0">
                          <a:solidFill>
                            <a:srgbClr val="FF0000"/>
                          </a:solidFill>
                        </a:rPr>
                        <a:t> internal project management manual </a:t>
                      </a:r>
                      <a:endParaRPr lang="en-US" sz="14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1</a:t>
                      </a:r>
                    </a:p>
                  </a:txBody>
                  <a:tcPr/>
                </a:tc>
              </a:tr>
              <a:tr h="322835">
                <a:tc>
                  <a:txBody>
                    <a:bodyPr/>
                    <a:lstStyle/>
                    <a:p>
                      <a:r>
                        <a:rPr lang="en-US" sz="1400" dirty="0" smtClean="0">
                          <a:solidFill>
                            <a:srgbClr val="1F497D"/>
                          </a:solidFill>
                        </a:rPr>
                        <a:t>Pilot</a:t>
                      </a:r>
                      <a:r>
                        <a:rPr lang="en-US" sz="1400" baseline="0" dirty="0" smtClean="0">
                          <a:solidFill>
                            <a:srgbClr val="1F497D"/>
                          </a:solidFill>
                        </a:rPr>
                        <a:t> implementation of action plans in 4 sites</a:t>
                      </a:r>
                      <a:endParaRPr lang="en-US" sz="1400" dirty="0">
                        <a:solidFill>
                          <a:srgbClr val="1F497D"/>
                        </a:solidFill>
                      </a:endParaRPr>
                    </a:p>
                  </a:txBody>
                  <a:tcPr/>
                </a:tc>
                <a:tc>
                  <a:txBody>
                    <a:bodyPr/>
                    <a:lstStyle/>
                    <a:p>
                      <a:pPr algn="ctr"/>
                      <a:r>
                        <a:rPr lang="en-US" sz="1400" dirty="0" smtClean="0">
                          <a:solidFill>
                            <a:srgbClr val="1F497D"/>
                          </a:solidFill>
                        </a:rPr>
                        <a:t>4</a:t>
                      </a:r>
                      <a:endParaRPr lang="en-US" sz="1400" dirty="0">
                        <a:solidFill>
                          <a:srgbClr val="1F497D"/>
                        </a:solidFill>
                      </a:endParaRPr>
                    </a:p>
                  </a:txBody>
                  <a:tcPr/>
                </a:tc>
              </a:tr>
              <a:tr h="322835">
                <a:tc>
                  <a:txBody>
                    <a:bodyPr/>
                    <a:lstStyle/>
                    <a:p>
                      <a:r>
                        <a:rPr lang="en-US" sz="1400" dirty="0" smtClean="0">
                          <a:solidFill>
                            <a:srgbClr val="1F497D"/>
                          </a:solidFill>
                        </a:rPr>
                        <a:t>Implementation 1 E-learning</a:t>
                      </a:r>
                      <a:r>
                        <a:rPr lang="en-US" sz="1400" baseline="0" dirty="0" smtClean="0">
                          <a:solidFill>
                            <a:srgbClr val="1F497D"/>
                          </a:solidFill>
                        </a:rPr>
                        <a:t> course (4 X 25 </a:t>
                      </a:r>
                      <a:r>
                        <a:rPr lang="en-US" sz="1400" baseline="0" dirty="0" err="1" smtClean="0">
                          <a:solidFill>
                            <a:srgbClr val="1F497D"/>
                          </a:solidFill>
                        </a:rPr>
                        <a:t>particip</a:t>
                      </a:r>
                      <a:r>
                        <a:rPr lang="en-US" sz="1400" baseline="0" dirty="0" smtClean="0">
                          <a:solidFill>
                            <a:srgbClr val="1F497D"/>
                          </a:solidFill>
                        </a:rPr>
                        <a:t>.)</a:t>
                      </a:r>
                      <a:endParaRPr lang="en-US" sz="1400" dirty="0">
                        <a:solidFill>
                          <a:srgbClr val="1F497D"/>
                        </a:solidFill>
                      </a:endParaRPr>
                    </a:p>
                  </a:txBody>
                  <a:tcPr/>
                </a:tc>
                <a:tc>
                  <a:txBody>
                    <a:bodyPr/>
                    <a:lstStyle/>
                    <a:p>
                      <a:pPr algn="ctr"/>
                      <a:r>
                        <a:rPr lang="en-US" sz="1400" dirty="0" smtClean="0">
                          <a:solidFill>
                            <a:srgbClr val="1F497D"/>
                          </a:solidFill>
                        </a:rPr>
                        <a:t>1</a:t>
                      </a:r>
                      <a:endParaRPr lang="en-US" sz="1400" dirty="0">
                        <a:solidFill>
                          <a:srgbClr val="1F497D"/>
                        </a:solidFill>
                      </a:endParaRPr>
                    </a:p>
                  </a:txBody>
                  <a:tcPr/>
                </a:tc>
              </a:tr>
              <a:tr h="322835">
                <a:tc>
                  <a:txBody>
                    <a:bodyPr/>
                    <a:lstStyle/>
                    <a:p>
                      <a:r>
                        <a:rPr lang="en-US" sz="1400" dirty="0" smtClean="0">
                          <a:solidFill>
                            <a:srgbClr val="1F497D"/>
                          </a:solidFill>
                        </a:rPr>
                        <a:t>Implementation 1 E-learning</a:t>
                      </a:r>
                      <a:r>
                        <a:rPr lang="en-US" sz="1400" baseline="0" dirty="0" smtClean="0">
                          <a:solidFill>
                            <a:srgbClr val="1F497D"/>
                          </a:solidFill>
                        </a:rPr>
                        <a:t> course (4 X 25 </a:t>
                      </a:r>
                      <a:r>
                        <a:rPr lang="en-US" sz="1400" baseline="0" dirty="0" err="1" smtClean="0">
                          <a:solidFill>
                            <a:srgbClr val="1F497D"/>
                          </a:solidFill>
                        </a:rPr>
                        <a:t>particip</a:t>
                      </a:r>
                      <a:r>
                        <a:rPr lang="en-US" sz="1400" baseline="0" dirty="0" smtClean="0">
                          <a:solidFill>
                            <a:srgbClr val="1F497D"/>
                          </a:solidFill>
                        </a:rPr>
                        <a:t>.)</a:t>
                      </a:r>
                      <a:endParaRPr lang="en-US" sz="1400" dirty="0">
                        <a:solidFill>
                          <a:srgbClr val="1F497D"/>
                        </a:solidFill>
                      </a:endParaRPr>
                    </a:p>
                  </a:txBody>
                  <a:tcPr/>
                </a:tc>
                <a:tc>
                  <a:txBody>
                    <a:bodyPr/>
                    <a:lstStyle/>
                    <a:p>
                      <a:pPr algn="ctr"/>
                      <a:r>
                        <a:rPr lang="en-US" sz="1400" b="1" dirty="0" smtClean="0">
                          <a:solidFill>
                            <a:srgbClr val="FF0000"/>
                          </a:solidFill>
                        </a:rPr>
                        <a:t>4</a:t>
                      </a:r>
                      <a:endParaRPr lang="en-US" sz="1400" b="1" dirty="0">
                        <a:solidFill>
                          <a:srgbClr val="FF0000"/>
                        </a:solidFill>
                      </a:endParaRPr>
                    </a:p>
                  </a:txBody>
                  <a:tcPr/>
                </a:tc>
              </a:tr>
              <a:tr h="322835">
                <a:tc>
                  <a:txBody>
                    <a:bodyPr/>
                    <a:lstStyle/>
                    <a:p>
                      <a:r>
                        <a:rPr lang="en-US" sz="1400" dirty="0" smtClean="0">
                          <a:solidFill>
                            <a:srgbClr val="1F497D"/>
                          </a:solidFill>
                        </a:rPr>
                        <a:t>Implementation 1 E-learning</a:t>
                      </a:r>
                      <a:r>
                        <a:rPr lang="en-US" sz="1400" baseline="0" dirty="0" smtClean="0">
                          <a:solidFill>
                            <a:srgbClr val="1F497D"/>
                          </a:solidFill>
                        </a:rPr>
                        <a:t> course (4 X 25 </a:t>
                      </a:r>
                      <a:r>
                        <a:rPr lang="en-US" sz="1400" baseline="0" dirty="0" err="1" smtClean="0">
                          <a:solidFill>
                            <a:srgbClr val="1F497D"/>
                          </a:solidFill>
                        </a:rPr>
                        <a:t>particip</a:t>
                      </a:r>
                      <a:r>
                        <a:rPr lang="en-US" sz="1400" baseline="0" dirty="0" smtClean="0">
                          <a:solidFill>
                            <a:srgbClr val="1F497D"/>
                          </a:solidFill>
                        </a:rPr>
                        <a:t>.)</a:t>
                      </a:r>
                      <a:endParaRPr lang="en-US" sz="1400" dirty="0">
                        <a:solidFill>
                          <a:srgbClr val="1F497D"/>
                        </a:solidFill>
                      </a:endParaRPr>
                    </a:p>
                  </a:txBody>
                  <a:tcPr/>
                </a:tc>
                <a:tc>
                  <a:txBody>
                    <a:bodyPr/>
                    <a:lstStyle/>
                    <a:p>
                      <a:pPr algn="ctr"/>
                      <a:r>
                        <a:rPr lang="en-US" sz="1400" b="1" dirty="0" smtClean="0">
                          <a:solidFill>
                            <a:srgbClr val="FF0000"/>
                          </a:solidFill>
                        </a:rPr>
                        <a:t>100</a:t>
                      </a:r>
                      <a:endParaRPr lang="en-US" sz="1400" b="1" dirty="0">
                        <a:solidFill>
                          <a:srgbClr val="FF0000"/>
                        </a:solidFill>
                      </a:endParaRPr>
                    </a:p>
                  </a:txBody>
                  <a:tcPr/>
                </a:tc>
              </a:tr>
            </a:tbl>
          </a:graphicData>
        </a:graphic>
      </p:graphicFrame>
      <p:sp>
        <p:nvSpPr>
          <p:cNvPr id="31" name="Rechteck 30"/>
          <p:cNvSpPr/>
          <p:nvPr/>
        </p:nvSpPr>
        <p:spPr>
          <a:xfrm>
            <a:off x="2828652" y="1484784"/>
            <a:ext cx="5256584" cy="430887"/>
          </a:xfrm>
          <a:prstGeom prst="rect">
            <a:avLst/>
          </a:prstGeom>
        </p:spPr>
        <p:txBody>
          <a:bodyPr wrap="square">
            <a:spAutoFit/>
          </a:bodyPr>
          <a:lstStyle/>
          <a:p>
            <a:pPr algn="ctr"/>
            <a:r>
              <a:rPr lang="de-DE" sz="2200" dirty="0" smtClean="0">
                <a:solidFill>
                  <a:srgbClr val="4F81BD"/>
                </a:solidFill>
                <a:latin typeface="Cambria" panose="02040503050406030204" pitchFamily="18" charset="0"/>
              </a:rPr>
              <a:t>Intervention Logic – Outputs</a:t>
            </a:r>
            <a:endParaRPr lang="en-US" sz="2200" dirty="0">
              <a:solidFill>
                <a:prstClr val="black"/>
              </a:solidFill>
            </a:endParaRPr>
          </a:p>
        </p:txBody>
      </p:sp>
      <p:cxnSp>
        <p:nvCxnSpPr>
          <p:cNvPr id="32" name="Straight Arrow Connector 25"/>
          <p:cNvCxnSpPr/>
          <p:nvPr/>
        </p:nvCxnSpPr>
        <p:spPr>
          <a:xfrm flipV="1">
            <a:off x="2068631" y="3328002"/>
            <a:ext cx="918102" cy="259044"/>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25"/>
          <p:cNvCxnSpPr/>
          <p:nvPr/>
        </p:nvCxnSpPr>
        <p:spPr>
          <a:xfrm>
            <a:off x="2068631" y="3732430"/>
            <a:ext cx="936104" cy="87406"/>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25"/>
          <p:cNvCxnSpPr/>
          <p:nvPr/>
        </p:nvCxnSpPr>
        <p:spPr>
          <a:xfrm>
            <a:off x="1835696" y="4091881"/>
            <a:ext cx="1151037" cy="0"/>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25"/>
          <p:cNvCxnSpPr/>
          <p:nvPr/>
        </p:nvCxnSpPr>
        <p:spPr>
          <a:xfrm>
            <a:off x="2267744" y="4653136"/>
            <a:ext cx="736991" cy="81579"/>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25"/>
          <p:cNvCxnSpPr/>
          <p:nvPr/>
        </p:nvCxnSpPr>
        <p:spPr>
          <a:xfrm>
            <a:off x="2058126" y="5229200"/>
            <a:ext cx="946609" cy="0"/>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5"/>
          <p:cNvCxnSpPr/>
          <p:nvPr/>
        </p:nvCxnSpPr>
        <p:spPr>
          <a:xfrm>
            <a:off x="1835696" y="4199892"/>
            <a:ext cx="1151037" cy="165212"/>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Cím 1"/>
          <p:cNvSpPr txBox="1">
            <a:spLocks/>
          </p:cNvSpPr>
          <p:nvPr/>
        </p:nvSpPr>
        <p:spPr>
          <a:xfrm>
            <a:off x="3440259" y="548680"/>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solidFill>
                  <a:srgbClr val="4F81BD">
                    <a:lumMod val="75000"/>
                  </a:srgbClr>
                </a:solidFill>
                <a:latin typeface="Cambria" panose="02040503050406030204" pitchFamily="18" charset="0"/>
              </a:rPr>
              <a:t>4. Intervention Logic</a:t>
            </a:r>
            <a:endParaRPr lang="hu-HU"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4856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r>
              <a:rPr lang="en-US" sz="2800" dirty="0">
                <a:solidFill>
                  <a:srgbClr val="4F81BD">
                    <a:lumMod val="75000"/>
                  </a:srgbClr>
                </a:solidFill>
                <a:latin typeface="Cambria" panose="02040503050406030204" pitchFamily="18" charset="0"/>
              </a:rPr>
              <a:t>Start with…</a:t>
            </a:r>
            <a:endParaRPr lang="en-GB" sz="2800" dirty="0">
              <a:solidFill>
                <a:srgbClr val="4F81BD">
                  <a:lumMod val="75000"/>
                </a:srgbClr>
              </a:solidFill>
              <a:latin typeface="Cambria" panose="02040503050406030204" pitchFamily="18" charset="0"/>
            </a:endParaRPr>
          </a:p>
          <a:p>
            <a:pPr algn="l"/>
            <a:endParaRPr lang="en-US" sz="2600" b="1" dirty="0" smtClean="0">
              <a:solidFill>
                <a:srgbClr val="244061"/>
              </a:solidFill>
              <a:latin typeface="Cambria"/>
              <a:ea typeface="Arial Unicode MS"/>
              <a:cs typeface="Times New Roman"/>
            </a:endParaRPr>
          </a:p>
          <a:p>
            <a:pPr marL="285750" indent="-285750" algn="l">
              <a:buFont typeface="Wingdings" panose="05000000000000000000" pitchFamily="2" charset="2"/>
              <a:buChar char="Ø"/>
            </a:pPr>
            <a:r>
              <a:rPr lang="en-GB" sz="2600" dirty="0" smtClean="0">
                <a:solidFill>
                  <a:schemeClr val="tx2">
                    <a:lumMod val="75000"/>
                  </a:schemeClr>
                </a:solidFill>
                <a:latin typeface="Cambria" panose="02040503050406030204" pitchFamily="18" charset="0"/>
              </a:rPr>
              <a:t>… the </a:t>
            </a:r>
            <a:r>
              <a:rPr lang="en-GB" sz="2600" dirty="0">
                <a:solidFill>
                  <a:schemeClr val="tx2">
                    <a:lumMod val="75000"/>
                  </a:schemeClr>
                </a:solidFill>
                <a:latin typeface="Cambria" panose="02040503050406030204" pitchFamily="18" charset="0"/>
              </a:rPr>
              <a:t>project idea…</a:t>
            </a:r>
          </a:p>
          <a:p>
            <a:pPr marL="285750" indent="-285750" algn="l">
              <a:buFont typeface="Wingdings" panose="05000000000000000000" pitchFamily="2" charset="2"/>
              <a:buChar char="Ø"/>
            </a:pPr>
            <a:r>
              <a:rPr lang="en-GB" sz="2600" dirty="0">
                <a:solidFill>
                  <a:schemeClr val="tx2">
                    <a:lumMod val="75000"/>
                  </a:schemeClr>
                </a:solidFill>
                <a:latin typeface="Cambria" panose="02040503050406030204" pitchFamily="18" charset="0"/>
              </a:rPr>
              <a:t>Look for the most appropriate partners…</a:t>
            </a:r>
          </a:p>
          <a:p>
            <a:pPr marL="285750" indent="-285750" algn="l">
              <a:buFont typeface="Wingdings" panose="05000000000000000000" pitchFamily="2" charset="2"/>
              <a:buChar char="Ø"/>
            </a:pPr>
            <a:r>
              <a:rPr lang="en-GB" sz="2600" b="1" dirty="0">
                <a:solidFill>
                  <a:schemeClr val="tx2">
                    <a:lumMod val="75000"/>
                  </a:schemeClr>
                </a:solidFill>
                <a:latin typeface="Cambria" panose="02040503050406030204" pitchFamily="18" charset="0"/>
              </a:rPr>
              <a:t>Develop the intervention logic</a:t>
            </a:r>
            <a:r>
              <a:rPr lang="en-GB" sz="2600" dirty="0">
                <a:solidFill>
                  <a:schemeClr val="tx2">
                    <a:lumMod val="75000"/>
                  </a:schemeClr>
                </a:solidFill>
                <a:latin typeface="Cambria" panose="02040503050406030204" pitchFamily="18" charset="0"/>
              </a:rPr>
              <a:t>…</a:t>
            </a:r>
          </a:p>
          <a:p>
            <a:pPr marL="285750" indent="-285750" algn="l">
              <a:buFont typeface="Wingdings" panose="05000000000000000000" pitchFamily="2" charset="2"/>
              <a:buChar char="Ø"/>
            </a:pPr>
            <a:r>
              <a:rPr lang="en-GB" sz="2600" dirty="0">
                <a:solidFill>
                  <a:schemeClr val="tx2">
                    <a:lumMod val="75000"/>
                  </a:schemeClr>
                </a:solidFill>
                <a:latin typeface="Cambria" panose="02040503050406030204" pitchFamily="18" charset="0"/>
              </a:rPr>
              <a:t>Develop the </a:t>
            </a:r>
            <a:r>
              <a:rPr lang="en-GB" sz="2600" dirty="0" err="1">
                <a:solidFill>
                  <a:schemeClr val="tx2">
                    <a:lumMod val="75000"/>
                  </a:schemeClr>
                </a:solidFill>
                <a:latin typeface="Cambria" panose="02040503050406030204" pitchFamily="18" charset="0"/>
              </a:rPr>
              <a:t>workplan</a:t>
            </a:r>
            <a:r>
              <a:rPr lang="en-GB" sz="2600" dirty="0">
                <a:solidFill>
                  <a:schemeClr val="tx2">
                    <a:lumMod val="75000"/>
                  </a:schemeClr>
                </a:solidFill>
                <a:latin typeface="Cambria" panose="02040503050406030204" pitchFamily="18" charset="0"/>
              </a:rPr>
              <a:t>…</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rgbClr val="4F81BD">
                  <a:lumMod val="75000"/>
                </a:srgbClr>
              </a:solidFill>
              <a:latin typeface="Cambria" panose="02040503050406030204" pitchFamily="18" charset="0"/>
            </a:endParaRPr>
          </a:p>
        </p:txBody>
      </p:sp>
      <p:sp>
        <p:nvSpPr>
          <p:cNvPr id="4" name="Cím 1"/>
          <p:cNvSpPr txBox="1">
            <a:spLocks/>
          </p:cNvSpPr>
          <p:nvPr/>
        </p:nvSpPr>
        <p:spPr>
          <a:xfrm>
            <a:off x="3419872" y="260648"/>
            <a:ext cx="5256584" cy="100811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5. Key factors for successful project application</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808408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4752528"/>
          </a:xfrm>
        </p:spPr>
        <p:txBody>
          <a:bodyPr>
            <a:noAutofit/>
          </a:bodyPr>
          <a:lstStyle/>
          <a:p>
            <a:r>
              <a:rPr lang="en-US" sz="2400" dirty="0" smtClean="0">
                <a:solidFill>
                  <a:schemeClr val="tx2">
                    <a:lumMod val="75000"/>
                  </a:schemeClr>
                </a:solidFill>
                <a:latin typeface="Cambria" panose="02040503050406030204" pitchFamily="18" charset="0"/>
              </a:rPr>
              <a:t>What </a:t>
            </a:r>
            <a:r>
              <a:rPr lang="en-US" sz="2400" dirty="0">
                <a:solidFill>
                  <a:schemeClr val="tx2">
                    <a:lumMod val="75000"/>
                  </a:schemeClr>
                </a:solidFill>
                <a:latin typeface="Cambria" panose="02040503050406030204" pitchFamily="18" charset="0"/>
              </a:rPr>
              <a:t>to consider when applying?</a:t>
            </a: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Oval 3"/>
          <p:cNvSpPr/>
          <p:nvPr/>
        </p:nvSpPr>
        <p:spPr>
          <a:xfrm>
            <a:off x="611560" y="2486338"/>
            <a:ext cx="2304256" cy="1643902"/>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1F497D">
                    <a:lumMod val="75000"/>
                  </a:srgbClr>
                </a:solidFill>
                <a:latin typeface="Cambria" panose="02040503050406030204" pitchFamily="18" charset="0"/>
              </a:rPr>
              <a:t>Transnational dimension and territorial relevance</a:t>
            </a:r>
            <a:endParaRPr lang="hu-HU" sz="1600" dirty="0">
              <a:solidFill>
                <a:srgbClr val="1F497D">
                  <a:lumMod val="75000"/>
                </a:srgbClr>
              </a:solidFill>
              <a:latin typeface="Cambria" panose="02040503050406030204" pitchFamily="18" charset="0"/>
            </a:endParaRPr>
          </a:p>
        </p:txBody>
      </p:sp>
      <p:sp>
        <p:nvSpPr>
          <p:cNvPr id="5" name="Oval 4"/>
          <p:cNvSpPr/>
          <p:nvPr/>
        </p:nvSpPr>
        <p:spPr>
          <a:xfrm>
            <a:off x="3203848" y="1988840"/>
            <a:ext cx="2317483" cy="1542293"/>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Thematic scope clearly in line with </a:t>
            </a:r>
            <a:r>
              <a:rPr lang="en-US" u="sng" dirty="0" smtClean="0">
                <a:solidFill>
                  <a:srgbClr val="1F497D">
                    <a:lumMod val="75000"/>
                  </a:srgbClr>
                </a:solidFill>
                <a:latin typeface="Cambria" panose="02040503050406030204" pitchFamily="18" charset="0"/>
              </a:rPr>
              <a:t>one</a:t>
            </a:r>
            <a:r>
              <a:rPr lang="en-US" dirty="0" smtClean="0">
                <a:solidFill>
                  <a:srgbClr val="1F497D">
                    <a:lumMod val="75000"/>
                  </a:srgbClr>
                </a:solidFill>
                <a:latin typeface="Cambria" panose="02040503050406030204" pitchFamily="18" charset="0"/>
              </a:rPr>
              <a:t> S.O.</a:t>
            </a:r>
            <a:endParaRPr lang="hu-HU" dirty="0">
              <a:solidFill>
                <a:srgbClr val="1F497D">
                  <a:lumMod val="75000"/>
                </a:srgbClr>
              </a:solidFill>
              <a:latin typeface="Cambria" panose="02040503050406030204" pitchFamily="18" charset="0"/>
            </a:endParaRPr>
          </a:p>
        </p:txBody>
      </p:sp>
      <p:sp>
        <p:nvSpPr>
          <p:cNvPr id="6" name="Oval 5"/>
          <p:cNvSpPr/>
          <p:nvPr/>
        </p:nvSpPr>
        <p:spPr>
          <a:xfrm>
            <a:off x="1033939" y="4581128"/>
            <a:ext cx="2203512" cy="1421228"/>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Realistic and consistent </a:t>
            </a:r>
            <a:r>
              <a:rPr lang="en-US" dirty="0" err="1" smtClean="0">
                <a:solidFill>
                  <a:srgbClr val="1F497D">
                    <a:lumMod val="75000"/>
                  </a:srgbClr>
                </a:solidFill>
                <a:latin typeface="Cambria" panose="02040503050406030204" pitchFamily="18" charset="0"/>
              </a:rPr>
              <a:t>workplan</a:t>
            </a:r>
            <a:endParaRPr lang="hu-HU" dirty="0">
              <a:solidFill>
                <a:srgbClr val="1F497D">
                  <a:lumMod val="75000"/>
                </a:srgbClr>
              </a:solidFill>
              <a:latin typeface="Cambria" panose="02040503050406030204" pitchFamily="18" charset="0"/>
            </a:endParaRPr>
          </a:p>
        </p:txBody>
      </p:sp>
      <p:sp>
        <p:nvSpPr>
          <p:cNvPr id="9" name="Oval 8"/>
          <p:cNvSpPr/>
          <p:nvPr/>
        </p:nvSpPr>
        <p:spPr>
          <a:xfrm>
            <a:off x="5705737" y="4360845"/>
            <a:ext cx="2304256" cy="1512168"/>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Contribution to the EUSDR</a:t>
            </a:r>
            <a:endParaRPr lang="hu-HU" dirty="0">
              <a:solidFill>
                <a:srgbClr val="1F497D">
                  <a:lumMod val="75000"/>
                </a:srgbClr>
              </a:solidFill>
              <a:latin typeface="Cambria" panose="02040503050406030204" pitchFamily="18" charset="0"/>
            </a:endParaRPr>
          </a:p>
        </p:txBody>
      </p:sp>
      <p:sp>
        <p:nvSpPr>
          <p:cNvPr id="10" name="Oval 9"/>
          <p:cNvSpPr/>
          <p:nvPr/>
        </p:nvSpPr>
        <p:spPr>
          <a:xfrm>
            <a:off x="6069733" y="2546857"/>
            <a:ext cx="2232248" cy="1512168"/>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Composition of the partnership</a:t>
            </a:r>
            <a:endParaRPr lang="hu-HU" dirty="0">
              <a:solidFill>
                <a:srgbClr val="1F497D">
                  <a:lumMod val="75000"/>
                </a:srgbClr>
              </a:solidFill>
              <a:latin typeface="Cambria" panose="02040503050406030204" pitchFamily="18" charset="0"/>
            </a:endParaRPr>
          </a:p>
        </p:txBody>
      </p:sp>
      <p:sp>
        <p:nvSpPr>
          <p:cNvPr id="11" name="Oval 10"/>
          <p:cNvSpPr/>
          <p:nvPr/>
        </p:nvSpPr>
        <p:spPr>
          <a:xfrm>
            <a:off x="3401481" y="4941168"/>
            <a:ext cx="2304256" cy="1512168"/>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Balanced budget / value for money</a:t>
            </a:r>
            <a:endParaRPr lang="hu-HU" dirty="0">
              <a:solidFill>
                <a:srgbClr val="1F497D">
                  <a:lumMod val="75000"/>
                </a:srgbClr>
              </a:solidFill>
              <a:latin typeface="Cambria" panose="02040503050406030204" pitchFamily="18" charset="0"/>
            </a:endParaRPr>
          </a:p>
        </p:txBody>
      </p:sp>
      <p:sp>
        <p:nvSpPr>
          <p:cNvPr id="13" name="Cím 1"/>
          <p:cNvSpPr txBox="1">
            <a:spLocks/>
          </p:cNvSpPr>
          <p:nvPr/>
        </p:nvSpPr>
        <p:spPr>
          <a:xfrm>
            <a:off x="3419872" y="260648"/>
            <a:ext cx="5256584" cy="100811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5. Key factors for successful project application</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25105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
        <p:nvSpPr>
          <p:cNvPr id="6" name="Oval 5"/>
          <p:cNvSpPr/>
          <p:nvPr/>
        </p:nvSpPr>
        <p:spPr>
          <a:xfrm>
            <a:off x="611560" y="2132856"/>
            <a:ext cx="1368152" cy="136815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70" y="2380086"/>
            <a:ext cx="833252" cy="87369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771766877"/>
              </p:ext>
            </p:extLst>
          </p:nvPr>
        </p:nvGraphicFramePr>
        <p:xfrm>
          <a:off x="240848" y="3645024"/>
          <a:ext cx="2111896" cy="1615048"/>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92088">
                <a:tc>
                  <a:txBody>
                    <a:bodyPr/>
                    <a:lstStyle/>
                    <a:p>
                      <a:pPr algn="ctr"/>
                      <a:r>
                        <a:rPr lang="en-GB" sz="1600" dirty="0">
                          <a:solidFill>
                            <a:srgbClr val="FFC000"/>
                          </a:solidFill>
                          <a:latin typeface="Cambria" panose="02040503050406030204" pitchFamily="18" charset="0"/>
                        </a:rPr>
                        <a:t>Innovative and socially responsible </a:t>
                      </a:r>
                      <a:r>
                        <a:rPr lang="en-GB" sz="1600" dirty="0" smtClean="0">
                          <a:solidFill>
                            <a:srgbClr val="FFC000"/>
                          </a:solidFill>
                          <a:latin typeface="Cambria" panose="02040503050406030204" pitchFamily="18" charset="0"/>
                        </a:rPr>
                        <a:t>Danube</a:t>
                      </a:r>
                      <a:r>
                        <a:rPr lang="en-GB" sz="1600" baseline="0" dirty="0" smtClean="0">
                          <a:solidFill>
                            <a:srgbClr val="FFC000"/>
                          </a:solidFill>
                          <a:latin typeface="Cambria" panose="02040503050406030204" pitchFamily="18" charset="0"/>
                        </a:rPr>
                        <a:t> Region</a:t>
                      </a:r>
                      <a:endParaRPr lang="en-GB" sz="1600" dirty="0">
                        <a:solidFill>
                          <a:srgbClr val="FFC000"/>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pPr algn="l"/>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993" y="2315355"/>
            <a:ext cx="996320" cy="1026379"/>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291393847"/>
              </p:ext>
            </p:extLst>
          </p:nvPr>
        </p:nvGraphicFramePr>
        <p:xfrm>
          <a:off x="2339752" y="3645024"/>
          <a:ext cx="2232248" cy="1615048"/>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xmlns="" val="20000"/>
                    </a:ext>
                  </a:extLst>
                </a:gridCol>
              </a:tblGrid>
              <a:tr h="792088">
                <a:tc>
                  <a:txBody>
                    <a:bodyPr/>
                    <a:lstStyle/>
                    <a:p>
                      <a:pPr algn="ctr"/>
                      <a:r>
                        <a:rPr lang="en-GB" sz="1600" dirty="0">
                          <a:solidFill>
                            <a:srgbClr val="92D050"/>
                          </a:solidFill>
                          <a:latin typeface="Cambria" panose="02040503050406030204" pitchFamily="18" charset="0"/>
                        </a:rPr>
                        <a:t>Environment and culture responsible </a:t>
                      </a:r>
                      <a:r>
                        <a:rPr lang="en-GB" sz="1600" dirty="0" smtClean="0">
                          <a:solidFill>
                            <a:srgbClr val="92D050"/>
                          </a:solidFill>
                          <a:latin typeface="Cambria" panose="02040503050406030204" pitchFamily="18" charset="0"/>
                        </a:rPr>
                        <a:t>Danube</a:t>
                      </a:r>
                      <a:r>
                        <a:rPr lang="en-GB" sz="1600" baseline="0" dirty="0" smtClean="0">
                          <a:solidFill>
                            <a:srgbClr val="92D050"/>
                          </a:solidFill>
                          <a:latin typeface="Cambria" panose="02040503050406030204" pitchFamily="18" charset="0"/>
                        </a:rPr>
                        <a:t> Region</a:t>
                      </a:r>
                      <a:endParaRPr lang="en-GB" sz="1600" dirty="0">
                        <a:solidFill>
                          <a:srgbClr val="92D050"/>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pPr algn="l"/>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sp>
        <p:nvSpPr>
          <p:cNvPr id="13" name="Oval 12"/>
          <p:cNvSpPr/>
          <p:nvPr/>
        </p:nvSpPr>
        <p:spPr>
          <a:xfrm>
            <a:off x="2624077" y="2144468"/>
            <a:ext cx="1368152" cy="136815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3396483700"/>
              </p:ext>
            </p:extLst>
          </p:nvPr>
        </p:nvGraphicFramePr>
        <p:xfrm>
          <a:off x="4620344" y="3645024"/>
          <a:ext cx="2111896" cy="1858888"/>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09333">
                <a:tc>
                  <a:txBody>
                    <a:bodyPr/>
                    <a:lstStyle/>
                    <a:p>
                      <a:pPr algn="ctr"/>
                      <a:r>
                        <a:rPr lang="en-GB" sz="1600" dirty="0">
                          <a:solidFill>
                            <a:schemeClr val="tx1">
                              <a:lumMod val="50000"/>
                              <a:lumOff val="50000"/>
                            </a:schemeClr>
                          </a:solidFill>
                          <a:latin typeface="Cambria" panose="02040503050406030204" pitchFamily="18" charset="0"/>
                        </a:rPr>
                        <a:t>Better connected</a:t>
                      </a:r>
                      <a:r>
                        <a:rPr lang="en-GB" sz="1600" baseline="0" dirty="0">
                          <a:solidFill>
                            <a:schemeClr val="tx1">
                              <a:lumMod val="50000"/>
                              <a:lumOff val="50000"/>
                            </a:schemeClr>
                          </a:solidFill>
                          <a:latin typeface="Cambria" panose="02040503050406030204" pitchFamily="18" charset="0"/>
                        </a:rPr>
                        <a:t> and energy </a:t>
                      </a:r>
                      <a:r>
                        <a:rPr lang="en-GB" sz="1600" dirty="0">
                          <a:solidFill>
                            <a:schemeClr val="tx1">
                              <a:lumMod val="50000"/>
                              <a:lumOff val="50000"/>
                            </a:schemeClr>
                          </a:solidFill>
                          <a:latin typeface="Cambria" panose="02040503050406030204" pitchFamily="18" charset="0"/>
                        </a:rPr>
                        <a:t>responsible </a:t>
                      </a:r>
                      <a:r>
                        <a:rPr lang="en-GB" sz="1600" dirty="0" smtClean="0">
                          <a:solidFill>
                            <a:schemeClr val="tx1">
                              <a:lumMod val="50000"/>
                              <a:lumOff val="50000"/>
                            </a:schemeClr>
                          </a:solidFill>
                          <a:latin typeface="Cambria" panose="02040503050406030204" pitchFamily="18" charset="0"/>
                        </a:rPr>
                        <a:t>Danube</a:t>
                      </a:r>
                      <a:r>
                        <a:rPr lang="en-GB" sz="1600" baseline="0" dirty="0" smtClean="0">
                          <a:solidFill>
                            <a:schemeClr val="tx1">
                              <a:lumMod val="50000"/>
                              <a:lumOff val="50000"/>
                            </a:schemeClr>
                          </a:solidFill>
                          <a:latin typeface="Cambria" panose="02040503050406030204" pitchFamily="18" charset="0"/>
                        </a:rPr>
                        <a:t> Region</a:t>
                      </a:r>
                      <a:endParaRPr lang="en-GB" sz="1600" dirty="0">
                        <a:solidFill>
                          <a:schemeClr val="tx1">
                            <a:lumMod val="50000"/>
                            <a:lumOff val="50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4370" y="2219051"/>
            <a:ext cx="398147" cy="1123459"/>
          </a:xfrm>
          <a:prstGeom prst="rect">
            <a:avLst/>
          </a:prstGeom>
        </p:spPr>
      </p:pic>
      <p:sp>
        <p:nvSpPr>
          <p:cNvPr id="16" name="Oval 15"/>
          <p:cNvSpPr/>
          <p:nvPr/>
        </p:nvSpPr>
        <p:spPr>
          <a:xfrm>
            <a:off x="4869367" y="2132855"/>
            <a:ext cx="1368152" cy="136815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9844" y="2219052"/>
            <a:ext cx="986835" cy="1034726"/>
          </a:xfrm>
          <a:prstGeom prst="rect">
            <a:avLst/>
          </a:prstGeom>
        </p:spPr>
      </p:pic>
      <p:sp>
        <p:nvSpPr>
          <p:cNvPr id="18" name="Oval 17"/>
          <p:cNvSpPr/>
          <p:nvPr/>
        </p:nvSpPr>
        <p:spPr>
          <a:xfrm>
            <a:off x="6959186" y="2132856"/>
            <a:ext cx="1368152" cy="1368152"/>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Table 18"/>
          <p:cNvGraphicFramePr>
            <a:graphicFrameLocks noGrp="1"/>
          </p:cNvGraphicFramePr>
          <p:nvPr>
            <p:extLst>
              <p:ext uri="{D42A27DB-BD31-4B8C-83A1-F6EECF244321}">
                <p14:modId xmlns:p14="http://schemas.microsoft.com/office/powerpoint/2010/main" val="463107310"/>
              </p:ext>
            </p:extLst>
          </p:nvPr>
        </p:nvGraphicFramePr>
        <p:xfrm>
          <a:off x="6732240" y="3645024"/>
          <a:ext cx="2111896" cy="1501421"/>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09333">
                <a:tc>
                  <a:txBody>
                    <a:bodyPr/>
                    <a:lstStyle/>
                    <a:p>
                      <a:pPr algn="ctr"/>
                      <a:r>
                        <a:rPr lang="en-GB" sz="1600" dirty="0" smtClean="0">
                          <a:solidFill>
                            <a:schemeClr val="accent1">
                              <a:lumMod val="75000"/>
                            </a:schemeClr>
                          </a:solidFill>
                          <a:latin typeface="Cambria" panose="02040503050406030204" pitchFamily="18" charset="0"/>
                        </a:rPr>
                        <a:t>Well governed Danube</a:t>
                      </a:r>
                      <a:r>
                        <a:rPr lang="en-GB" sz="1600" baseline="0" dirty="0" smtClean="0">
                          <a:solidFill>
                            <a:schemeClr val="accent1">
                              <a:lumMod val="75000"/>
                            </a:schemeClr>
                          </a:solidFill>
                          <a:latin typeface="Cambria" panose="02040503050406030204" pitchFamily="18" charset="0"/>
                        </a:rPr>
                        <a:t> Region</a:t>
                      </a:r>
                      <a:endParaRPr lang="en-GB" sz="1600" dirty="0">
                        <a:solidFill>
                          <a:schemeClr val="accent1">
                            <a:lumMod val="75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sp>
        <p:nvSpPr>
          <p:cNvPr id="21" name="Alcím 2"/>
          <p:cNvSpPr txBox="1">
            <a:spLocks/>
          </p:cNvSpPr>
          <p:nvPr/>
        </p:nvSpPr>
        <p:spPr>
          <a:xfrm>
            <a:off x="1835696" y="5085184"/>
            <a:ext cx="7137175"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b="1" smtClean="0">
              <a:solidFill>
                <a:srgbClr val="244061"/>
              </a:solidFill>
              <a:latin typeface="Cambria"/>
              <a:ea typeface="Arial Unicode MS"/>
              <a:cs typeface="Times New Roman"/>
            </a:endParaRPr>
          </a:p>
          <a:p>
            <a:pPr algn="l"/>
            <a:endParaRPr lang="en-US" sz="2000" b="1" smtClean="0">
              <a:solidFill>
                <a:srgbClr val="244061"/>
              </a:solidFill>
              <a:latin typeface="Cambria"/>
              <a:ea typeface="Arial Unicode MS"/>
              <a:cs typeface="Times New Roman"/>
            </a:endParaRPr>
          </a:p>
          <a:p>
            <a:pPr algn="l"/>
            <a:endParaRPr lang="en-US" sz="2000" b="1" smtClean="0">
              <a:solidFill>
                <a:srgbClr val="244061"/>
              </a:solidFill>
              <a:latin typeface="Cambria"/>
              <a:ea typeface="Arial Unicode MS"/>
              <a:cs typeface="Times New Roman"/>
            </a:endParaRPr>
          </a:p>
          <a:p>
            <a:pPr algn="l"/>
            <a:endParaRPr lang="en-US" sz="2000" b="1"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3" name="Rectangle 2"/>
          <p:cNvSpPr/>
          <p:nvPr/>
        </p:nvSpPr>
        <p:spPr>
          <a:xfrm>
            <a:off x="1713422" y="5253588"/>
            <a:ext cx="6963034" cy="646331"/>
          </a:xfrm>
          <a:prstGeom prst="rect">
            <a:avLst/>
          </a:prstGeom>
        </p:spPr>
        <p:txBody>
          <a:bodyPr wrap="square">
            <a:spAutoFit/>
          </a:bodyPr>
          <a:lstStyle/>
          <a:p>
            <a:pPr lvl="0"/>
            <a:r>
              <a:rPr lang="en-GB" i="1" dirty="0" smtClean="0">
                <a:solidFill>
                  <a:srgbClr val="FF0000"/>
                </a:solidFill>
                <a:latin typeface="Cambria" panose="02040503050406030204" pitchFamily="18" charset="0"/>
              </a:rPr>
              <a:t>Opening of SO 4.1 </a:t>
            </a:r>
            <a:r>
              <a:rPr lang="en-GB" i="1" dirty="0">
                <a:solidFill>
                  <a:srgbClr val="FF0000"/>
                </a:solidFill>
                <a:latin typeface="Cambria" panose="02040503050406030204" pitchFamily="18" charset="0"/>
              </a:rPr>
              <a:t>is subject to approval of the </a:t>
            </a:r>
            <a:r>
              <a:rPr lang="en-GB" i="1" dirty="0" smtClean="0">
                <a:solidFill>
                  <a:srgbClr val="FF0000"/>
                </a:solidFill>
                <a:latin typeface="Cambria" panose="02040503050406030204" pitchFamily="18" charset="0"/>
              </a:rPr>
              <a:t>programme budget </a:t>
            </a:r>
            <a:r>
              <a:rPr lang="en-GB" i="1" dirty="0">
                <a:solidFill>
                  <a:srgbClr val="FF0000"/>
                </a:solidFill>
                <a:latin typeface="Cambria" panose="02040503050406030204" pitchFamily="18" charset="0"/>
              </a:rPr>
              <a:t>reallocation by the EC.</a:t>
            </a:r>
            <a:endParaRPr lang="en-US" i="1" dirty="0">
              <a:solidFill>
                <a:srgbClr val="FF0000"/>
              </a:solidFill>
              <a:latin typeface="Cambria" panose="02040503050406030204" pitchFamily="18" charset="0"/>
            </a:endParaRPr>
          </a:p>
        </p:txBody>
      </p:sp>
      <p:pic>
        <p:nvPicPr>
          <p:cNvPr id="1026" name="Picture 2" descr="Image result for immagine asteris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6232" y="3764648"/>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immagine asteris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3977" y="5253588"/>
            <a:ext cx="504056"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641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3"/>
          <p:cNvSpPr txBox="1"/>
          <p:nvPr/>
        </p:nvSpPr>
        <p:spPr>
          <a:xfrm>
            <a:off x="653927" y="1628800"/>
            <a:ext cx="8064896" cy="3877985"/>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Ø"/>
            </a:pPr>
            <a:r>
              <a:rPr lang="en-US" sz="1600" b="1" dirty="0" smtClean="0">
                <a:solidFill>
                  <a:srgbClr val="1F497D"/>
                </a:solidFill>
                <a:latin typeface="Cambria" panose="02040503050406030204" pitchFamily="18" charset="0"/>
              </a:rPr>
              <a:t>Do we have a </a:t>
            </a:r>
            <a:r>
              <a:rPr lang="en-US" sz="1600" b="1" i="1" dirty="0" smtClean="0">
                <a:solidFill>
                  <a:srgbClr val="1F497D"/>
                </a:solidFill>
                <a:latin typeface="Cambria" panose="02040503050406030204" pitchFamily="18" charset="0"/>
              </a:rPr>
              <a:t>vision</a:t>
            </a:r>
            <a:r>
              <a:rPr lang="en-US" sz="1600" b="1" dirty="0" smtClean="0">
                <a:solidFill>
                  <a:srgbClr val="1F497D"/>
                </a:solidFill>
                <a:latin typeface="Cambria" panose="02040503050406030204" pitchFamily="18" charset="0"/>
              </a:rPr>
              <a:t> regarding a concrete territorial change in the Danube Region?</a:t>
            </a:r>
            <a:endParaRPr lang="en-GB" sz="1600" b="1" dirty="0" smtClean="0">
              <a:solidFill>
                <a:srgbClr val="1F497D"/>
              </a:solidFill>
              <a:latin typeface="Cambria" panose="02040503050406030204" pitchFamily="18" charset="0"/>
            </a:endParaRPr>
          </a:p>
          <a:p>
            <a:pPr marL="342900" indent="-342900">
              <a:spcBef>
                <a:spcPts val="600"/>
              </a:spcBef>
              <a:spcAft>
                <a:spcPts val="600"/>
              </a:spcAft>
              <a:buFont typeface="Wingdings" panose="05000000000000000000" pitchFamily="2" charset="2"/>
              <a:buChar char="Ø"/>
            </a:pPr>
            <a:r>
              <a:rPr lang="en-GB" sz="1600" b="1" dirty="0" smtClean="0">
                <a:solidFill>
                  <a:srgbClr val="1F497D"/>
                </a:solidFill>
                <a:latin typeface="Cambria" panose="02040503050406030204" pitchFamily="18" charset="0"/>
              </a:rPr>
              <a:t>Do we address </a:t>
            </a:r>
            <a:r>
              <a:rPr lang="en-GB" sz="1600" b="1" i="1" dirty="0" smtClean="0">
                <a:solidFill>
                  <a:srgbClr val="1F497D"/>
                </a:solidFill>
                <a:latin typeface="Cambria" panose="02040503050406030204" pitchFamily="18" charset="0"/>
              </a:rPr>
              <a:t>Danube-specific</a:t>
            </a:r>
            <a:r>
              <a:rPr lang="en-GB" sz="1600" b="1" dirty="0" smtClean="0">
                <a:solidFill>
                  <a:srgbClr val="1F497D"/>
                </a:solidFill>
                <a:latin typeface="Cambria" panose="02040503050406030204" pitchFamily="18" charset="0"/>
              </a:rPr>
              <a:t> needs (potentials) with our project idea?</a:t>
            </a:r>
          </a:p>
          <a:p>
            <a:pPr marL="342900" indent="-342900">
              <a:spcBef>
                <a:spcPts val="600"/>
              </a:spcBef>
              <a:spcAft>
                <a:spcPts val="600"/>
              </a:spcAft>
              <a:buFont typeface="Wingdings" panose="05000000000000000000" pitchFamily="2" charset="2"/>
              <a:buChar char="Ø"/>
            </a:pPr>
            <a:r>
              <a:rPr lang="en-US" sz="1600" b="1" dirty="0" smtClean="0">
                <a:solidFill>
                  <a:srgbClr val="1F497D"/>
                </a:solidFill>
                <a:latin typeface="Cambria" panose="02040503050406030204" pitchFamily="18" charset="0"/>
              </a:rPr>
              <a:t>Is the project idea clearly, explicitly and </a:t>
            </a:r>
            <a:r>
              <a:rPr lang="en-US" sz="1600" b="1" i="1" dirty="0" smtClean="0">
                <a:solidFill>
                  <a:srgbClr val="1F497D"/>
                </a:solidFill>
                <a:latin typeface="Cambria" panose="02040503050406030204" pitchFamily="18" charset="0"/>
              </a:rPr>
              <a:t>authentically</a:t>
            </a:r>
            <a:r>
              <a:rPr lang="en-US" sz="1600" b="1" dirty="0" smtClean="0">
                <a:solidFill>
                  <a:srgbClr val="1F497D"/>
                </a:solidFill>
                <a:latin typeface="Cambria" panose="02040503050406030204" pitchFamily="18" charset="0"/>
              </a:rPr>
              <a:t> addressing one of the SO of the DTP (taking into account thematic restrictions under the 3rd </a:t>
            </a:r>
            <a:r>
              <a:rPr lang="en-US" sz="1600" b="1" dirty="0" err="1" smtClean="0">
                <a:solidFill>
                  <a:srgbClr val="1F497D"/>
                </a:solidFill>
                <a:latin typeface="Cambria" panose="02040503050406030204" pitchFamily="18" charset="0"/>
              </a:rPr>
              <a:t>CfP</a:t>
            </a:r>
            <a:r>
              <a:rPr lang="en-US" sz="1600" b="1" dirty="0" smtClean="0">
                <a:solidFill>
                  <a:srgbClr val="1F497D"/>
                </a:solidFill>
                <a:latin typeface="Cambria" panose="02040503050406030204" pitchFamily="18" charset="0"/>
              </a:rPr>
              <a:t>)?</a:t>
            </a:r>
            <a:endParaRPr lang="en-GB" sz="1600" dirty="0" smtClean="0">
              <a:solidFill>
                <a:srgbClr val="1F497D"/>
              </a:solidFill>
              <a:latin typeface="Cambria" panose="02040503050406030204" pitchFamily="18" charset="0"/>
            </a:endParaRPr>
          </a:p>
          <a:p>
            <a:pPr marL="342900" indent="-342900">
              <a:spcBef>
                <a:spcPts val="600"/>
              </a:spcBef>
              <a:spcAft>
                <a:spcPts val="600"/>
              </a:spcAft>
              <a:buFont typeface="Wingdings" panose="05000000000000000000" pitchFamily="2" charset="2"/>
              <a:buChar char="Ø"/>
            </a:pPr>
            <a:r>
              <a:rPr lang="en-US" sz="1600" b="1" dirty="0" smtClean="0">
                <a:solidFill>
                  <a:srgbClr val="1F497D"/>
                </a:solidFill>
                <a:latin typeface="Cambria" panose="02040503050406030204" pitchFamily="18" charset="0"/>
              </a:rPr>
              <a:t>Partners we have (in mind): critical mass, commitment and competence ensured?</a:t>
            </a:r>
          </a:p>
          <a:p>
            <a:pPr marL="342900" indent="-342900">
              <a:spcBef>
                <a:spcPts val="600"/>
              </a:spcBef>
              <a:spcAft>
                <a:spcPts val="600"/>
              </a:spcAft>
              <a:buFont typeface="Wingdings" panose="05000000000000000000" pitchFamily="2" charset="2"/>
              <a:buChar char="Ø"/>
            </a:pPr>
            <a:r>
              <a:rPr lang="en-US" sz="1600" b="1" dirty="0" smtClean="0">
                <a:solidFill>
                  <a:srgbClr val="1F497D"/>
                </a:solidFill>
                <a:latin typeface="Cambria" panose="02040503050406030204" pitchFamily="18" charset="0"/>
              </a:rPr>
              <a:t>Synergies with </a:t>
            </a:r>
            <a:r>
              <a:rPr lang="en-US" sz="1600" b="1" i="1" dirty="0" smtClean="0">
                <a:solidFill>
                  <a:srgbClr val="1F497D"/>
                </a:solidFill>
                <a:latin typeface="Cambria" panose="02040503050406030204" pitchFamily="18" charset="0"/>
              </a:rPr>
              <a:t>EUSDR</a:t>
            </a:r>
            <a:r>
              <a:rPr lang="en-US" sz="1600" b="1" dirty="0" smtClean="0">
                <a:solidFill>
                  <a:srgbClr val="1F497D"/>
                </a:solidFill>
                <a:latin typeface="Cambria" panose="02040503050406030204" pitchFamily="18" charset="0"/>
              </a:rPr>
              <a:t> considered? </a:t>
            </a:r>
          </a:p>
          <a:p>
            <a:pPr marL="342900" indent="-342900">
              <a:spcBef>
                <a:spcPts val="600"/>
              </a:spcBef>
              <a:spcAft>
                <a:spcPts val="600"/>
              </a:spcAft>
              <a:buFont typeface="Wingdings" panose="05000000000000000000" pitchFamily="2" charset="2"/>
              <a:buChar char="Ø"/>
            </a:pPr>
            <a:r>
              <a:rPr lang="en-GB" sz="1600" b="1" dirty="0" smtClean="0">
                <a:solidFill>
                  <a:srgbClr val="1F497D"/>
                </a:solidFill>
                <a:latin typeface="Cambria" panose="02040503050406030204" pitchFamily="18" charset="0"/>
              </a:rPr>
              <a:t>Intervention logic: is it </a:t>
            </a:r>
            <a:r>
              <a:rPr lang="en-GB" sz="1600" b="1" i="1" dirty="0" smtClean="0">
                <a:solidFill>
                  <a:srgbClr val="1F497D"/>
                </a:solidFill>
                <a:latin typeface="Cambria" panose="02040503050406030204" pitchFamily="18" charset="0"/>
              </a:rPr>
              <a:t>really</a:t>
            </a:r>
            <a:r>
              <a:rPr lang="en-GB" sz="1600" b="1" dirty="0" smtClean="0">
                <a:solidFill>
                  <a:srgbClr val="1F497D"/>
                </a:solidFill>
                <a:latin typeface="Cambria" panose="02040503050406030204" pitchFamily="18" charset="0"/>
              </a:rPr>
              <a:t> in line with DTP requirements and consistent? </a:t>
            </a:r>
          </a:p>
          <a:p>
            <a:pPr marL="342900" indent="-342900">
              <a:spcBef>
                <a:spcPts val="600"/>
              </a:spcBef>
              <a:spcAft>
                <a:spcPts val="600"/>
              </a:spcAft>
              <a:buFont typeface="Wingdings" panose="05000000000000000000" pitchFamily="2" charset="2"/>
              <a:buChar char="Ø"/>
            </a:pPr>
            <a:r>
              <a:rPr lang="en-US" sz="1600" b="1" dirty="0" smtClean="0">
                <a:solidFill>
                  <a:srgbClr val="1F497D"/>
                </a:solidFill>
                <a:latin typeface="Cambria" panose="02040503050406030204" pitchFamily="18" charset="0"/>
              </a:rPr>
              <a:t>Did we </a:t>
            </a:r>
            <a:r>
              <a:rPr lang="en-US" sz="1600" b="1" i="1" dirty="0" smtClean="0">
                <a:solidFill>
                  <a:srgbClr val="1F497D"/>
                </a:solidFill>
                <a:latin typeface="Cambria" panose="02040503050406030204" pitchFamily="18" charset="0"/>
              </a:rPr>
              <a:t>critically</a:t>
            </a:r>
            <a:r>
              <a:rPr lang="en-US" sz="1600" b="1" dirty="0" smtClean="0">
                <a:solidFill>
                  <a:srgbClr val="1F497D"/>
                </a:solidFill>
                <a:latin typeface="Cambria" panose="02040503050406030204" pitchFamily="18" charset="0"/>
              </a:rPr>
              <a:t> self-assess all crucial dimensions of the proposal?</a:t>
            </a:r>
          </a:p>
          <a:p>
            <a:pPr marL="342900" indent="-342900">
              <a:spcBef>
                <a:spcPts val="600"/>
              </a:spcBef>
              <a:spcAft>
                <a:spcPts val="600"/>
              </a:spcAft>
              <a:buFont typeface="Wingdings" panose="05000000000000000000" pitchFamily="2" charset="2"/>
              <a:buChar char="Ø"/>
            </a:pPr>
            <a:r>
              <a:rPr lang="en-US" sz="1600" b="1" dirty="0" smtClean="0">
                <a:solidFill>
                  <a:srgbClr val="1F497D"/>
                </a:solidFill>
                <a:latin typeface="Cambria" panose="02040503050406030204" pitchFamily="18" charset="0"/>
              </a:rPr>
              <a:t>Did we double-check with the JS PO and/or an NCP and/or an “outsider”?</a:t>
            </a:r>
          </a:p>
        </p:txBody>
      </p:sp>
      <p:cxnSp>
        <p:nvCxnSpPr>
          <p:cNvPr id="3" name="Straight Connector 2"/>
          <p:cNvCxnSpPr/>
          <p:nvPr/>
        </p:nvCxnSpPr>
        <p:spPr>
          <a:xfrm>
            <a:off x="248444" y="3202310"/>
            <a:ext cx="8644036" cy="21602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Cím 1"/>
          <p:cNvSpPr txBox="1">
            <a:spLocks/>
          </p:cNvSpPr>
          <p:nvPr/>
        </p:nvSpPr>
        <p:spPr>
          <a:xfrm>
            <a:off x="3419872" y="188640"/>
            <a:ext cx="5256584" cy="100811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5. Key factors for successful project application</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64509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628800"/>
            <a:ext cx="3960440" cy="4896544"/>
          </a:xfrm>
          <a:ln>
            <a:solidFill>
              <a:schemeClr val="accent1"/>
            </a:solidFill>
          </a:ln>
        </p:spPr>
        <p:txBody>
          <a:bodyPr>
            <a:noAutofit/>
          </a:bodyPr>
          <a:lstStyle/>
          <a:p>
            <a:pPr algn="l"/>
            <a:r>
              <a:rPr lang="en-GB" sz="2400" b="1" dirty="0" smtClean="0">
                <a:solidFill>
                  <a:schemeClr val="accent1">
                    <a:lumMod val="75000"/>
                  </a:schemeClr>
                </a:solidFill>
                <a:latin typeface="Cambria"/>
                <a:ea typeface="Arial Unicode MS"/>
                <a:cs typeface="Times New Roman"/>
              </a:rPr>
              <a:t>Information</a:t>
            </a:r>
          </a:p>
          <a:p>
            <a:pPr algn="l"/>
            <a:endParaRPr lang="en-GB" sz="16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p:txBody>
      </p:sp>
      <p:sp>
        <p:nvSpPr>
          <p:cNvPr id="4" name="Cím 1"/>
          <p:cNvSpPr txBox="1">
            <a:spLocks/>
          </p:cNvSpPr>
          <p:nvPr/>
        </p:nvSpPr>
        <p:spPr>
          <a:xfrm>
            <a:off x="3400547" y="33265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365F91"/>
                </a:solidFill>
                <a:latin typeface="Cambria" panose="02040503050406030204" pitchFamily="18" charset="0"/>
              </a:rPr>
              <a:t>Supportive info and actions</a:t>
            </a:r>
            <a:endParaRPr lang="en-GB" sz="3000" dirty="0">
              <a:solidFill>
                <a:srgbClr val="365F91"/>
              </a:solidFill>
              <a:latin typeface="Cambria" panose="02040503050406030204" pitchFamily="18" charset="0"/>
            </a:endParaRPr>
          </a:p>
        </p:txBody>
      </p:sp>
      <p:sp>
        <p:nvSpPr>
          <p:cNvPr id="5" name="Alcím 2"/>
          <p:cNvSpPr txBox="1">
            <a:spLocks/>
          </p:cNvSpPr>
          <p:nvPr/>
        </p:nvSpPr>
        <p:spPr>
          <a:xfrm>
            <a:off x="4696691" y="1628800"/>
            <a:ext cx="3960440" cy="4896544"/>
          </a:xfrm>
          <a:prstGeom prst="rect">
            <a:avLst/>
          </a:prstGeom>
          <a:ln>
            <a:solidFill>
              <a:schemeClr val="accent1"/>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b="1" dirty="0" smtClean="0">
                <a:solidFill>
                  <a:srgbClr val="4F81BD">
                    <a:lumMod val="75000"/>
                  </a:srgbClr>
                </a:solidFill>
                <a:latin typeface="Cambria"/>
                <a:ea typeface="Arial Unicode MS"/>
                <a:cs typeface="Times New Roman"/>
              </a:rPr>
              <a:t>Interaction with</a:t>
            </a:r>
          </a:p>
          <a:p>
            <a:pPr algn="l"/>
            <a:endParaRPr lang="en-GB" sz="16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p:txBody>
      </p:sp>
      <p:sp>
        <p:nvSpPr>
          <p:cNvPr id="2" name="Abgerundetes Rechteck 1"/>
          <p:cNvSpPr/>
          <p:nvPr/>
        </p:nvSpPr>
        <p:spPr>
          <a:xfrm>
            <a:off x="722512" y="2204864"/>
            <a:ext cx="331236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Applicants Manual Manual</a:t>
            </a:r>
            <a:endParaRPr lang="en-GB" sz="2400" b="1" dirty="0">
              <a:solidFill>
                <a:prstClr val="white"/>
              </a:solidFill>
            </a:endParaRPr>
          </a:p>
        </p:txBody>
      </p:sp>
      <p:sp>
        <p:nvSpPr>
          <p:cNvPr id="6" name="Abgerundetes Rechteck 5"/>
          <p:cNvSpPr/>
          <p:nvPr/>
        </p:nvSpPr>
        <p:spPr>
          <a:xfrm>
            <a:off x="722512" y="3536133"/>
            <a:ext cx="2773297" cy="79208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prstClr val="white"/>
                </a:solidFill>
              </a:rPr>
              <a:t>Guidelines for </a:t>
            </a:r>
            <a:r>
              <a:rPr lang="en-GB" sz="2000" b="1" dirty="0" err="1" smtClean="0">
                <a:solidFill>
                  <a:prstClr val="white"/>
                </a:solidFill>
              </a:rPr>
              <a:t>EoI</a:t>
            </a:r>
            <a:endParaRPr lang="en-GB" sz="2000" b="1" dirty="0">
              <a:solidFill>
                <a:prstClr val="white"/>
              </a:solidFill>
            </a:endParaRPr>
          </a:p>
        </p:txBody>
      </p:sp>
      <p:sp>
        <p:nvSpPr>
          <p:cNvPr id="3" name="Abgerundetes Rechteck 2"/>
          <p:cNvSpPr/>
          <p:nvPr/>
        </p:nvSpPr>
        <p:spPr>
          <a:xfrm>
            <a:off x="2141007" y="4531397"/>
            <a:ext cx="2016224" cy="864096"/>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79646">
                    <a:lumMod val="50000"/>
                  </a:srgbClr>
                </a:solidFill>
              </a:rPr>
              <a:t>Concept Note</a:t>
            </a:r>
            <a:endParaRPr lang="en-GB" dirty="0">
              <a:solidFill>
                <a:srgbClr val="F79646">
                  <a:lumMod val="50000"/>
                </a:srgbClr>
              </a:solidFill>
            </a:endParaRPr>
          </a:p>
        </p:txBody>
      </p:sp>
      <p:sp>
        <p:nvSpPr>
          <p:cNvPr id="9" name="Abgerundetes Rechteck 8"/>
          <p:cNvSpPr/>
          <p:nvPr/>
        </p:nvSpPr>
        <p:spPr>
          <a:xfrm>
            <a:off x="711017" y="4544815"/>
            <a:ext cx="1296101" cy="850678"/>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79646">
                    <a:lumMod val="50000"/>
                  </a:srgbClr>
                </a:solidFill>
              </a:rPr>
              <a:t>Factsheets per S.O.</a:t>
            </a:r>
            <a:endParaRPr lang="en-GB" dirty="0">
              <a:solidFill>
                <a:srgbClr val="F79646">
                  <a:lumMod val="50000"/>
                </a:srgbClr>
              </a:solidFill>
            </a:endParaRPr>
          </a:p>
        </p:txBody>
      </p:sp>
      <p:sp>
        <p:nvSpPr>
          <p:cNvPr id="11" name="Ellipse 10"/>
          <p:cNvSpPr/>
          <p:nvPr/>
        </p:nvSpPr>
        <p:spPr>
          <a:xfrm>
            <a:off x="5355684" y="2312876"/>
            <a:ext cx="1243461"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JS</a:t>
            </a:r>
            <a:endParaRPr lang="en-GB" sz="2400" b="1" dirty="0">
              <a:solidFill>
                <a:prstClr val="white"/>
              </a:solidFill>
            </a:endParaRPr>
          </a:p>
        </p:txBody>
      </p:sp>
      <p:sp>
        <p:nvSpPr>
          <p:cNvPr id="13" name="Ellipse 12"/>
          <p:cNvSpPr/>
          <p:nvPr/>
        </p:nvSpPr>
        <p:spPr>
          <a:xfrm flipH="1">
            <a:off x="6387143" y="3200333"/>
            <a:ext cx="169324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NCP</a:t>
            </a:r>
            <a:endParaRPr lang="en-GB" sz="2400" b="1" dirty="0">
              <a:solidFill>
                <a:prstClr val="white"/>
              </a:solidFill>
            </a:endParaRPr>
          </a:p>
        </p:txBody>
      </p:sp>
      <p:pic>
        <p:nvPicPr>
          <p:cNvPr id="15" name="Grafik 14" descr="Bildergebnis für community">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5230" y="4328221"/>
            <a:ext cx="2339853" cy="1169541"/>
          </a:xfrm>
          <a:prstGeom prst="rect">
            <a:avLst/>
          </a:prstGeom>
          <a:noFill/>
          <a:ln>
            <a:noFill/>
          </a:ln>
        </p:spPr>
      </p:pic>
      <p:sp>
        <p:nvSpPr>
          <p:cNvPr id="16" name="Textfeld 15"/>
          <p:cNvSpPr txBox="1"/>
          <p:nvPr/>
        </p:nvSpPr>
        <p:spPr>
          <a:xfrm>
            <a:off x="6688406" y="5356958"/>
            <a:ext cx="1866518" cy="1015663"/>
          </a:xfrm>
          <a:prstGeom prst="rect">
            <a:avLst/>
          </a:prstGeom>
          <a:noFill/>
        </p:spPr>
        <p:txBody>
          <a:bodyPr wrap="square" rtlCol="0">
            <a:spAutoFit/>
          </a:bodyPr>
          <a:lstStyle/>
          <a:p>
            <a:r>
              <a:rPr lang="en-GB" sz="2000" b="1" dirty="0" smtClean="0">
                <a:solidFill>
                  <a:srgbClr val="4F81BD">
                    <a:lumMod val="75000"/>
                  </a:srgbClr>
                </a:solidFill>
              </a:rPr>
              <a:t>INTERREG Community (CZ and beyond)</a:t>
            </a:r>
            <a:endParaRPr lang="en-GB" sz="2000" b="1" dirty="0">
              <a:solidFill>
                <a:srgbClr val="4F81BD">
                  <a:lumMod val="75000"/>
                </a:srgbClr>
              </a:solidFill>
            </a:endParaRPr>
          </a:p>
        </p:txBody>
      </p:sp>
      <p:cxnSp>
        <p:nvCxnSpPr>
          <p:cNvPr id="18" name="Curved Connector 17"/>
          <p:cNvCxnSpPr>
            <a:stCxn id="3" idx="3"/>
            <a:endCxn id="11" idx="3"/>
          </p:cNvCxnSpPr>
          <p:nvPr/>
        </p:nvCxnSpPr>
        <p:spPr>
          <a:xfrm flipV="1">
            <a:off x="4157231" y="3173353"/>
            <a:ext cx="1380554" cy="179009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3" idx="3"/>
            <a:endCxn id="13" idx="5"/>
          </p:cNvCxnSpPr>
          <p:nvPr/>
        </p:nvCxnSpPr>
        <p:spPr>
          <a:xfrm flipV="1">
            <a:off x="4157231" y="4060810"/>
            <a:ext cx="2477882" cy="902635"/>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Abgerundetes Rechteck 2"/>
          <p:cNvSpPr/>
          <p:nvPr/>
        </p:nvSpPr>
        <p:spPr>
          <a:xfrm>
            <a:off x="722512" y="5562310"/>
            <a:ext cx="5676999" cy="671581"/>
          </a:xfrm>
          <a:prstGeom prst="roundRect">
            <a:avLst/>
          </a:prstGeom>
          <a:solidFill>
            <a:srgbClr val="92D050">
              <a:alpha val="7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3">
                    <a:lumMod val="50000"/>
                  </a:schemeClr>
                </a:solidFill>
              </a:rPr>
              <a:t>Thematic Seminar</a:t>
            </a:r>
            <a:endParaRPr lang="en-GB" dirty="0">
              <a:solidFill>
                <a:schemeClr val="accent3">
                  <a:lumMod val="50000"/>
                </a:schemeClr>
              </a:solidFill>
            </a:endParaRPr>
          </a:p>
        </p:txBody>
      </p:sp>
    </p:spTree>
    <p:extLst>
      <p:ext uri="{BB962C8B-B14F-4D97-AF65-F5344CB8AC3E}">
        <p14:creationId xmlns:p14="http://schemas.microsoft.com/office/powerpoint/2010/main" val="4193203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755576" y="5877272"/>
            <a:ext cx="7704856" cy="504056"/>
          </a:xfrm>
        </p:spPr>
        <p:txBody>
          <a:bodyPr>
            <a:noAutofit/>
          </a:bodyPr>
          <a:lstStyle/>
          <a:p>
            <a:r>
              <a:rPr lang="en-US" sz="2000" dirty="0" smtClean="0">
                <a:solidFill>
                  <a:srgbClr val="FF0000"/>
                </a:solidFill>
                <a:latin typeface="Cambria" panose="02040503050406030204" pitchFamily="18" charset="0"/>
              </a:rPr>
              <a:t>Overall threshold is 60%!</a:t>
            </a:r>
            <a:endParaRPr lang="en-US" sz="2000" b="1" dirty="0" smtClean="0">
              <a:solidFill>
                <a:srgbClr val="FF0000"/>
              </a:solidFill>
              <a:latin typeface="Cambria" panose="02040503050406030204" pitchFamily="18" charset="0"/>
              <a:ea typeface="Arial Unicode MS"/>
              <a:cs typeface="Times New Roman"/>
            </a:endParaRPr>
          </a:p>
        </p:txBody>
      </p:sp>
      <p:sp>
        <p:nvSpPr>
          <p:cNvPr id="8" name="Cím 1"/>
          <p:cNvSpPr txBox="1">
            <a:spLocks/>
          </p:cNvSpPr>
          <p:nvPr/>
        </p:nvSpPr>
        <p:spPr>
          <a:xfrm>
            <a:off x="3349352" y="329478"/>
            <a:ext cx="5688632"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6. Assessment </a:t>
            </a:r>
          </a:p>
          <a:p>
            <a:r>
              <a:rPr lang="en-US" sz="2400" dirty="0" smtClean="0">
                <a:solidFill>
                  <a:srgbClr val="4F81BD">
                    <a:lumMod val="75000"/>
                  </a:srgbClr>
                </a:solidFill>
                <a:latin typeface="Cambria" panose="02040503050406030204" pitchFamily="18" charset="0"/>
              </a:rPr>
              <a:t>General Framework</a:t>
            </a:r>
            <a:endParaRPr lang="en-GB" sz="2400" dirty="0">
              <a:solidFill>
                <a:srgbClr val="4F81BD">
                  <a:lumMod val="75000"/>
                </a:srgbClr>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319510"/>
              </p:ext>
            </p:extLst>
          </p:nvPr>
        </p:nvGraphicFramePr>
        <p:xfrm>
          <a:off x="755576" y="1522864"/>
          <a:ext cx="7704856" cy="1335817"/>
        </p:xfrm>
        <a:graphic>
          <a:graphicData uri="http://schemas.openxmlformats.org/drawingml/2006/table">
            <a:tbl>
              <a:tblPr firstRow="1" bandRow="1">
                <a:tableStyleId>{5C22544A-7EE6-4342-B048-85BDC9FD1C3A}</a:tableStyleId>
              </a:tblPr>
              <a:tblGrid>
                <a:gridCol w="3852428"/>
                <a:gridCol w="3852428"/>
              </a:tblGrid>
              <a:tr h="356567">
                <a:tc gridSpan="2">
                  <a:txBody>
                    <a:bodyPr/>
                    <a:lstStyle/>
                    <a:p>
                      <a:pPr algn="ctr"/>
                      <a:r>
                        <a:rPr lang="en-US" sz="2000" dirty="0" err="1" smtClean="0">
                          <a:latin typeface="Cambria" panose="02040503050406030204" pitchFamily="18" charset="0"/>
                        </a:rPr>
                        <a:t>EoI</a:t>
                      </a:r>
                      <a:endParaRPr lang="en-GB" sz="2000" dirty="0">
                        <a:latin typeface="Cambria" panose="02040503050406030204" pitchFamily="18" charset="0"/>
                      </a:endParaRPr>
                    </a:p>
                  </a:txBody>
                  <a:tcPr/>
                </a:tc>
                <a:tc hMerge="1">
                  <a:txBody>
                    <a:bodyPr/>
                    <a:lstStyle/>
                    <a:p>
                      <a:endParaRPr lang="en-GB" dirty="0"/>
                    </a:p>
                  </a:txBody>
                  <a:tcPr/>
                </a:tc>
              </a:tr>
              <a:tr h="939577">
                <a:tc>
                  <a:txBody>
                    <a:bodyPr/>
                    <a:lstStyle/>
                    <a:p>
                      <a:pPr algn="ctr"/>
                      <a:r>
                        <a:rPr lang="en-US" sz="2000" b="1" dirty="0" smtClean="0">
                          <a:solidFill>
                            <a:schemeClr val="tx2">
                              <a:lumMod val="75000"/>
                            </a:schemeClr>
                          </a:solidFill>
                          <a:latin typeface="Cambria" panose="02040503050406030204" pitchFamily="18" charset="0"/>
                        </a:rPr>
                        <a:t>Eligibility</a:t>
                      </a:r>
                    </a:p>
                    <a:p>
                      <a:pPr marL="342900" indent="-342900" algn="ctr">
                        <a:buFont typeface="Wingdings" panose="05000000000000000000" pitchFamily="2" charset="2"/>
                        <a:buChar char="Ø"/>
                      </a:pPr>
                      <a:r>
                        <a:rPr lang="en-US" sz="2000" dirty="0" smtClean="0">
                          <a:solidFill>
                            <a:schemeClr val="tx2">
                              <a:lumMod val="75000"/>
                            </a:schemeClr>
                          </a:solidFill>
                          <a:latin typeface="Cambria" panose="02040503050406030204" pitchFamily="18" charset="0"/>
                        </a:rPr>
                        <a:t>6 yes/no questions</a:t>
                      </a:r>
                      <a:endParaRPr lang="en-GB" sz="2000" dirty="0">
                        <a:solidFill>
                          <a:schemeClr val="tx2">
                            <a:lumMod val="75000"/>
                          </a:schemeClr>
                        </a:solidFill>
                        <a:latin typeface="Cambria" panose="02040503050406030204" pitchFamily="18" charset="0"/>
                      </a:endParaRPr>
                    </a:p>
                  </a:txBody>
                  <a:tcPr/>
                </a:tc>
                <a:tc>
                  <a:txBody>
                    <a:bodyPr/>
                    <a:lstStyle/>
                    <a:p>
                      <a:pPr algn="ctr"/>
                      <a:r>
                        <a:rPr lang="en-US" sz="2000" b="1" dirty="0" smtClean="0">
                          <a:solidFill>
                            <a:schemeClr val="tx2">
                              <a:lumMod val="75000"/>
                            </a:schemeClr>
                          </a:solidFill>
                          <a:latin typeface="Cambria" panose="02040503050406030204" pitchFamily="18" charset="0"/>
                        </a:rPr>
                        <a:t>Quality</a:t>
                      </a:r>
                    </a:p>
                    <a:p>
                      <a:pPr marL="342900" indent="-342900" algn="ctr">
                        <a:buFont typeface="Wingdings" panose="05000000000000000000" pitchFamily="2" charset="2"/>
                        <a:buChar char="Ø"/>
                      </a:pPr>
                      <a:r>
                        <a:rPr lang="en-US" sz="2000" dirty="0" smtClean="0">
                          <a:solidFill>
                            <a:schemeClr val="tx2">
                              <a:lumMod val="75000"/>
                            </a:schemeClr>
                          </a:solidFill>
                          <a:latin typeface="Cambria" panose="02040503050406030204" pitchFamily="18" charset="0"/>
                        </a:rPr>
                        <a:t>5 questions</a:t>
                      </a: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05329792"/>
              </p:ext>
            </p:extLst>
          </p:nvPr>
        </p:nvGraphicFramePr>
        <p:xfrm>
          <a:off x="755576" y="3068960"/>
          <a:ext cx="7776864" cy="2561294"/>
        </p:xfrm>
        <a:graphic>
          <a:graphicData uri="http://schemas.openxmlformats.org/drawingml/2006/table">
            <a:tbl>
              <a:tblPr firstRow="1" bandRow="1">
                <a:tableStyleId>{5C22544A-7EE6-4342-B048-85BDC9FD1C3A}</a:tableStyleId>
              </a:tblPr>
              <a:tblGrid>
                <a:gridCol w="3852428"/>
                <a:gridCol w="3924436"/>
              </a:tblGrid>
              <a:tr h="279044">
                <a:tc gridSpan="2">
                  <a:txBody>
                    <a:bodyPr/>
                    <a:lstStyle/>
                    <a:p>
                      <a:pPr algn="ctr"/>
                      <a:r>
                        <a:rPr lang="en-US" dirty="0" smtClean="0">
                          <a:latin typeface="Cambria" panose="02040503050406030204" pitchFamily="18" charset="0"/>
                        </a:rPr>
                        <a:t>AF</a:t>
                      </a:r>
                      <a:endParaRPr lang="en-GB" dirty="0">
                        <a:latin typeface="Cambria" panose="02040503050406030204" pitchFamily="18" charset="0"/>
                      </a:endParaRPr>
                    </a:p>
                  </a:txBody>
                  <a:tcPr/>
                </a:tc>
                <a:tc hMerge="1">
                  <a:txBody>
                    <a:bodyPr/>
                    <a:lstStyle/>
                    <a:p>
                      <a:endParaRPr lang="en-GB" dirty="0">
                        <a:latin typeface="Cambria" panose="02040503050406030204" pitchFamily="18" charset="0"/>
                      </a:endParaRPr>
                    </a:p>
                  </a:txBody>
                  <a:tcPr/>
                </a:tc>
              </a:tr>
              <a:tr h="498336">
                <a:tc rowSpan="3">
                  <a:txBody>
                    <a:bodyPr/>
                    <a:lstStyle/>
                    <a:p>
                      <a:pPr algn="ctr"/>
                      <a:r>
                        <a:rPr lang="en-US" sz="1800" b="1" dirty="0" smtClean="0">
                          <a:solidFill>
                            <a:schemeClr val="tx2">
                              <a:lumMod val="75000"/>
                            </a:schemeClr>
                          </a:solidFill>
                          <a:latin typeface="Cambria" panose="02040503050406030204" pitchFamily="18" charset="0"/>
                        </a:rPr>
                        <a:t>Eligibility</a:t>
                      </a:r>
                    </a:p>
                    <a:p>
                      <a:pPr algn="ctr"/>
                      <a:endParaRPr lang="en-US" sz="1800" dirty="0" smtClean="0">
                        <a:solidFill>
                          <a:schemeClr val="tx2">
                            <a:lumMod val="75000"/>
                          </a:schemeClr>
                        </a:solidFill>
                        <a:latin typeface="Cambria" panose="02040503050406030204" pitchFamily="18" charset="0"/>
                      </a:endParaRPr>
                    </a:p>
                    <a:p>
                      <a:pPr marL="342900" indent="-342900" algn="ctr">
                        <a:buFont typeface="Wingdings" panose="05000000000000000000" pitchFamily="2" charset="2"/>
                        <a:buChar char="Ø"/>
                      </a:pPr>
                      <a:r>
                        <a:rPr lang="en-US" sz="1800" dirty="0" smtClean="0">
                          <a:solidFill>
                            <a:schemeClr val="tx2">
                              <a:lumMod val="75000"/>
                            </a:schemeClr>
                          </a:solidFill>
                          <a:latin typeface="Cambria" panose="02040503050406030204" pitchFamily="18" charset="0"/>
                        </a:rPr>
                        <a:t>13 yes/no</a:t>
                      </a:r>
                      <a:r>
                        <a:rPr lang="en-US" sz="1800" baseline="0" dirty="0" smtClean="0">
                          <a:solidFill>
                            <a:schemeClr val="tx2">
                              <a:lumMod val="75000"/>
                            </a:schemeClr>
                          </a:solidFill>
                          <a:latin typeface="Cambria" panose="02040503050406030204" pitchFamily="18" charset="0"/>
                        </a:rPr>
                        <a:t> questions</a:t>
                      </a:r>
                      <a:endParaRPr lang="en-GB" sz="1800" dirty="0" smtClean="0">
                        <a:solidFill>
                          <a:schemeClr val="tx2">
                            <a:lumMod val="75000"/>
                          </a:schemeClr>
                        </a:solidFill>
                        <a:latin typeface="Cambria" panose="02040503050406030204" pitchFamily="18" charset="0"/>
                      </a:endParaRPr>
                    </a:p>
                    <a:p>
                      <a:endParaRPr lang="en-GB" dirty="0">
                        <a:latin typeface="Cambria" panose="02040503050406030204" pitchFamily="18" charset="0"/>
                      </a:endParaRPr>
                    </a:p>
                  </a:txBody>
                  <a:tcPr/>
                </a:tc>
                <a:tc>
                  <a:txBody>
                    <a:bodyPr/>
                    <a:lstStyle/>
                    <a:p>
                      <a:pPr algn="ctr"/>
                      <a:r>
                        <a:rPr lang="en-US" sz="1800" b="1" dirty="0" smtClean="0">
                          <a:solidFill>
                            <a:schemeClr val="tx2">
                              <a:lumMod val="75000"/>
                            </a:schemeClr>
                          </a:solidFill>
                          <a:latin typeface="Cambria" panose="02040503050406030204" pitchFamily="18" charset="0"/>
                        </a:rPr>
                        <a:t>Quality</a:t>
                      </a:r>
                    </a:p>
                  </a:txBody>
                  <a:tcPr/>
                </a:tc>
              </a:tr>
              <a:tr h="1009145">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schemeClr>
                          </a:solidFill>
                          <a:latin typeface="Cambria" panose="02040503050406030204" pitchFamily="18" charset="0"/>
                        </a:rPr>
                        <a:t>Strategic assessment</a:t>
                      </a:r>
                      <a:endParaRPr lang="en-US" sz="1800" baseline="0" dirty="0" smtClean="0">
                        <a:solidFill>
                          <a:schemeClr val="tx2">
                            <a:lumMod val="75000"/>
                          </a:schemeClr>
                        </a:solidFill>
                        <a:latin typeface="Cambria" panose="02040503050406030204"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aseline="0" dirty="0" smtClean="0">
                          <a:solidFill>
                            <a:schemeClr val="tx2">
                              <a:lumMod val="75000"/>
                            </a:schemeClr>
                          </a:solidFill>
                          <a:latin typeface="Cambria" panose="02040503050406030204" pitchFamily="18" charset="0"/>
                        </a:rPr>
                        <a:t>6 main questions + sub-questions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mbria" panose="02040503050406030204" pitchFamily="18" charset="0"/>
                        </a:rPr>
                        <a:t>Threshold</a:t>
                      </a:r>
                      <a:r>
                        <a:rPr lang="en-US" sz="1800" baseline="0" dirty="0" smtClean="0">
                          <a:solidFill>
                            <a:srgbClr val="FF0000"/>
                          </a:solidFill>
                          <a:latin typeface="Cambria" panose="02040503050406030204" pitchFamily="18" charset="0"/>
                        </a:rPr>
                        <a:t> 60%</a:t>
                      </a:r>
                      <a:endParaRPr lang="en-GB" sz="1800" dirty="0" smtClean="0">
                        <a:solidFill>
                          <a:srgbClr val="FF0000"/>
                        </a:solidFill>
                        <a:latin typeface="Cambria" panose="02040503050406030204" pitchFamily="18" charset="0"/>
                      </a:endParaRPr>
                    </a:p>
                  </a:txBody>
                  <a:tcPr/>
                </a:tc>
              </a:tr>
              <a:tr h="688053">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2">
                              <a:lumMod val="75000"/>
                            </a:schemeClr>
                          </a:solidFill>
                          <a:latin typeface="Cambria" panose="02040503050406030204" pitchFamily="18" charset="0"/>
                        </a:rPr>
                        <a:t>Operational assessment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aseline="0" dirty="0" smtClean="0">
                          <a:solidFill>
                            <a:schemeClr val="tx2">
                              <a:lumMod val="75000"/>
                            </a:schemeClr>
                          </a:solidFill>
                          <a:latin typeface="Cambria" panose="02040503050406030204" pitchFamily="18" charset="0"/>
                        </a:rPr>
                        <a:t>5 main questions + sub-questions</a:t>
                      </a:r>
                      <a:endParaRPr lang="en-GB" dirty="0">
                        <a:solidFill>
                          <a:schemeClr val="tx2">
                            <a:lumMod val="75000"/>
                          </a:schemeClr>
                        </a:solidFill>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1965520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611560" y="1556792"/>
            <a:ext cx="8352928" cy="5040560"/>
          </a:xfrm>
        </p:spPr>
        <p:txBody>
          <a:bodyPr>
            <a:noAutofit/>
          </a:bodyPr>
          <a:lstStyle/>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260648"/>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6. Assessment </a:t>
            </a:r>
            <a:endParaRPr lang="en-GB" sz="3000" dirty="0" smtClean="0">
              <a:solidFill>
                <a:srgbClr val="4F81BD">
                  <a:lumMod val="75000"/>
                </a:srgbClr>
              </a:solidFill>
              <a:latin typeface="Cambria" panose="02040503050406030204" pitchFamily="18" charset="0"/>
            </a:endParaRPr>
          </a:p>
          <a:p>
            <a:r>
              <a:rPr lang="en-GB" sz="2400" dirty="0" err="1" smtClean="0">
                <a:solidFill>
                  <a:srgbClr val="4F81BD">
                    <a:lumMod val="75000"/>
                  </a:srgbClr>
                </a:solidFill>
                <a:latin typeface="Cambria" panose="02040503050406030204" pitchFamily="18" charset="0"/>
              </a:rPr>
              <a:t>EoI</a:t>
            </a:r>
            <a:r>
              <a:rPr lang="en-GB" sz="2400" dirty="0" smtClean="0">
                <a:solidFill>
                  <a:srgbClr val="4F81BD">
                    <a:lumMod val="75000"/>
                  </a:srgbClr>
                </a:solidFill>
                <a:latin typeface="Cambria" panose="02040503050406030204" pitchFamily="18" charset="0"/>
              </a:rPr>
              <a:t> eligibility assessment</a:t>
            </a:r>
            <a:endParaRPr lang="en-GB" sz="2400" dirty="0">
              <a:solidFill>
                <a:srgbClr val="4F81BD">
                  <a:lumMod val="75000"/>
                </a:srgbClr>
              </a:solidFill>
              <a:latin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85683639"/>
              </p:ext>
            </p:extLst>
          </p:nvPr>
        </p:nvGraphicFramePr>
        <p:xfrm>
          <a:off x="755576" y="1628799"/>
          <a:ext cx="7776864" cy="4896919"/>
        </p:xfrm>
        <a:graphic>
          <a:graphicData uri="http://schemas.openxmlformats.org/drawingml/2006/table">
            <a:tbl>
              <a:tblPr firstRow="1" firstCol="1" lastRow="1" lastCol="1" bandRow="1" bandCol="1">
                <a:tableStyleId>{69012ECD-51FC-41F1-AA8D-1B2483CD663E}</a:tableStyleId>
              </a:tblPr>
              <a:tblGrid>
                <a:gridCol w="432048"/>
                <a:gridCol w="2946548"/>
                <a:gridCol w="4398268"/>
              </a:tblGrid>
              <a:tr h="423374">
                <a:tc>
                  <a:txBody>
                    <a:bodyPr/>
                    <a:lstStyle/>
                    <a:p>
                      <a:pPr algn="ctr">
                        <a:lnSpc>
                          <a:spcPct val="115000"/>
                        </a:lnSpc>
                        <a:spcAft>
                          <a:spcPts val="0"/>
                        </a:spcAft>
                      </a:pPr>
                      <a:r>
                        <a:rPr lang="en-GB" sz="1200" dirty="0">
                          <a:solidFill>
                            <a:schemeClr val="bg1"/>
                          </a:solidFill>
                          <a:effectLst/>
                          <a:latin typeface="Cambria" panose="02040503050406030204" pitchFamily="18" charset="0"/>
                        </a:rPr>
                        <a:t>No.</a:t>
                      </a:r>
                      <a:endParaRPr lang="en-GB" sz="12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solidFill>
                            <a:schemeClr val="bg1"/>
                          </a:solidFill>
                          <a:effectLst/>
                          <a:latin typeface="Cambria" panose="02040503050406030204" pitchFamily="18" charset="0"/>
                        </a:rPr>
                        <a:t>Eligibility criteria</a:t>
                      </a:r>
                      <a:endParaRPr lang="en-GB" sz="12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solidFill>
                            <a:schemeClr val="bg1"/>
                          </a:solidFill>
                          <a:effectLst/>
                          <a:latin typeface="Cambria" panose="02040503050406030204" pitchFamily="18" charset="0"/>
                        </a:rPr>
                        <a:t>Description</a:t>
                      </a:r>
                      <a:endParaRPr lang="en-GB" sz="12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980">
                <a:tc>
                  <a:txBody>
                    <a:bodyPr/>
                    <a:lstStyle/>
                    <a:p>
                      <a:pPr algn="ctr">
                        <a:lnSpc>
                          <a:spcPct val="115000"/>
                        </a:lnSpc>
                        <a:spcAft>
                          <a:spcPts val="0"/>
                        </a:spcAft>
                      </a:pPr>
                      <a:r>
                        <a:rPr lang="en-GB" sz="1200" b="0" dirty="0">
                          <a:solidFill>
                            <a:schemeClr val="tx2">
                              <a:lumMod val="75000"/>
                            </a:schemeClr>
                          </a:solidFill>
                          <a:effectLst/>
                          <a:latin typeface="Cambria" panose="02040503050406030204" pitchFamily="18" charset="0"/>
                        </a:rPr>
                        <a:t>1</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dirty="0">
                          <a:solidFill>
                            <a:schemeClr val="tx2">
                              <a:lumMod val="75000"/>
                            </a:schemeClr>
                          </a:solidFill>
                          <a:effectLst/>
                          <a:latin typeface="Cambria" panose="02040503050406030204" pitchFamily="18" charset="0"/>
                        </a:rPr>
                        <a:t>The </a:t>
                      </a:r>
                      <a:r>
                        <a:rPr lang="en-GB" sz="1200" b="0" dirty="0" err="1">
                          <a:solidFill>
                            <a:schemeClr val="tx2">
                              <a:lumMod val="75000"/>
                            </a:schemeClr>
                          </a:solidFill>
                          <a:effectLst/>
                          <a:latin typeface="Cambria" panose="02040503050406030204" pitchFamily="18" charset="0"/>
                        </a:rPr>
                        <a:t>EoI</a:t>
                      </a:r>
                      <a:r>
                        <a:rPr lang="en-GB" sz="1200" b="0" dirty="0">
                          <a:solidFill>
                            <a:schemeClr val="tx2">
                              <a:lumMod val="75000"/>
                            </a:schemeClr>
                          </a:solidFill>
                          <a:effectLst/>
                          <a:latin typeface="Cambria" panose="02040503050406030204" pitchFamily="18" charset="0"/>
                        </a:rPr>
                        <a:t> has been submitted within the set deadline (date and time)</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dirty="0">
                          <a:solidFill>
                            <a:schemeClr val="tx2">
                              <a:lumMod val="75000"/>
                            </a:schemeClr>
                          </a:solidFill>
                          <a:effectLst/>
                          <a:latin typeface="Cambria" panose="02040503050406030204" pitchFamily="18" charset="0"/>
                        </a:rPr>
                        <a:t>The </a:t>
                      </a:r>
                      <a:r>
                        <a:rPr lang="en-GB" sz="1200" b="0" dirty="0" err="1">
                          <a:solidFill>
                            <a:schemeClr val="tx2">
                              <a:lumMod val="75000"/>
                            </a:schemeClr>
                          </a:solidFill>
                          <a:effectLst/>
                          <a:latin typeface="Cambria" panose="02040503050406030204" pitchFamily="18" charset="0"/>
                        </a:rPr>
                        <a:t>EoI</a:t>
                      </a:r>
                      <a:r>
                        <a:rPr lang="en-GB" sz="1200" b="0" dirty="0">
                          <a:solidFill>
                            <a:schemeClr val="tx2">
                              <a:lumMod val="75000"/>
                            </a:schemeClr>
                          </a:solidFill>
                          <a:effectLst/>
                          <a:latin typeface="Cambria" panose="02040503050406030204" pitchFamily="18" charset="0"/>
                        </a:rPr>
                        <a:t> has been submitted within the date and time set in the call announcement.</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980">
                <a:tc>
                  <a:txBody>
                    <a:bodyPr/>
                    <a:lstStyle/>
                    <a:p>
                      <a:pPr algn="ctr">
                        <a:lnSpc>
                          <a:spcPct val="115000"/>
                        </a:lnSpc>
                        <a:spcAft>
                          <a:spcPts val="0"/>
                        </a:spcAft>
                      </a:pPr>
                      <a:r>
                        <a:rPr lang="en-GB" sz="1200" b="0">
                          <a:solidFill>
                            <a:schemeClr val="tx2">
                              <a:lumMod val="75000"/>
                            </a:schemeClr>
                          </a:solidFill>
                          <a:effectLst/>
                          <a:latin typeface="Cambria" panose="02040503050406030204" pitchFamily="18" charset="0"/>
                        </a:rPr>
                        <a:t>2</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dirty="0">
                          <a:solidFill>
                            <a:schemeClr val="tx2">
                              <a:lumMod val="75000"/>
                            </a:schemeClr>
                          </a:solidFill>
                          <a:effectLst/>
                          <a:latin typeface="Cambria" panose="02040503050406030204" pitchFamily="18" charset="0"/>
                        </a:rPr>
                        <a:t>The </a:t>
                      </a:r>
                      <a:r>
                        <a:rPr lang="en-GB" sz="1200" b="0" dirty="0" err="1">
                          <a:solidFill>
                            <a:schemeClr val="tx2">
                              <a:lumMod val="75000"/>
                            </a:schemeClr>
                          </a:solidFill>
                          <a:effectLst/>
                          <a:latin typeface="Cambria" panose="02040503050406030204" pitchFamily="18" charset="0"/>
                        </a:rPr>
                        <a:t>EoI</a:t>
                      </a:r>
                      <a:r>
                        <a:rPr lang="en-GB" sz="1200" b="0" dirty="0">
                          <a:solidFill>
                            <a:schemeClr val="tx2">
                              <a:lumMod val="75000"/>
                            </a:schemeClr>
                          </a:solidFill>
                          <a:effectLst/>
                          <a:latin typeface="Cambria" panose="02040503050406030204" pitchFamily="18" charset="0"/>
                        </a:rPr>
                        <a:t> has been submitted through the </a:t>
                      </a:r>
                      <a:r>
                        <a:rPr lang="en-GB" sz="1200" b="0" dirty="0" err="1">
                          <a:solidFill>
                            <a:schemeClr val="tx2">
                              <a:lumMod val="75000"/>
                            </a:schemeClr>
                          </a:solidFill>
                          <a:effectLst/>
                          <a:latin typeface="Cambria" panose="02040503050406030204" pitchFamily="18" charset="0"/>
                        </a:rPr>
                        <a:t>eMS</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a:solidFill>
                            <a:schemeClr val="tx2">
                              <a:lumMod val="75000"/>
                            </a:schemeClr>
                          </a:solidFill>
                          <a:effectLst/>
                          <a:latin typeface="Cambria" panose="02040503050406030204" pitchFamily="18" charset="0"/>
                        </a:rPr>
                        <a:t>The EoI has been submitted through eMS monitoring system of the programme.</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980">
                <a:tc>
                  <a:txBody>
                    <a:bodyPr/>
                    <a:lstStyle/>
                    <a:p>
                      <a:pPr algn="ctr">
                        <a:lnSpc>
                          <a:spcPct val="115000"/>
                        </a:lnSpc>
                        <a:spcAft>
                          <a:spcPts val="0"/>
                        </a:spcAft>
                      </a:pPr>
                      <a:r>
                        <a:rPr lang="en-GB" sz="1200" b="0">
                          <a:solidFill>
                            <a:schemeClr val="tx2">
                              <a:lumMod val="75000"/>
                            </a:schemeClr>
                          </a:solidFill>
                          <a:effectLst/>
                          <a:latin typeface="Cambria" panose="02040503050406030204" pitchFamily="18" charset="0"/>
                        </a:rPr>
                        <a:t>3</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dirty="0">
                          <a:solidFill>
                            <a:schemeClr val="tx2">
                              <a:lumMod val="75000"/>
                            </a:schemeClr>
                          </a:solidFill>
                          <a:effectLst/>
                          <a:latin typeface="Cambria" panose="02040503050406030204" pitchFamily="18" charset="0"/>
                        </a:rPr>
                        <a:t>The </a:t>
                      </a:r>
                      <a:r>
                        <a:rPr lang="en-GB" sz="1200" b="0" dirty="0" err="1">
                          <a:solidFill>
                            <a:schemeClr val="tx2">
                              <a:lumMod val="75000"/>
                            </a:schemeClr>
                          </a:solidFill>
                          <a:effectLst/>
                          <a:latin typeface="Cambria" panose="02040503050406030204" pitchFamily="18" charset="0"/>
                        </a:rPr>
                        <a:t>EoI</a:t>
                      </a:r>
                      <a:r>
                        <a:rPr lang="en-GB" sz="1200" b="0" dirty="0">
                          <a:solidFill>
                            <a:schemeClr val="tx2">
                              <a:lumMod val="75000"/>
                            </a:schemeClr>
                          </a:solidFill>
                          <a:effectLst/>
                          <a:latin typeface="Cambria" panose="02040503050406030204" pitchFamily="18" charset="0"/>
                        </a:rPr>
                        <a:t> is compiled in English</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dirty="0">
                          <a:solidFill>
                            <a:schemeClr val="tx2">
                              <a:lumMod val="75000"/>
                            </a:schemeClr>
                          </a:solidFill>
                          <a:effectLst/>
                          <a:latin typeface="Cambria" panose="02040503050406030204" pitchFamily="18" charset="0"/>
                        </a:rPr>
                        <a:t>All parts of the </a:t>
                      </a:r>
                      <a:r>
                        <a:rPr lang="en-GB" sz="1200" b="0" dirty="0" err="1">
                          <a:solidFill>
                            <a:schemeClr val="tx2">
                              <a:lumMod val="75000"/>
                            </a:schemeClr>
                          </a:solidFill>
                          <a:effectLst/>
                          <a:latin typeface="Cambria" panose="02040503050406030204" pitchFamily="18" charset="0"/>
                        </a:rPr>
                        <a:t>EoI</a:t>
                      </a:r>
                      <a:r>
                        <a:rPr lang="en-GB" sz="1200" b="0" dirty="0">
                          <a:solidFill>
                            <a:schemeClr val="tx2">
                              <a:lumMod val="75000"/>
                            </a:schemeClr>
                          </a:solidFill>
                          <a:effectLst/>
                          <a:latin typeface="Cambria" panose="02040503050406030204" pitchFamily="18" charset="0"/>
                        </a:rPr>
                        <a:t> are compiled in English, as the official language of the DTP.</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4740">
                <a:tc>
                  <a:txBody>
                    <a:bodyPr/>
                    <a:lstStyle/>
                    <a:p>
                      <a:pPr algn="ctr">
                        <a:lnSpc>
                          <a:spcPct val="115000"/>
                        </a:lnSpc>
                        <a:spcAft>
                          <a:spcPts val="0"/>
                        </a:spcAft>
                      </a:pPr>
                      <a:r>
                        <a:rPr lang="en-GB" sz="1200" b="0">
                          <a:solidFill>
                            <a:schemeClr val="tx2">
                              <a:lumMod val="75000"/>
                            </a:schemeClr>
                          </a:solidFill>
                          <a:effectLst/>
                          <a:latin typeface="Cambria" panose="02040503050406030204" pitchFamily="18" charset="0"/>
                        </a:rPr>
                        <a:t>4</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dirty="0">
                          <a:solidFill>
                            <a:schemeClr val="tx2">
                              <a:lumMod val="75000"/>
                            </a:schemeClr>
                          </a:solidFill>
                          <a:effectLst/>
                          <a:latin typeface="Cambria" panose="02040503050406030204" pitchFamily="18" charset="0"/>
                        </a:rPr>
                        <a:t>Partnership is composed by at least three financing partners from at least three participating countries of which at least one is located in a Member State</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dirty="0">
                          <a:solidFill>
                            <a:schemeClr val="tx2">
                              <a:lumMod val="75000"/>
                            </a:schemeClr>
                          </a:solidFill>
                          <a:effectLst/>
                          <a:latin typeface="Cambria" panose="02040503050406030204" pitchFamily="18" charset="0"/>
                        </a:rPr>
                        <a:t>Partnership complies with the minimum requirement for a transnational DTP partnership:  at least three financing partners (receiving ERDF, IPA or ENI co-financing) from at least three participating countries, of which at least one, the LP, is located in a Member State.</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379">
                <a:tc>
                  <a:txBody>
                    <a:bodyPr/>
                    <a:lstStyle/>
                    <a:p>
                      <a:pPr algn="ctr">
                        <a:lnSpc>
                          <a:spcPct val="115000"/>
                        </a:lnSpc>
                        <a:spcAft>
                          <a:spcPts val="0"/>
                        </a:spcAft>
                      </a:pPr>
                      <a:r>
                        <a:rPr lang="en-GB" sz="1200" b="0">
                          <a:solidFill>
                            <a:schemeClr val="tx2">
                              <a:lumMod val="75000"/>
                            </a:schemeClr>
                          </a:solidFill>
                          <a:effectLst/>
                          <a:latin typeface="Cambria" panose="02040503050406030204" pitchFamily="18" charset="0"/>
                        </a:rPr>
                        <a:t>5</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dirty="0">
                          <a:solidFill>
                            <a:schemeClr val="tx2">
                              <a:lumMod val="75000"/>
                            </a:schemeClr>
                          </a:solidFill>
                          <a:effectLst/>
                          <a:latin typeface="Cambria" panose="02040503050406030204" pitchFamily="18" charset="0"/>
                        </a:rPr>
                        <a:t>Lead Applicants is an eligible beneficiary</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dirty="0">
                          <a:solidFill>
                            <a:schemeClr val="tx2">
                              <a:lumMod val="75000"/>
                            </a:schemeClr>
                          </a:solidFill>
                          <a:effectLst/>
                          <a:latin typeface="Cambria" panose="02040503050406030204" pitchFamily="18" charset="0"/>
                        </a:rPr>
                        <a:t>The Lead Applicant fulfils the requirement set in Part 2, section II of this manual.</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486">
                <a:tc>
                  <a:txBody>
                    <a:bodyPr/>
                    <a:lstStyle/>
                    <a:p>
                      <a:pPr algn="ctr">
                        <a:lnSpc>
                          <a:spcPct val="115000"/>
                        </a:lnSpc>
                        <a:spcAft>
                          <a:spcPts val="0"/>
                        </a:spcAft>
                      </a:pPr>
                      <a:r>
                        <a:rPr lang="en-GB" sz="1200" b="0">
                          <a:solidFill>
                            <a:schemeClr val="tx2">
                              <a:lumMod val="75000"/>
                            </a:schemeClr>
                          </a:solidFill>
                          <a:effectLst/>
                          <a:latin typeface="Cambria" panose="02040503050406030204" pitchFamily="18" charset="0"/>
                        </a:rPr>
                        <a:t>6</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a:solidFill>
                            <a:schemeClr val="tx2">
                              <a:lumMod val="75000"/>
                            </a:schemeClr>
                          </a:solidFill>
                          <a:effectLst/>
                          <a:latin typeface="Cambria" panose="02040503050406030204" pitchFamily="18" charset="0"/>
                        </a:rPr>
                        <a:t>The proposal has selected at least two programme output indicators in connection to the outputs defined by the applicant</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0" dirty="0">
                          <a:solidFill>
                            <a:schemeClr val="tx2">
                              <a:lumMod val="75000"/>
                            </a:schemeClr>
                          </a:solidFill>
                          <a:effectLst/>
                          <a:latin typeface="Cambria" panose="02040503050406030204" pitchFamily="18" charset="0"/>
                        </a:rPr>
                        <a:t>The proposal has selected the horizontal output indicator and at least another programme output indicator in connection to the outputs defined by the applicant.</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0827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2" name="Rectangle 1"/>
          <p:cNvSpPr/>
          <p:nvPr/>
        </p:nvSpPr>
        <p:spPr>
          <a:xfrm>
            <a:off x="711002" y="1772816"/>
            <a:ext cx="7776864" cy="3219343"/>
          </a:xfrm>
          <a:prstGeom prst="rect">
            <a:avLst/>
          </a:prstGeom>
        </p:spPr>
        <p:txBody>
          <a:bodyPr wrap="square">
            <a:spAutoFit/>
          </a:bodyPr>
          <a:lstStyle/>
          <a:p>
            <a:pPr lvl="0">
              <a:spcBef>
                <a:spcPct val="20000"/>
              </a:spcBef>
            </a:pPr>
            <a:r>
              <a:rPr lang="en-GB" sz="2600" b="1" dirty="0" smtClean="0">
                <a:solidFill>
                  <a:srgbClr val="4F81BD"/>
                </a:solidFill>
                <a:latin typeface="Cambria" panose="02040503050406030204" pitchFamily="18" charset="0"/>
              </a:rPr>
              <a:t>1. Is </a:t>
            </a:r>
            <a:r>
              <a:rPr lang="en-GB" sz="2600" b="1" dirty="0">
                <a:solidFill>
                  <a:srgbClr val="4F81BD"/>
                </a:solidFill>
                <a:latin typeface="Cambria" panose="02040503050406030204" pitchFamily="18" charset="0"/>
              </a:rPr>
              <a:t>the proposal in line with the focus of the programme and </a:t>
            </a:r>
            <a:r>
              <a:rPr lang="en-GB" sz="2600" b="1" dirty="0" smtClean="0">
                <a:solidFill>
                  <a:srgbClr val="4F81BD"/>
                </a:solidFill>
                <a:latin typeface="Cambria" panose="02040503050406030204" pitchFamily="18" charset="0"/>
              </a:rPr>
              <a:t>call?</a:t>
            </a:r>
          </a:p>
          <a:p>
            <a:pPr lvl="0">
              <a:spcBef>
                <a:spcPct val="20000"/>
              </a:spcBef>
            </a:pPr>
            <a:endParaRPr lang="hu-HU" sz="2600" b="1" dirty="0">
              <a:solidFill>
                <a:srgbClr val="4F81BD">
                  <a:lumMod val="75000"/>
                </a:srgbClr>
              </a:solidFill>
              <a:latin typeface="Cambria" panose="02040503050406030204" pitchFamily="18" charset="0"/>
            </a:endParaRPr>
          </a:p>
          <a:p>
            <a:pPr marL="342900" indent="-342900">
              <a:buFont typeface="Wingdings" pitchFamily="2" charset="2"/>
              <a:buChar char="Ø"/>
            </a:pPr>
            <a:r>
              <a:rPr lang="en-US" sz="2400" dirty="0" smtClean="0">
                <a:solidFill>
                  <a:schemeClr val="tx2">
                    <a:lumMod val="75000"/>
                  </a:schemeClr>
                </a:solidFill>
                <a:latin typeface="Cambria" pitchFamily="18" charset="0"/>
              </a:rPr>
              <a:t>Project </a:t>
            </a:r>
            <a:r>
              <a:rPr lang="en-US" sz="2400" dirty="0">
                <a:solidFill>
                  <a:schemeClr val="tx2">
                    <a:lumMod val="75000"/>
                  </a:schemeClr>
                </a:solidFill>
                <a:latin typeface="Cambria" pitchFamily="18" charset="0"/>
              </a:rPr>
              <a:t>topic - in line with the SO and Call provisions</a:t>
            </a:r>
          </a:p>
          <a:p>
            <a:pPr marL="342900" indent="-342900">
              <a:buFont typeface="Wingdings" pitchFamily="2" charset="2"/>
              <a:buChar char="Ø"/>
            </a:pPr>
            <a:r>
              <a:rPr lang="en-US" sz="2400" dirty="0">
                <a:solidFill>
                  <a:schemeClr val="tx2">
                    <a:lumMod val="75000"/>
                  </a:schemeClr>
                </a:solidFill>
                <a:latin typeface="Cambria" pitchFamily="18" charset="0"/>
              </a:rPr>
              <a:t>P</a:t>
            </a:r>
            <a:r>
              <a:rPr lang="en-US" sz="2400" dirty="0" smtClean="0">
                <a:solidFill>
                  <a:schemeClr val="tx2">
                    <a:lumMod val="75000"/>
                  </a:schemeClr>
                </a:solidFill>
                <a:latin typeface="Cambria" pitchFamily="18" charset="0"/>
              </a:rPr>
              <a:t>roject </a:t>
            </a:r>
            <a:r>
              <a:rPr lang="en-US" sz="2400" dirty="0">
                <a:solidFill>
                  <a:schemeClr val="tx2">
                    <a:lumMod val="75000"/>
                  </a:schemeClr>
                </a:solidFill>
                <a:latin typeface="Cambria" pitchFamily="18" charset="0"/>
              </a:rPr>
              <a:t>- is </a:t>
            </a:r>
            <a:r>
              <a:rPr lang="en-US" sz="2400" u="sng" dirty="0">
                <a:solidFill>
                  <a:schemeClr val="tx2">
                    <a:lumMod val="75000"/>
                  </a:schemeClr>
                </a:solidFill>
                <a:latin typeface="Cambria" pitchFamily="18" charset="0"/>
              </a:rPr>
              <a:t>NOT</a:t>
            </a:r>
            <a:r>
              <a:rPr lang="en-US" sz="2400" dirty="0">
                <a:solidFill>
                  <a:schemeClr val="tx2">
                    <a:lumMod val="75000"/>
                  </a:schemeClr>
                </a:solidFill>
                <a:latin typeface="Cambria" pitchFamily="18" charset="0"/>
              </a:rPr>
              <a:t> investment or research oriented and it does not target mere networking </a:t>
            </a:r>
          </a:p>
          <a:p>
            <a:pPr marL="342900" indent="-342900">
              <a:buFont typeface="Wingdings" pitchFamily="2" charset="2"/>
              <a:buChar char="Ø"/>
            </a:pPr>
            <a:r>
              <a:rPr lang="en-US" sz="2400" dirty="0">
                <a:solidFill>
                  <a:schemeClr val="tx2">
                    <a:lumMod val="75000"/>
                  </a:schemeClr>
                </a:solidFill>
                <a:latin typeface="Cambria" pitchFamily="18" charset="0"/>
              </a:rPr>
              <a:t>P</a:t>
            </a:r>
            <a:r>
              <a:rPr lang="en-US" sz="2400" dirty="0" smtClean="0">
                <a:solidFill>
                  <a:schemeClr val="tx2">
                    <a:lumMod val="75000"/>
                  </a:schemeClr>
                </a:solidFill>
                <a:latin typeface="Cambria" pitchFamily="18" charset="0"/>
              </a:rPr>
              <a:t>roject </a:t>
            </a:r>
            <a:r>
              <a:rPr lang="en-US" sz="2400" dirty="0">
                <a:solidFill>
                  <a:schemeClr val="tx2">
                    <a:lumMod val="75000"/>
                  </a:schemeClr>
                </a:solidFill>
                <a:latin typeface="Cambria" pitchFamily="18" charset="0"/>
              </a:rPr>
              <a:t>- is </a:t>
            </a:r>
            <a:r>
              <a:rPr lang="en-US" sz="2400" u="sng" dirty="0">
                <a:solidFill>
                  <a:schemeClr val="tx2">
                    <a:lumMod val="75000"/>
                  </a:schemeClr>
                </a:solidFill>
                <a:latin typeface="Cambria" pitchFamily="18" charset="0"/>
              </a:rPr>
              <a:t>NOT</a:t>
            </a:r>
            <a:r>
              <a:rPr lang="en-US" sz="2400" dirty="0">
                <a:solidFill>
                  <a:schemeClr val="tx2">
                    <a:lumMod val="75000"/>
                  </a:schemeClr>
                </a:solidFill>
                <a:latin typeface="Cambria" pitchFamily="18" charset="0"/>
              </a:rPr>
              <a:t> a duplication of previously funded actions </a:t>
            </a:r>
          </a:p>
        </p:txBody>
      </p:sp>
      <p:sp>
        <p:nvSpPr>
          <p:cNvPr id="5" name="Cím 1"/>
          <p:cNvSpPr txBox="1">
            <a:spLocks/>
          </p:cNvSpPr>
          <p:nvPr/>
        </p:nvSpPr>
        <p:spPr>
          <a:xfrm>
            <a:off x="3419872" y="260648"/>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6. Assessment </a:t>
            </a:r>
            <a:endParaRPr lang="en-GB" sz="3000" dirty="0" smtClean="0">
              <a:solidFill>
                <a:srgbClr val="4F81BD">
                  <a:lumMod val="75000"/>
                </a:srgbClr>
              </a:solidFill>
              <a:latin typeface="Cambria" panose="02040503050406030204" pitchFamily="18" charset="0"/>
            </a:endParaRPr>
          </a:p>
          <a:p>
            <a:r>
              <a:rPr lang="en-GB" sz="2400" dirty="0" err="1" smtClean="0">
                <a:solidFill>
                  <a:srgbClr val="4F81BD">
                    <a:lumMod val="75000"/>
                  </a:srgbClr>
                </a:solidFill>
                <a:latin typeface="Cambria" panose="02040503050406030204" pitchFamily="18" charset="0"/>
              </a:rPr>
              <a:t>EoI</a:t>
            </a:r>
            <a:r>
              <a:rPr lang="en-GB" sz="2400" dirty="0" smtClean="0">
                <a:solidFill>
                  <a:srgbClr val="4F81BD">
                    <a:lumMod val="75000"/>
                  </a:srgbClr>
                </a:solidFill>
                <a:latin typeface="Cambria" panose="02040503050406030204" pitchFamily="18" charset="0"/>
              </a:rPr>
              <a:t> quality assessment</a:t>
            </a:r>
            <a:endParaRPr lang="en-GB" sz="24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70362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2" name="Rectangle 1"/>
          <p:cNvSpPr/>
          <p:nvPr/>
        </p:nvSpPr>
        <p:spPr>
          <a:xfrm>
            <a:off x="711002" y="1772816"/>
            <a:ext cx="7776864" cy="4327338"/>
          </a:xfrm>
          <a:prstGeom prst="rect">
            <a:avLst/>
          </a:prstGeom>
        </p:spPr>
        <p:txBody>
          <a:bodyPr wrap="square">
            <a:spAutoFit/>
          </a:bodyPr>
          <a:lstStyle/>
          <a:p>
            <a:pPr lvl="0">
              <a:spcBef>
                <a:spcPct val="20000"/>
              </a:spcBef>
            </a:pPr>
            <a:r>
              <a:rPr lang="en-GB" sz="2600" b="1" dirty="0" smtClean="0">
                <a:solidFill>
                  <a:srgbClr val="4F81BD"/>
                </a:solidFill>
                <a:latin typeface="Cambria" panose="02040503050406030204" pitchFamily="18" charset="0"/>
              </a:rPr>
              <a:t>2</a:t>
            </a:r>
            <a:r>
              <a:rPr lang="en-GB" sz="2600" b="1" dirty="0">
                <a:solidFill>
                  <a:srgbClr val="4F81BD"/>
                </a:solidFill>
                <a:latin typeface="Cambria" panose="02040503050406030204" pitchFamily="18" charset="0"/>
              </a:rPr>
              <a:t>. </a:t>
            </a:r>
            <a:r>
              <a:rPr lang="en-GB" sz="2600" b="1" dirty="0" smtClean="0">
                <a:solidFill>
                  <a:srgbClr val="4F81BD"/>
                </a:solidFill>
                <a:latin typeface="Cambria" panose="02040503050406030204" pitchFamily="18" charset="0"/>
              </a:rPr>
              <a:t>Is </a:t>
            </a:r>
            <a:r>
              <a:rPr lang="en-GB" sz="2600" b="1" dirty="0">
                <a:solidFill>
                  <a:srgbClr val="4F81BD"/>
                </a:solidFill>
                <a:latin typeface="Cambria" panose="02040503050406030204" pitchFamily="18" charset="0"/>
              </a:rPr>
              <a:t>the project intervention logic coherent and in line with the programme one</a:t>
            </a:r>
            <a:r>
              <a:rPr lang="en-GB" sz="2600" b="1" dirty="0" smtClean="0">
                <a:solidFill>
                  <a:srgbClr val="4F81BD"/>
                </a:solidFill>
                <a:latin typeface="Cambria" panose="02040503050406030204" pitchFamily="18" charset="0"/>
              </a:rPr>
              <a:t>?</a:t>
            </a:r>
          </a:p>
          <a:p>
            <a:pPr lvl="0">
              <a:spcBef>
                <a:spcPct val="20000"/>
              </a:spcBef>
            </a:pPr>
            <a:endParaRPr lang="hu-HU" sz="2600" b="1" dirty="0">
              <a:solidFill>
                <a:srgbClr val="4F81BD">
                  <a:lumMod val="75000"/>
                </a:srgbClr>
              </a:solidFill>
              <a:latin typeface="Cambria" panose="02040503050406030204" pitchFamily="18" charset="0"/>
            </a:endParaRPr>
          </a:p>
          <a:p>
            <a:pPr marL="342900" indent="-342900">
              <a:buFont typeface="Wingdings" pitchFamily="2" charset="2"/>
              <a:buChar char="Ø"/>
            </a:pPr>
            <a:r>
              <a:rPr lang="en-US" sz="2400" dirty="0" smtClean="0">
                <a:solidFill>
                  <a:schemeClr val="tx2">
                    <a:lumMod val="75000"/>
                  </a:schemeClr>
                </a:solidFill>
                <a:latin typeface="Cambria" pitchFamily="18" charset="0"/>
              </a:rPr>
              <a:t>Coherent link between the project main objective, outputs and result and the Programme intervention logic</a:t>
            </a:r>
          </a:p>
          <a:p>
            <a:pPr marL="342900" indent="-342900">
              <a:buFont typeface="Wingdings" pitchFamily="2" charset="2"/>
              <a:buChar char="Ø"/>
            </a:pPr>
            <a:endParaRPr lang="en-US" sz="2400" dirty="0" smtClean="0">
              <a:solidFill>
                <a:schemeClr val="tx2">
                  <a:lumMod val="75000"/>
                </a:schemeClr>
              </a:solidFill>
              <a:latin typeface="Cambria" pitchFamily="18" charset="0"/>
            </a:endParaRPr>
          </a:p>
          <a:p>
            <a:pPr marL="342900" indent="-342900">
              <a:buFont typeface="Wingdings" pitchFamily="2" charset="2"/>
              <a:buChar char="Ø"/>
            </a:pPr>
            <a:r>
              <a:rPr lang="en-GB" sz="2400" dirty="0" smtClean="0">
                <a:solidFill>
                  <a:schemeClr val="tx2">
                    <a:lumMod val="75000"/>
                  </a:schemeClr>
                </a:solidFill>
                <a:latin typeface="Cambria" panose="02040503050406030204" pitchFamily="18" charset="0"/>
              </a:rPr>
              <a:t>Project contributes </a:t>
            </a:r>
            <a:r>
              <a:rPr lang="en-GB" sz="2400" dirty="0">
                <a:solidFill>
                  <a:schemeClr val="tx2">
                    <a:lumMod val="75000"/>
                  </a:schemeClr>
                </a:solidFill>
                <a:latin typeface="Cambria" panose="02040503050406030204" pitchFamily="18" charset="0"/>
              </a:rPr>
              <a:t>to the achievement of the specific objective and results of the relevant </a:t>
            </a:r>
            <a:r>
              <a:rPr lang="en-GB" sz="2400" dirty="0" smtClean="0">
                <a:solidFill>
                  <a:schemeClr val="tx2">
                    <a:lumMod val="75000"/>
                  </a:schemeClr>
                </a:solidFill>
                <a:latin typeface="Cambria" panose="02040503050406030204" pitchFamily="18" charset="0"/>
              </a:rPr>
              <a:t>DTP priority</a:t>
            </a:r>
            <a:endParaRPr lang="en-GB" sz="2400" dirty="0">
              <a:solidFill>
                <a:schemeClr val="tx2">
                  <a:lumMod val="75000"/>
                </a:schemeClr>
              </a:solidFill>
              <a:latin typeface="Cambria" panose="02040503050406030204" pitchFamily="18" charset="0"/>
            </a:endParaRPr>
          </a:p>
          <a:p>
            <a:pPr marL="342900" indent="-342900">
              <a:buFont typeface="Wingdings" pitchFamily="2" charset="2"/>
              <a:buChar char="Ø"/>
            </a:pPr>
            <a:endParaRPr lang="en-US" sz="2400" dirty="0" smtClean="0">
              <a:solidFill>
                <a:schemeClr val="tx2">
                  <a:lumMod val="75000"/>
                </a:schemeClr>
              </a:solidFill>
              <a:latin typeface="Cambria" pitchFamily="18" charset="0"/>
            </a:endParaRPr>
          </a:p>
          <a:p>
            <a:pPr marL="342900" indent="-342900">
              <a:buFont typeface="Wingdings" pitchFamily="2" charset="2"/>
              <a:buChar char="Ø"/>
            </a:pPr>
            <a:endParaRPr lang="en-US" sz="2400" dirty="0">
              <a:solidFill>
                <a:schemeClr val="tx2">
                  <a:lumMod val="75000"/>
                </a:schemeClr>
              </a:solidFill>
              <a:latin typeface="Cambria" pitchFamily="18" charset="0"/>
            </a:endParaRPr>
          </a:p>
        </p:txBody>
      </p:sp>
      <p:sp>
        <p:nvSpPr>
          <p:cNvPr id="5" name="Cím 1"/>
          <p:cNvSpPr txBox="1">
            <a:spLocks/>
          </p:cNvSpPr>
          <p:nvPr/>
        </p:nvSpPr>
        <p:spPr>
          <a:xfrm>
            <a:off x="3419872" y="260648"/>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6. Assessment </a:t>
            </a:r>
            <a:endParaRPr lang="en-GB" sz="3000" dirty="0" smtClean="0">
              <a:solidFill>
                <a:srgbClr val="4F81BD">
                  <a:lumMod val="75000"/>
                </a:srgbClr>
              </a:solidFill>
              <a:latin typeface="Cambria" panose="02040503050406030204" pitchFamily="18" charset="0"/>
            </a:endParaRPr>
          </a:p>
          <a:p>
            <a:r>
              <a:rPr lang="en-GB" sz="2400" dirty="0" err="1" smtClean="0">
                <a:solidFill>
                  <a:srgbClr val="4F81BD">
                    <a:lumMod val="75000"/>
                  </a:srgbClr>
                </a:solidFill>
                <a:latin typeface="Cambria" panose="02040503050406030204" pitchFamily="18" charset="0"/>
              </a:rPr>
              <a:t>EoI</a:t>
            </a:r>
            <a:r>
              <a:rPr lang="en-GB" sz="2400" dirty="0" smtClean="0">
                <a:solidFill>
                  <a:srgbClr val="4F81BD">
                    <a:lumMod val="75000"/>
                  </a:srgbClr>
                </a:solidFill>
                <a:latin typeface="Cambria" panose="02040503050406030204" pitchFamily="18" charset="0"/>
              </a:rPr>
              <a:t> quality assessment</a:t>
            </a:r>
            <a:endParaRPr lang="en-GB" sz="24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558063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600" b="1" dirty="0" smtClean="0">
                <a:solidFill>
                  <a:srgbClr val="4F81BD"/>
                </a:solidFill>
                <a:latin typeface="Cambria" panose="02040503050406030204" pitchFamily="18" charset="0"/>
              </a:rPr>
              <a:t>3. Does </a:t>
            </a:r>
            <a:r>
              <a:rPr lang="en-GB" sz="2600" b="1" dirty="0">
                <a:solidFill>
                  <a:srgbClr val="4F81BD"/>
                </a:solidFill>
                <a:latin typeface="Cambria" panose="02040503050406030204" pitchFamily="18" charset="0"/>
              </a:rPr>
              <a:t>the project have </a:t>
            </a:r>
            <a:r>
              <a:rPr lang="en-GB" sz="2600" b="1" dirty="0" smtClean="0">
                <a:solidFill>
                  <a:srgbClr val="4F81BD"/>
                </a:solidFill>
                <a:latin typeface="Cambria" panose="02040503050406030204" pitchFamily="18" charset="0"/>
              </a:rPr>
              <a:t>clear transnational </a:t>
            </a:r>
            <a:r>
              <a:rPr lang="en-GB" sz="2600" b="1" dirty="0">
                <a:solidFill>
                  <a:srgbClr val="4F81BD"/>
                </a:solidFill>
                <a:latin typeface="Cambria" panose="02040503050406030204" pitchFamily="18" charset="0"/>
              </a:rPr>
              <a:t>dimension and impact</a:t>
            </a:r>
            <a:r>
              <a:rPr lang="en-GB" sz="2600" b="1" dirty="0" smtClean="0">
                <a:solidFill>
                  <a:srgbClr val="4F81BD"/>
                </a:solidFill>
                <a:latin typeface="Cambria" panose="02040503050406030204" pitchFamily="18" charset="0"/>
              </a:rPr>
              <a:t>?</a:t>
            </a:r>
          </a:p>
          <a:p>
            <a:pPr algn="l"/>
            <a:endParaRPr lang="hu-HU" sz="2600" b="1" dirty="0">
              <a:solidFill>
                <a:schemeClr val="accent1">
                  <a:lumMod val="75000"/>
                </a:schemeClr>
              </a:solidFill>
              <a:latin typeface="Cambria" panose="02040503050406030204" pitchFamily="18" charset="0"/>
            </a:endParaRPr>
          </a:p>
          <a:p>
            <a:pPr marL="457200" indent="-457200" algn="l">
              <a:buFont typeface="Wingdings" pitchFamily="2" charset="2"/>
              <a:buChar char="Ø"/>
            </a:pPr>
            <a:r>
              <a:rPr lang="en-GB" sz="2400" dirty="0" smtClean="0">
                <a:solidFill>
                  <a:schemeClr val="tx2">
                    <a:lumMod val="75000"/>
                  </a:schemeClr>
                </a:solidFill>
                <a:latin typeface="Cambria" pitchFamily="18" charset="0"/>
              </a:rPr>
              <a:t>Project </a:t>
            </a:r>
            <a:r>
              <a:rPr lang="en-GB" sz="2400" dirty="0">
                <a:solidFill>
                  <a:schemeClr val="tx2">
                    <a:lumMod val="75000"/>
                  </a:schemeClr>
                </a:solidFill>
                <a:latin typeface="Cambria" pitchFamily="18" charset="0"/>
              </a:rPr>
              <a:t>arises from a common need and it does not represent a collection of local </a:t>
            </a:r>
            <a:r>
              <a:rPr lang="en-GB" sz="2400" dirty="0" smtClean="0">
                <a:solidFill>
                  <a:schemeClr val="tx2">
                    <a:lumMod val="75000"/>
                  </a:schemeClr>
                </a:solidFill>
                <a:latin typeface="Cambria" pitchFamily="18" charset="0"/>
              </a:rPr>
              <a:t>actions</a:t>
            </a:r>
            <a:endParaRPr lang="en-GB" sz="2400" dirty="0">
              <a:solidFill>
                <a:schemeClr val="tx2">
                  <a:lumMod val="75000"/>
                </a:schemeClr>
              </a:solidFill>
              <a:latin typeface="Cambria" pitchFamily="18" charset="0"/>
            </a:endParaRPr>
          </a:p>
          <a:p>
            <a:pPr algn="l"/>
            <a:endParaRPr lang="en-GB" sz="2400" dirty="0">
              <a:solidFill>
                <a:schemeClr val="tx2">
                  <a:lumMod val="75000"/>
                </a:schemeClr>
              </a:solidFill>
              <a:latin typeface="Cambria" pitchFamily="18" charset="0"/>
            </a:endParaRPr>
          </a:p>
          <a:p>
            <a:pPr marL="457200" indent="-457200" algn="l">
              <a:buFont typeface="Wingdings" pitchFamily="2" charset="2"/>
              <a:buChar char="Ø"/>
            </a:pPr>
            <a:r>
              <a:rPr lang="en-GB" sz="2400" dirty="0" smtClean="0">
                <a:solidFill>
                  <a:schemeClr val="tx2">
                    <a:lumMod val="75000"/>
                  </a:schemeClr>
                </a:solidFill>
                <a:latin typeface="Cambria" pitchFamily="18" charset="0"/>
              </a:rPr>
              <a:t>Project </a:t>
            </a:r>
            <a:r>
              <a:rPr lang="en-GB" sz="2400" dirty="0">
                <a:solidFill>
                  <a:schemeClr val="tx2">
                    <a:lumMod val="75000"/>
                  </a:schemeClr>
                </a:solidFill>
                <a:latin typeface="Cambria" pitchFamily="18" charset="0"/>
              </a:rPr>
              <a:t>activities </a:t>
            </a:r>
            <a:r>
              <a:rPr lang="en-GB" sz="2400" dirty="0" smtClean="0">
                <a:solidFill>
                  <a:schemeClr val="tx2">
                    <a:lumMod val="75000"/>
                  </a:schemeClr>
                </a:solidFill>
                <a:latin typeface="Cambria" pitchFamily="18" charset="0"/>
              </a:rPr>
              <a:t>have a transnational dimension and the project outputs have a transnational impact</a:t>
            </a:r>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Cím 1"/>
          <p:cNvSpPr txBox="1">
            <a:spLocks/>
          </p:cNvSpPr>
          <p:nvPr/>
        </p:nvSpPr>
        <p:spPr>
          <a:xfrm>
            <a:off x="3419872" y="260648"/>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6. Assessment </a:t>
            </a:r>
            <a:endParaRPr lang="en-GB" sz="3000" dirty="0" smtClean="0">
              <a:solidFill>
                <a:srgbClr val="4F81BD">
                  <a:lumMod val="75000"/>
                </a:srgbClr>
              </a:solidFill>
              <a:latin typeface="Cambria" panose="02040503050406030204" pitchFamily="18" charset="0"/>
            </a:endParaRPr>
          </a:p>
          <a:p>
            <a:r>
              <a:rPr lang="en-GB" sz="2400" dirty="0" err="1" smtClean="0">
                <a:solidFill>
                  <a:srgbClr val="4F81BD">
                    <a:lumMod val="75000"/>
                  </a:srgbClr>
                </a:solidFill>
                <a:latin typeface="Cambria" panose="02040503050406030204" pitchFamily="18" charset="0"/>
              </a:rPr>
              <a:t>EoI</a:t>
            </a:r>
            <a:r>
              <a:rPr lang="en-GB" sz="2400" dirty="0" smtClean="0">
                <a:solidFill>
                  <a:srgbClr val="4F81BD">
                    <a:lumMod val="75000"/>
                  </a:srgbClr>
                </a:solidFill>
                <a:latin typeface="Cambria" panose="02040503050406030204" pitchFamily="18" charset="0"/>
              </a:rPr>
              <a:t> quality assessment</a:t>
            </a:r>
            <a:endParaRPr lang="en-GB" sz="24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540134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600" b="1" dirty="0" smtClean="0">
                <a:solidFill>
                  <a:srgbClr val="4F81BD"/>
                </a:solidFill>
                <a:latin typeface="Cambria" panose="02040503050406030204" pitchFamily="18" charset="0"/>
              </a:rPr>
              <a:t>4. Is </a:t>
            </a:r>
            <a:r>
              <a:rPr lang="en-GB" sz="2600" b="1" dirty="0">
                <a:solidFill>
                  <a:srgbClr val="4F81BD"/>
                </a:solidFill>
                <a:latin typeface="Cambria" panose="02040503050406030204" pitchFamily="18" charset="0"/>
              </a:rPr>
              <a:t>the partnership composition relevant, justified and balanced for the proposed project</a:t>
            </a:r>
            <a:r>
              <a:rPr lang="en-GB" sz="2600" b="1" dirty="0" smtClean="0">
                <a:solidFill>
                  <a:srgbClr val="4F81BD"/>
                </a:solidFill>
                <a:latin typeface="Cambria" panose="02040503050406030204" pitchFamily="18" charset="0"/>
              </a:rPr>
              <a:t>?</a:t>
            </a:r>
          </a:p>
          <a:p>
            <a:pPr algn="l"/>
            <a:endParaRPr lang="hu-HU" sz="2600" b="1" dirty="0">
              <a:solidFill>
                <a:schemeClr val="accent1">
                  <a:lumMod val="75000"/>
                </a:schemeClr>
              </a:solidFill>
              <a:latin typeface="Cambria" panose="02040503050406030204" pitchFamily="18" charset="0"/>
            </a:endParaRPr>
          </a:p>
          <a:p>
            <a:pPr marL="457200" indent="-457200" algn="l">
              <a:buFont typeface="Wingdings" pitchFamily="2" charset="2"/>
              <a:buChar char="Ø"/>
            </a:pPr>
            <a:r>
              <a:rPr lang="en-GB" sz="2400" dirty="0" smtClean="0">
                <a:solidFill>
                  <a:schemeClr val="tx2">
                    <a:lumMod val="75000"/>
                  </a:schemeClr>
                </a:solidFill>
                <a:latin typeface="Cambria" pitchFamily="18" charset="0"/>
              </a:rPr>
              <a:t>Partnership is appropriate in terms of </a:t>
            </a:r>
            <a:r>
              <a:rPr lang="en-GB" sz="2400" dirty="0">
                <a:solidFill>
                  <a:schemeClr val="tx2">
                    <a:lumMod val="75000"/>
                  </a:schemeClr>
                </a:solidFill>
                <a:latin typeface="Cambria" pitchFamily="18" charset="0"/>
              </a:rPr>
              <a:t>geographical coverage </a:t>
            </a:r>
            <a:r>
              <a:rPr lang="en-GB" sz="2400" dirty="0" smtClean="0">
                <a:solidFill>
                  <a:schemeClr val="tx2">
                    <a:lumMod val="75000"/>
                  </a:schemeClr>
                </a:solidFill>
                <a:latin typeface="Cambria" pitchFamily="18" charset="0"/>
              </a:rPr>
              <a:t>and competences </a:t>
            </a:r>
            <a:r>
              <a:rPr lang="en-GB" sz="2400" dirty="0">
                <a:solidFill>
                  <a:schemeClr val="tx2">
                    <a:lumMod val="75000"/>
                  </a:schemeClr>
                </a:solidFill>
                <a:latin typeface="Cambria" pitchFamily="18" charset="0"/>
              </a:rPr>
              <a:t>in relation to the project </a:t>
            </a:r>
            <a:r>
              <a:rPr lang="en-GB" sz="2400" dirty="0" smtClean="0">
                <a:solidFill>
                  <a:schemeClr val="tx2">
                    <a:lumMod val="75000"/>
                  </a:schemeClr>
                </a:solidFill>
                <a:latin typeface="Cambria" pitchFamily="18" charset="0"/>
              </a:rPr>
              <a:t>topic</a:t>
            </a:r>
          </a:p>
          <a:p>
            <a:pPr algn="l"/>
            <a:endParaRPr lang="en-GB" sz="2400" dirty="0">
              <a:solidFill>
                <a:schemeClr val="tx2">
                  <a:lumMod val="75000"/>
                </a:schemeClr>
              </a:solidFill>
              <a:latin typeface="Cambria" pitchFamily="18" charset="0"/>
            </a:endParaRPr>
          </a:p>
          <a:p>
            <a:pPr marL="457200" indent="-457200" algn="l">
              <a:buFont typeface="Wingdings" pitchFamily="2" charset="2"/>
              <a:buChar char="Ø"/>
            </a:pPr>
            <a:r>
              <a:rPr lang="en-GB" sz="2400" dirty="0" smtClean="0">
                <a:solidFill>
                  <a:schemeClr val="tx2">
                    <a:lumMod val="75000"/>
                  </a:schemeClr>
                </a:solidFill>
                <a:latin typeface="Cambria" pitchFamily="18" charset="0"/>
              </a:rPr>
              <a:t>Distribution </a:t>
            </a:r>
            <a:r>
              <a:rPr lang="en-GB" sz="2400" dirty="0">
                <a:solidFill>
                  <a:schemeClr val="tx2">
                    <a:lumMod val="75000"/>
                  </a:schemeClr>
                </a:solidFill>
                <a:latin typeface="Cambria" pitchFamily="18" charset="0"/>
              </a:rPr>
              <a:t>of tasks among the partners is equitable and it contributes to the achievement of the project objective</a:t>
            </a:r>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Cím 1"/>
          <p:cNvSpPr txBox="1">
            <a:spLocks/>
          </p:cNvSpPr>
          <p:nvPr/>
        </p:nvSpPr>
        <p:spPr>
          <a:xfrm>
            <a:off x="3419872" y="260648"/>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6. Assessment </a:t>
            </a:r>
            <a:endParaRPr lang="en-GB" sz="3000" dirty="0" smtClean="0">
              <a:solidFill>
                <a:srgbClr val="4F81BD">
                  <a:lumMod val="75000"/>
                </a:srgbClr>
              </a:solidFill>
              <a:latin typeface="Cambria" panose="02040503050406030204" pitchFamily="18" charset="0"/>
            </a:endParaRPr>
          </a:p>
          <a:p>
            <a:r>
              <a:rPr lang="en-GB" sz="2400" dirty="0" err="1" smtClean="0">
                <a:solidFill>
                  <a:srgbClr val="4F81BD">
                    <a:lumMod val="75000"/>
                  </a:srgbClr>
                </a:solidFill>
                <a:latin typeface="Cambria" panose="02040503050406030204" pitchFamily="18" charset="0"/>
              </a:rPr>
              <a:t>EoI</a:t>
            </a:r>
            <a:r>
              <a:rPr lang="en-GB" sz="2400" dirty="0" smtClean="0">
                <a:solidFill>
                  <a:srgbClr val="4F81BD">
                    <a:lumMod val="75000"/>
                  </a:srgbClr>
                </a:solidFill>
                <a:latin typeface="Cambria" panose="02040503050406030204" pitchFamily="18" charset="0"/>
              </a:rPr>
              <a:t> quality assessment</a:t>
            </a:r>
            <a:endParaRPr lang="en-GB" sz="24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193921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600" b="1" dirty="0" smtClean="0">
                <a:solidFill>
                  <a:srgbClr val="4F81BD"/>
                </a:solidFill>
                <a:latin typeface="Cambria" panose="02040503050406030204" pitchFamily="18" charset="0"/>
              </a:rPr>
              <a:t>5</a:t>
            </a:r>
            <a:r>
              <a:rPr lang="en-GB" sz="2600" b="1" dirty="0">
                <a:solidFill>
                  <a:srgbClr val="4F81BD"/>
                </a:solidFill>
                <a:latin typeface="Cambria" panose="02040503050406030204" pitchFamily="18" charset="0"/>
              </a:rPr>
              <a:t>. </a:t>
            </a:r>
            <a:r>
              <a:rPr lang="en-GB" sz="2600" b="1" dirty="0" smtClean="0">
                <a:solidFill>
                  <a:srgbClr val="4F81BD"/>
                </a:solidFill>
                <a:latin typeface="Cambria" panose="02040503050406030204" pitchFamily="18" charset="0"/>
              </a:rPr>
              <a:t>Is </a:t>
            </a:r>
            <a:r>
              <a:rPr lang="en-GB" sz="2600" b="1" dirty="0">
                <a:solidFill>
                  <a:srgbClr val="4F81BD"/>
                </a:solidFill>
                <a:latin typeface="Cambria" panose="02040503050406030204" pitchFamily="18" charset="0"/>
              </a:rPr>
              <a:t>the budget coherent with the planned activities and involved partners</a:t>
            </a:r>
            <a:r>
              <a:rPr lang="en-GB" sz="2600" b="1" dirty="0" smtClean="0">
                <a:solidFill>
                  <a:srgbClr val="4F81BD"/>
                </a:solidFill>
                <a:latin typeface="Cambria" panose="02040503050406030204" pitchFamily="18" charset="0"/>
              </a:rPr>
              <a:t>?</a:t>
            </a:r>
          </a:p>
          <a:p>
            <a:pPr algn="l"/>
            <a:endParaRPr lang="hu-HU" sz="2600" b="1" dirty="0">
              <a:solidFill>
                <a:schemeClr val="accent1">
                  <a:lumMod val="75000"/>
                </a:schemeClr>
              </a:solidFill>
              <a:latin typeface="Cambria" panose="02040503050406030204" pitchFamily="18" charset="0"/>
            </a:endParaRPr>
          </a:p>
          <a:p>
            <a:pPr marL="457200" indent="-457200" algn="l">
              <a:buFont typeface="Wingdings" pitchFamily="2" charset="2"/>
              <a:buChar char="Ø"/>
            </a:pPr>
            <a:r>
              <a:rPr lang="en-GB" sz="2400" dirty="0" smtClean="0">
                <a:solidFill>
                  <a:schemeClr val="tx2">
                    <a:lumMod val="75000"/>
                  </a:schemeClr>
                </a:solidFill>
                <a:latin typeface="Cambria" panose="02040503050406030204" pitchFamily="18" charset="0"/>
              </a:rPr>
              <a:t>Overall </a:t>
            </a:r>
            <a:r>
              <a:rPr lang="en-GB" sz="2400" dirty="0">
                <a:solidFill>
                  <a:schemeClr val="tx2">
                    <a:lumMod val="75000"/>
                  </a:schemeClr>
                </a:solidFill>
                <a:latin typeface="Cambria" panose="02040503050406030204" pitchFamily="18" charset="0"/>
              </a:rPr>
              <a:t>value of the </a:t>
            </a:r>
            <a:r>
              <a:rPr lang="en-GB" sz="2400" dirty="0" smtClean="0">
                <a:solidFill>
                  <a:schemeClr val="tx2">
                    <a:lumMod val="75000"/>
                  </a:schemeClr>
                </a:solidFill>
                <a:latin typeface="Cambria" panose="02040503050406030204" pitchFamily="18" charset="0"/>
              </a:rPr>
              <a:t>proposal</a:t>
            </a:r>
          </a:p>
          <a:p>
            <a:pPr algn="l"/>
            <a:endParaRPr lang="en-GB" sz="2400" dirty="0">
              <a:solidFill>
                <a:schemeClr val="tx2">
                  <a:lumMod val="75000"/>
                </a:schemeClr>
              </a:solidFill>
              <a:latin typeface="Cambria" pitchFamily="18" charset="0"/>
            </a:endParaRPr>
          </a:p>
          <a:p>
            <a:pPr marL="457200" indent="-457200" algn="l">
              <a:buFont typeface="Wingdings" pitchFamily="2" charset="2"/>
              <a:buChar char="Ø"/>
            </a:pPr>
            <a:r>
              <a:rPr lang="en-GB" sz="2400" dirty="0" smtClean="0">
                <a:solidFill>
                  <a:schemeClr val="tx2">
                    <a:lumMod val="75000"/>
                  </a:schemeClr>
                </a:solidFill>
                <a:latin typeface="Cambria" pitchFamily="18" charset="0"/>
              </a:rPr>
              <a:t>Distribution of budget per WP and PP in accordance with planned activities and involvement of the PPs</a:t>
            </a:r>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Cím 1"/>
          <p:cNvSpPr txBox="1">
            <a:spLocks/>
          </p:cNvSpPr>
          <p:nvPr/>
        </p:nvSpPr>
        <p:spPr>
          <a:xfrm>
            <a:off x="3419872" y="260648"/>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6. Assessment </a:t>
            </a:r>
            <a:endParaRPr lang="en-GB" sz="3000" dirty="0" smtClean="0">
              <a:solidFill>
                <a:srgbClr val="4F81BD">
                  <a:lumMod val="75000"/>
                </a:srgbClr>
              </a:solidFill>
              <a:latin typeface="Cambria" panose="02040503050406030204" pitchFamily="18" charset="0"/>
            </a:endParaRPr>
          </a:p>
          <a:p>
            <a:r>
              <a:rPr lang="en-GB" sz="2400" dirty="0" err="1" smtClean="0">
                <a:solidFill>
                  <a:srgbClr val="4F81BD">
                    <a:lumMod val="75000"/>
                  </a:srgbClr>
                </a:solidFill>
                <a:latin typeface="Cambria" panose="02040503050406030204" pitchFamily="18" charset="0"/>
              </a:rPr>
              <a:t>EoI</a:t>
            </a:r>
            <a:r>
              <a:rPr lang="en-GB" sz="2400" dirty="0" smtClean="0">
                <a:solidFill>
                  <a:srgbClr val="4F81BD">
                    <a:lumMod val="75000"/>
                  </a:srgbClr>
                </a:solidFill>
                <a:latin typeface="Cambria" panose="02040503050406030204" pitchFamily="18" charset="0"/>
              </a:rPr>
              <a:t> quality assessment</a:t>
            </a:r>
            <a:endParaRPr lang="en-GB" sz="24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735693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611560" y="1556792"/>
            <a:ext cx="8352928" cy="5040560"/>
          </a:xfrm>
        </p:spPr>
        <p:txBody>
          <a:bodyPr>
            <a:noAutofit/>
          </a:bodyPr>
          <a:lstStyle/>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275856" y="270925"/>
            <a:ext cx="5544616" cy="86409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6. Assessment</a:t>
            </a:r>
            <a:endParaRPr lang="en-GB" sz="3000" dirty="0" smtClean="0">
              <a:solidFill>
                <a:srgbClr val="4F81BD">
                  <a:lumMod val="75000"/>
                </a:srgbClr>
              </a:solidFill>
              <a:latin typeface="Cambria" panose="02040503050406030204" pitchFamily="18" charset="0"/>
            </a:endParaRPr>
          </a:p>
          <a:p>
            <a:r>
              <a:rPr lang="en-GB" sz="2400" dirty="0" smtClean="0">
                <a:solidFill>
                  <a:srgbClr val="4F81BD">
                    <a:lumMod val="75000"/>
                  </a:srgbClr>
                </a:solidFill>
                <a:latin typeface="Cambria" panose="02040503050406030204" pitchFamily="18" charset="0"/>
              </a:rPr>
              <a:t>AF eligibility assessment</a:t>
            </a:r>
            <a:endParaRPr lang="en-GB" sz="2400" dirty="0">
              <a:solidFill>
                <a:srgbClr val="4F81BD">
                  <a:lumMod val="75000"/>
                </a:srgbClr>
              </a:solidFill>
              <a:latin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35402101"/>
              </p:ext>
            </p:extLst>
          </p:nvPr>
        </p:nvGraphicFramePr>
        <p:xfrm>
          <a:off x="683568" y="1556794"/>
          <a:ext cx="7848871" cy="4464493"/>
        </p:xfrm>
        <a:graphic>
          <a:graphicData uri="http://schemas.openxmlformats.org/drawingml/2006/table">
            <a:tbl>
              <a:tblPr firstRow="1" firstCol="1" lastRow="1" lastCol="1" bandRow="1" bandCol="1">
                <a:tableStyleId>{69012ECD-51FC-41F1-AA8D-1B2483CD663E}</a:tableStyleId>
              </a:tblPr>
              <a:tblGrid>
                <a:gridCol w="461953"/>
                <a:gridCol w="2868605"/>
                <a:gridCol w="4518313"/>
              </a:tblGrid>
              <a:tr h="335187">
                <a:tc>
                  <a:txBody>
                    <a:bodyPr/>
                    <a:lstStyle/>
                    <a:p>
                      <a:pPr algn="ctr">
                        <a:lnSpc>
                          <a:spcPct val="115000"/>
                        </a:lnSpc>
                        <a:spcAft>
                          <a:spcPts val="300"/>
                        </a:spcAft>
                      </a:pPr>
                      <a:r>
                        <a:rPr lang="en-GB" sz="1200" dirty="0">
                          <a:effectLst/>
                          <a:latin typeface="Cambria" panose="02040503050406030204" pitchFamily="18" charset="0"/>
                        </a:rPr>
                        <a:t>No.</a:t>
                      </a:r>
                      <a:endParaRPr lang="en-GB" sz="1200" dirty="0">
                        <a:solidFill>
                          <a:srgbClr val="17365D"/>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200" dirty="0">
                          <a:effectLst/>
                          <a:latin typeface="Cambria" panose="02040503050406030204" pitchFamily="18" charset="0"/>
                        </a:rPr>
                        <a:t>Eligibility criteria</a:t>
                      </a:r>
                      <a:endParaRPr lang="en-GB" sz="1200" dirty="0">
                        <a:solidFill>
                          <a:srgbClr val="17365D"/>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200" dirty="0">
                          <a:effectLst/>
                          <a:latin typeface="Cambria" panose="02040503050406030204" pitchFamily="18" charset="0"/>
                        </a:rPr>
                        <a:t>Description</a:t>
                      </a:r>
                      <a:endParaRPr lang="en-GB" sz="1200" dirty="0">
                        <a:solidFill>
                          <a:srgbClr val="17365D"/>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392">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1</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The AF has been submitted within the set deadline (date and time)</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The AF has been submitted within the date and time set in the call announcement.</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392">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2</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The AF has been submitted through the </a:t>
                      </a:r>
                      <a:r>
                        <a:rPr lang="en-GB" sz="1200" b="0" dirty="0" err="1">
                          <a:solidFill>
                            <a:schemeClr val="tx2">
                              <a:lumMod val="75000"/>
                            </a:schemeClr>
                          </a:solidFill>
                          <a:effectLst/>
                          <a:latin typeface="Cambria" panose="02040503050406030204" pitchFamily="18" charset="0"/>
                        </a:rPr>
                        <a:t>eMS</a:t>
                      </a:r>
                      <a:r>
                        <a:rPr lang="en-GB" sz="1200" b="0" dirty="0">
                          <a:solidFill>
                            <a:schemeClr val="tx2">
                              <a:lumMod val="75000"/>
                            </a:schemeClr>
                          </a:solidFill>
                          <a:effectLst/>
                          <a:latin typeface="Cambria" panose="02040503050406030204" pitchFamily="18" charset="0"/>
                        </a:rPr>
                        <a:t> monitoring system</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The AF has been submitted through the official eMS monitoring system.</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392">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3</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The AF is compiled in English</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All parts of the AF are compiled in English, as the official language of the DTP.</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4944">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4</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Partnership is composed by at least three financing partners from at least three participating countries of which at least one (LP) is located in a Member State</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Partnership complies with the minimum requirement for a transnational DTP partnership:  at least three financing partners (receiving ERDF, IPA or ENI co-financing) from at least three participating countries, of which at least one (LP) is located in a Member State.</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392">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5</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Lead Applicant is an eligible beneficiary</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The Lead Applicant fulfils the requirement set in Part 2, section II of the Applicants Manual.</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6794">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6</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At least 3 joint cooperation levels are indicated </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According to Art 12(4) of EU reg. 1299/2013, among the four levels of cooperation (joint development, joint implementation, joint staffing and joint financing) beneficiaries shall cooperate in the development and implementation of projects and in either the staffing or the financing of projects, or in both. </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114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611560" y="1700808"/>
            <a:ext cx="7920880" cy="892552"/>
          </a:xfrm>
          <a:prstGeom prst="rect">
            <a:avLst/>
          </a:prstGeom>
        </p:spPr>
        <p:txBody>
          <a:bodyPr wrap="square">
            <a:spAutoFit/>
          </a:bodyPr>
          <a:lstStyle/>
          <a:p>
            <a:r>
              <a:rPr lang="en-GB" sz="2600" b="1" dirty="0" smtClean="0">
                <a:solidFill>
                  <a:srgbClr val="4F81BD"/>
                </a:solidFill>
                <a:latin typeface="Cambria" pitchFamily="18" charset="0"/>
              </a:rPr>
              <a:t>SO 1.1: </a:t>
            </a:r>
            <a:r>
              <a:rPr lang="en-GB" sz="2600" b="1" dirty="0">
                <a:solidFill>
                  <a:srgbClr val="4F81BD"/>
                </a:solidFill>
                <a:latin typeface="Cambria" pitchFamily="18" charset="0"/>
              </a:rPr>
              <a:t>Improve framework conditions for innovation </a:t>
            </a:r>
            <a:endParaRPr lang="en-US" dirty="0">
              <a:solidFill>
                <a:schemeClr val="tx2">
                  <a:lumMod val="75000"/>
                </a:schemeClr>
              </a:solidFill>
              <a:latin typeface="Cambria" panose="02040503050406030204" pitchFamily="18" charset="0"/>
            </a:endParaRPr>
          </a:p>
        </p:txBody>
      </p:sp>
      <p:sp>
        <p:nvSpPr>
          <p:cNvPr id="6" name="Rectangle 5"/>
          <p:cNvSpPr/>
          <p:nvPr/>
        </p:nvSpPr>
        <p:spPr>
          <a:xfrm>
            <a:off x="3419872" y="2852936"/>
            <a:ext cx="5472608" cy="2954655"/>
          </a:xfrm>
          <a:prstGeom prst="rect">
            <a:avLst/>
          </a:prstGeom>
        </p:spPr>
        <p:txBody>
          <a:bodyPr wrap="square">
            <a:spAutoFit/>
          </a:bodyPr>
          <a:lstStyle/>
          <a:p>
            <a:r>
              <a:rPr lang="en-GB" sz="2400" dirty="0">
                <a:solidFill>
                  <a:srgbClr val="1F497D">
                    <a:lumMod val="75000"/>
                  </a:srgbClr>
                </a:solidFill>
                <a:latin typeface="Cambria" pitchFamily="18" charset="0"/>
              </a:rPr>
              <a:t>Improve the institutional and infrastructural framework conditions and policy instruments for research &amp; innovation to ensure a broader access to knowledge for the development of new technologies and the social dimension of </a:t>
            </a:r>
            <a:r>
              <a:rPr lang="en-GB" sz="2400" dirty="0" smtClean="0">
                <a:solidFill>
                  <a:srgbClr val="1F497D">
                    <a:lumMod val="75000"/>
                  </a:srgbClr>
                </a:solidFill>
                <a:latin typeface="Cambria" pitchFamily="18" charset="0"/>
              </a:rPr>
              <a:t>innovation.</a:t>
            </a:r>
            <a:r>
              <a:rPr lang="en-GB" sz="2000" i="1" dirty="0">
                <a:solidFill>
                  <a:schemeClr val="tx2">
                    <a:lumMod val="75000"/>
                  </a:schemeClr>
                </a:solidFill>
                <a:latin typeface="Cambria" pitchFamily="18" charset="0"/>
              </a:rPr>
              <a:t/>
            </a:r>
            <a:br>
              <a:rPr lang="en-GB" sz="2000" i="1" dirty="0">
                <a:solidFill>
                  <a:schemeClr val="tx2">
                    <a:lumMod val="75000"/>
                  </a:schemeClr>
                </a:solidFill>
                <a:latin typeface="Cambria" pitchFamily="18" charset="0"/>
              </a:rPr>
            </a:br>
            <a:endParaRPr lang="en-US" dirty="0">
              <a:solidFill>
                <a:schemeClr val="tx2">
                  <a:lumMod val="75000"/>
                </a:schemeClr>
              </a:solidFill>
              <a:latin typeface="Cambria" panose="020405030504060302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68" y="3284984"/>
            <a:ext cx="2735796" cy="1823864"/>
          </a:xfrm>
          <a:prstGeom prst="rect">
            <a:avLst/>
          </a:prstGeom>
        </p:spPr>
      </p:pic>
      <p:sp>
        <p:nvSpPr>
          <p:cNvPr id="9"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64219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611560" y="1556792"/>
            <a:ext cx="8352928" cy="5040560"/>
          </a:xfrm>
        </p:spPr>
        <p:txBody>
          <a:bodyPr>
            <a:noAutofit/>
          </a:bodyPr>
          <a:lstStyle/>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3892967582"/>
              </p:ext>
            </p:extLst>
          </p:nvPr>
        </p:nvGraphicFramePr>
        <p:xfrm>
          <a:off x="683568" y="1556792"/>
          <a:ext cx="7848871" cy="3412075"/>
        </p:xfrm>
        <a:graphic>
          <a:graphicData uri="http://schemas.openxmlformats.org/drawingml/2006/table">
            <a:tbl>
              <a:tblPr firstRow="1" firstCol="1" lastRow="1" lastCol="1" bandRow="1" bandCol="1">
                <a:tableStyleId>{B301B821-A1FF-4177-AEE7-76D212191A09}</a:tableStyleId>
              </a:tblPr>
              <a:tblGrid>
                <a:gridCol w="461953"/>
                <a:gridCol w="2868605"/>
                <a:gridCol w="4518313"/>
              </a:tblGrid>
              <a:tr h="288032">
                <a:tc>
                  <a:txBody>
                    <a:bodyPr/>
                    <a:lstStyle/>
                    <a:p>
                      <a:pPr algn="ctr">
                        <a:lnSpc>
                          <a:spcPct val="115000"/>
                        </a:lnSpc>
                        <a:spcAft>
                          <a:spcPts val="300"/>
                        </a:spcAft>
                      </a:pPr>
                      <a:r>
                        <a:rPr lang="en-GB" sz="1200" dirty="0">
                          <a:effectLst/>
                          <a:latin typeface="Cambria" panose="02040503050406030204" pitchFamily="18" charset="0"/>
                        </a:rPr>
                        <a:t>No.</a:t>
                      </a:r>
                      <a:endParaRPr lang="en-GB" sz="1200" dirty="0">
                        <a:solidFill>
                          <a:srgbClr val="17365D"/>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200" dirty="0">
                          <a:effectLst/>
                          <a:latin typeface="Cambria" panose="02040503050406030204" pitchFamily="18" charset="0"/>
                        </a:rPr>
                        <a:t>Eligibility criteria</a:t>
                      </a:r>
                      <a:endParaRPr lang="en-GB" sz="1200" dirty="0">
                        <a:solidFill>
                          <a:srgbClr val="17365D"/>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200" dirty="0">
                          <a:effectLst/>
                          <a:latin typeface="Cambria" panose="02040503050406030204" pitchFamily="18" charset="0"/>
                        </a:rPr>
                        <a:t>Description</a:t>
                      </a:r>
                      <a:endParaRPr lang="en-GB" sz="1200" dirty="0">
                        <a:solidFill>
                          <a:srgbClr val="17365D"/>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7</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The main characteristics of the project intervention logic in the AF have not been modified compared to the one outlined in the </a:t>
                      </a:r>
                      <a:r>
                        <a:rPr lang="en-GB" sz="1200" b="0" dirty="0" err="1">
                          <a:solidFill>
                            <a:schemeClr val="tx2">
                              <a:lumMod val="75000"/>
                            </a:schemeClr>
                          </a:solidFill>
                          <a:effectLst/>
                          <a:latin typeface="Cambria" panose="02040503050406030204" pitchFamily="18" charset="0"/>
                        </a:rPr>
                        <a:t>EoI</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The scope of the project main objective, specific objectives, result, outputs as outlined in the </a:t>
                      </a:r>
                      <a:r>
                        <a:rPr lang="en-GB" sz="1200" b="0" dirty="0" err="1">
                          <a:solidFill>
                            <a:schemeClr val="tx2">
                              <a:lumMod val="75000"/>
                            </a:schemeClr>
                          </a:solidFill>
                          <a:effectLst/>
                          <a:latin typeface="Cambria" panose="02040503050406030204" pitchFamily="18" charset="0"/>
                        </a:rPr>
                        <a:t>EoI</a:t>
                      </a:r>
                      <a:r>
                        <a:rPr lang="en-GB" sz="1200" b="0" dirty="0">
                          <a:solidFill>
                            <a:schemeClr val="tx2">
                              <a:lumMod val="75000"/>
                            </a:schemeClr>
                          </a:solidFill>
                          <a:effectLst/>
                          <a:latin typeface="Cambria" panose="02040503050406030204" pitchFamily="18" charset="0"/>
                        </a:rPr>
                        <a:t> are not modified in the AF.</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8</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The Lead Partner in the AF has not been changed compared to the one in the </a:t>
                      </a:r>
                      <a:r>
                        <a:rPr lang="en-GB" sz="1200" b="0" dirty="0" err="1">
                          <a:solidFill>
                            <a:schemeClr val="tx2">
                              <a:lumMod val="75000"/>
                            </a:schemeClr>
                          </a:solidFill>
                          <a:effectLst/>
                          <a:latin typeface="Cambria" panose="02040503050406030204" pitchFamily="18" charset="0"/>
                        </a:rPr>
                        <a:t>EoI</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The institution of the Lead Partner in the AF is the same as the one applying in the </a:t>
                      </a:r>
                      <a:r>
                        <a:rPr lang="en-GB" sz="1200" b="0" dirty="0" err="1">
                          <a:solidFill>
                            <a:schemeClr val="tx2">
                              <a:lumMod val="75000"/>
                            </a:schemeClr>
                          </a:solidFill>
                          <a:effectLst/>
                          <a:latin typeface="Cambria" panose="02040503050406030204" pitchFamily="18" charset="0"/>
                        </a:rPr>
                        <a:t>EoI</a:t>
                      </a:r>
                      <a:r>
                        <a:rPr lang="en-GB" sz="1200" b="0" dirty="0">
                          <a:solidFill>
                            <a:schemeClr val="tx2">
                              <a:lumMod val="75000"/>
                            </a:schemeClr>
                          </a:solidFill>
                          <a:effectLst/>
                          <a:latin typeface="Cambria" panose="02040503050406030204" pitchFamily="18" charset="0"/>
                        </a:rPr>
                        <a:t>. Administrative changes are not considered a change under this criterion.</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9</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Changes of partners between the EoI and the AF respected the threshold</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Changes (replacement and/ or withdrawal) of directly financed partners do not exceed the threshold of maximum 4 partners </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7779">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10</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a:solidFill>
                            <a:schemeClr val="tx2">
                              <a:lumMod val="75000"/>
                            </a:schemeClr>
                          </a:solidFill>
                          <a:effectLst/>
                          <a:latin typeface="Cambria" panose="02040503050406030204" pitchFamily="18" charset="0"/>
                        </a:rPr>
                        <a:t>Completeness of Partnership Agreement</a:t>
                      </a:r>
                      <a:endParaRPr lang="en-GB" sz="1200" b="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GB" sz="1200" b="0" dirty="0">
                          <a:solidFill>
                            <a:schemeClr val="tx2">
                              <a:lumMod val="75000"/>
                            </a:schemeClr>
                          </a:solidFill>
                          <a:effectLst/>
                          <a:latin typeface="Cambria" panose="02040503050406030204" pitchFamily="18" charset="0"/>
                        </a:rPr>
                        <a:t>The Partnership Agreement is complete and signed by all directly financed partners.</a:t>
                      </a:r>
                      <a:endParaRPr lang="en-GB" sz="1200" b="0" dirty="0">
                        <a:solidFill>
                          <a:schemeClr val="tx2">
                            <a:lumMod val="75000"/>
                          </a:schemeClr>
                        </a:solidFill>
                        <a:effectLst/>
                        <a:latin typeface="Cambria" panose="02040503050406030204"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690688" y="2811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683568" y="5301208"/>
            <a:ext cx="7848872" cy="646331"/>
          </a:xfrm>
          <a:prstGeom prst="rect">
            <a:avLst/>
          </a:prstGeom>
        </p:spPr>
        <p:txBody>
          <a:bodyPr wrap="square">
            <a:spAutoFit/>
          </a:bodyPr>
          <a:lstStyle/>
          <a:p>
            <a:pPr algn="ctr"/>
            <a:r>
              <a:rPr lang="en-GB" dirty="0">
                <a:solidFill>
                  <a:srgbClr val="FF0000"/>
                </a:solidFill>
                <a:latin typeface="Cambria" panose="02040503050406030204" pitchFamily="18" charset="0"/>
              </a:rPr>
              <a:t>Failure to meet any of the above criteria leads to the rejection of the whole project proposal!</a:t>
            </a:r>
          </a:p>
        </p:txBody>
      </p:sp>
      <p:sp>
        <p:nvSpPr>
          <p:cNvPr id="3" name="Oval 2"/>
          <p:cNvSpPr/>
          <p:nvPr/>
        </p:nvSpPr>
        <p:spPr>
          <a:xfrm>
            <a:off x="323528" y="1700808"/>
            <a:ext cx="720080"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23528" y="2564904"/>
            <a:ext cx="720080"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23528" y="3275856"/>
            <a:ext cx="720080"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ím 1"/>
          <p:cNvSpPr txBox="1">
            <a:spLocks/>
          </p:cNvSpPr>
          <p:nvPr/>
        </p:nvSpPr>
        <p:spPr>
          <a:xfrm>
            <a:off x="3275856" y="270925"/>
            <a:ext cx="5544616" cy="86409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6. Assessment</a:t>
            </a:r>
            <a:endParaRPr lang="en-GB" sz="3000" dirty="0" smtClean="0">
              <a:solidFill>
                <a:srgbClr val="4F81BD">
                  <a:lumMod val="75000"/>
                </a:srgbClr>
              </a:solidFill>
              <a:latin typeface="Cambria" panose="02040503050406030204" pitchFamily="18" charset="0"/>
            </a:endParaRPr>
          </a:p>
          <a:p>
            <a:r>
              <a:rPr lang="en-GB" sz="2400" dirty="0" smtClean="0">
                <a:solidFill>
                  <a:srgbClr val="4F81BD">
                    <a:lumMod val="75000"/>
                  </a:srgbClr>
                </a:solidFill>
                <a:latin typeface="Cambria" panose="02040503050406030204" pitchFamily="18" charset="0"/>
              </a:rPr>
              <a:t>AF eligibility assessment</a:t>
            </a:r>
            <a:endParaRPr lang="en-GB" sz="24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739378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feld 3"/>
          <p:cNvSpPr txBox="1"/>
          <p:nvPr/>
        </p:nvSpPr>
        <p:spPr>
          <a:xfrm>
            <a:off x="539552" y="1347875"/>
            <a:ext cx="4764694" cy="769441"/>
          </a:xfrm>
          <a:prstGeom prst="rect">
            <a:avLst/>
          </a:prstGeom>
          <a:noFill/>
        </p:spPr>
        <p:txBody>
          <a:bodyPr wrap="square" rtlCol="0">
            <a:spAutoFit/>
          </a:bodyPr>
          <a:lstStyle/>
          <a:p>
            <a:r>
              <a:rPr lang="hu-HU" sz="1600" dirty="0">
                <a:solidFill>
                  <a:srgbClr val="1F497D"/>
                </a:solidFill>
              </a:rPr>
              <a:t> </a:t>
            </a:r>
            <a:endParaRPr lang="en-GB" sz="1600" dirty="0">
              <a:solidFill>
                <a:srgbClr val="1F497D"/>
              </a:solidFill>
            </a:endParaRPr>
          </a:p>
          <a:p>
            <a:r>
              <a:rPr lang="hu-HU" sz="1400" dirty="0">
                <a:solidFill>
                  <a:srgbClr val="1F497D"/>
                </a:solidFill>
              </a:rPr>
              <a:t> </a:t>
            </a:r>
            <a:endParaRPr lang="en-GB" sz="1400" dirty="0">
              <a:solidFill>
                <a:srgbClr val="1F497D"/>
              </a:solidFill>
            </a:endParaRPr>
          </a:p>
          <a:p>
            <a:r>
              <a:rPr lang="hu-HU" sz="1400" dirty="0">
                <a:solidFill>
                  <a:srgbClr val="1F497D"/>
                </a:solidFill>
              </a:rPr>
              <a:t>Joint </a:t>
            </a:r>
            <a:r>
              <a:rPr lang="hu-HU" sz="1400" dirty="0" smtClean="0">
                <a:solidFill>
                  <a:srgbClr val="1F497D"/>
                </a:solidFill>
              </a:rPr>
              <a:t>Secretariat</a:t>
            </a:r>
            <a:endParaRPr lang="en-GB" sz="1400" dirty="0">
              <a:solidFill>
                <a:srgbClr val="1F497D"/>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 y="2996952"/>
            <a:ext cx="9144000" cy="34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3"/>
          <p:cNvSpPr txBox="1"/>
          <p:nvPr/>
        </p:nvSpPr>
        <p:spPr>
          <a:xfrm>
            <a:off x="4716016" y="1996152"/>
            <a:ext cx="3816424" cy="800219"/>
          </a:xfrm>
          <a:prstGeom prst="rect">
            <a:avLst/>
          </a:prstGeom>
          <a:noFill/>
        </p:spPr>
        <p:txBody>
          <a:bodyPr wrap="square" rtlCol="0">
            <a:spAutoFit/>
          </a:bodyPr>
          <a:lstStyle/>
          <a:p>
            <a:r>
              <a:rPr lang="hu-HU" sz="1600" dirty="0">
                <a:solidFill>
                  <a:srgbClr val="1F497D"/>
                </a:solidFill>
              </a:rPr>
              <a:t> </a:t>
            </a:r>
            <a:endParaRPr lang="en-GB" sz="1600" dirty="0">
              <a:solidFill>
                <a:srgbClr val="1F497D"/>
              </a:solidFill>
            </a:endParaRPr>
          </a:p>
          <a:p>
            <a:pPr algn="r"/>
            <a:r>
              <a:rPr lang="hu-HU" sz="1400" dirty="0" smtClean="0">
                <a:solidFill>
                  <a:prstClr val="black"/>
                </a:solidFill>
                <a:hlinkClick r:id="rId5"/>
              </a:rPr>
              <a:t>www.interreg-danube.eu</a:t>
            </a:r>
            <a:endParaRPr lang="en-GB" sz="1400" dirty="0" smtClean="0">
              <a:solidFill>
                <a:prstClr val="black"/>
              </a:solidFill>
            </a:endParaRPr>
          </a:p>
          <a:p>
            <a:r>
              <a:rPr lang="hu-HU" sz="1600" dirty="0" smtClean="0">
                <a:solidFill>
                  <a:prstClr val="black"/>
                </a:solidFill>
              </a:rPr>
              <a:t> </a:t>
            </a:r>
            <a:r>
              <a:rPr lang="en-GB" sz="1600" b="1" dirty="0" smtClean="0">
                <a:solidFill>
                  <a:prstClr val="black"/>
                </a:solidFill>
              </a:rPr>
              <a:t>	</a:t>
            </a:r>
            <a:endParaRPr lang="en-GB" sz="1600" dirty="0">
              <a:solidFill>
                <a:srgbClr val="1F497D"/>
              </a:solidFill>
              <a:latin typeface="Cambria" panose="02040503050406030204" pitchFamily="18" charset="0"/>
            </a:endParaRPr>
          </a:p>
        </p:txBody>
      </p:sp>
    </p:spTree>
    <p:extLst>
      <p:ext uri="{BB962C8B-B14F-4D97-AF65-F5344CB8AC3E}">
        <p14:creationId xmlns:p14="http://schemas.microsoft.com/office/powerpoint/2010/main" val="1930440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graphicFrame>
        <p:nvGraphicFramePr>
          <p:cNvPr id="12" name="Table 11"/>
          <p:cNvGraphicFramePr>
            <a:graphicFrameLocks noGrp="1"/>
          </p:cNvGraphicFramePr>
          <p:nvPr>
            <p:extLst>
              <p:ext uri="{D42A27DB-BD31-4B8C-83A1-F6EECF244321}">
                <p14:modId xmlns:p14="http://schemas.microsoft.com/office/powerpoint/2010/main" val="3771615666"/>
              </p:ext>
            </p:extLst>
          </p:nvPr>
        </p:nvGraphicFramePr>
        <p:xfrm>
          <a:off x="683568" y="1700808"/>
          <a:ext cx="7848872" cy="4248472"/>
        </p:xfrm>
        <a:graphic>
          <a:graphicData uri="http://schemas.openxmlformats.org/drawingml/2006/table">
            <a:tbl>
              <a:tblPr firstRow="1" firstCol="1" bandRow="1">
                <a:tableStyleId>{5C22544A-7EE6-4342-B048-85BDC9FD1C3A}</a:tableStyleId>
              </a:tblPr>
              <a:tblGrid>
                <a:gridCol w="7848872"/>
              </a:tblGrid>
              <a:tr h="596915">
                <a:tc>
                  <a:txBody>
                    <a:bodyPr/>
                    <a:lstStyle/>
                    <a:p>
                      <a:pPr algn="ctr">
                        <a:lnSpc>
                          <a:spcPct val="115000"/>
                        </a:lnSpc>
                        <a:spcBef>
                          <a:spcPts val="1000"/>
                        </a:spcBef>
                        <a:spcAft>
                          <a:spcPts val="0"/>
                        </a:spcAft>
                      </a:pPr>
                      <a:r>
                        <a:rPr lang="en-GB" sz="2600" dirty="0" smtClean="0">
                          <a:solidFill>
                            <a:srgbClr val="FF0000"/>
                          </a:solidFill>
                          <a:effectLst/>
                          <a:latin typeface="Cambria" panose="02040503050406030204" pitchFamily="18" charset="0"/>
                        </a:rPr>
                        <a:t>S.O. 1.1 - 3</a:t>
                      </a:r>
                      <a:r>
                        <a:rPr lang="en-GB" sz="2600" baseline="30000" dirty="0" smtClean="0">
                          <a:solidFill>
                            <a:srgbClr val="FF0000"/>
                          </a:solidFill>
                          <a:effectLst/>
                          <a:latin typeface="Cambria" panose="02040503050406030204" pitchFamily="18" charset="0"/>
                        </a:rPr>
                        <a:t>rd</a:t>
                      </a:r>
                      <a:r>
                        <a:rPr lang="en-GB" sz="2600" dirty="0" smtClean="0">
                          <a:solidFill>
                            <a:srgbClr val="FF0000"/>
                          </a:solidFill>
                          <a:effectLst/>
                          <a:latin typeface="Cambria" panose="02040503050406030204" pitchFamily="18" charset="0"/>
                        </a:rPr>
                        <a:t> Call restrictions!!!</a:t>
                      </a:r>
                      <a:endParaRPr lang="en-GB" sz="2600" b="1" dirty="0">
                        <a:solidFill>
                          <a:srgbClr val="FF0000"/>
                        </a:solidFill>
                        <a:effectLst/>
                        <a:latin typeface="Cambria" panose="02040503050406030204" pitchFamily="18" charset="0"/>
                        <a:ea typeface="Times New Roman"/>
                        <a:cs typeface="Times New Roman"/>
                      </a:endParaRPr>
                    </a:p>
                  </a:txBody>
                  <a:tcPr marL="68580" marR="68580" marT="0" marB="0" anchor="ctr">
                    <a:solidFill>
                      <a:schemeClr val="tx2">
                        <a:lumMod val="40000"/>
                        <a:lumOff val="60000"/>
                      </a:schemeClr>
                    </a:solidFill>
                  </a:tcPr>
                </a:tc>
              </a:tr>
              <a:tr h="3651557">
                <a:tc>
                  <a:txBody>
                    <a:bodyPr/>
                    <a:lstStyle/>
                    <a:p>
                      <a:pPr marL="354013" indent="-354013">
                        <a:buFont typeface="Wingdings" panose="05000000000000000000" pitchFamily="2" charset="2"/>
                        <a:buChar char="Ø"/>
                      </a:pPr>
                      <a:r>
                        <a:rPr lang="en-GB" sz="2800" b="0" i="0" u="none" strike="noStrike" kern="1200" baseline="0" dirty="0" smtClean="0">
                          <a:solidFill>
                            <a:schemeClr val="tx2">
                              <a:lumMod val="75000"/>
                            </a:schemeClr>
                          </a:solidFill>
                          <a:latin typeface="Cambria" panose="02040503050406030204" pitchFamily="18" charset="0"/>
                          <a:ea typeface="+mn-ea"/>
                          <a:cs typeface="+mn-cs"/>
                        </a:rPr>
                        <a:t>Service innovation, with a focus on strengthening employment via innovative public policies (national or regional authorities should take the lead), and creative industries (with a strong accent on innovative urban regeneration via service hubs)</a:t>
                      </a:r>
                    </a:p>
                  </a:txBody>
                  <a:tcPr marL="68580" marR="68580" marT="0" marB="0">
                    <a:solidFill>
                      <a:schemeClr val="accent1">
                        <a:lumMod val="20000"/>
                        <a:lumOff val="80000"/>
                      </a:schemeClr>
                    </a:solidFill>
                  </a:tcPr>
                </a:tc>
              </a:tr>
            </a:tbl>
          </a:graphicData>
        </a:graphic>
      </p:graphicFrame>
      <p:sp>
        <p:nvSpPr>
          <p:cNvPr id="5"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175578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611560" y="1700808"/>
            <a:ext cx="7920880" cy="892552"/>
          </a:xfrm>
          <a:prstGeom prst="rect">
            <a:avLst/>
          </a:prstGeom>
        </p:spPr>
        <p:txBody>
          <a:bodyPr wrap="square">
            <a:spAutoFit/>
          </a:bodyPr>
          <a:lstStyle/>
          <a:p>
            <a:r>
              <a:rPr lang="en-GB" sz="2600" b="1" dirty="0" smtClean="0">
                <a:solidFill>
                  <a:srgbClr val="4F81BD"/>
                </a:solidFill>
                <a:latin typeface="Cambria" pitchFamily="18" charset="0"/>
              </a:rPr>
              <a:t>SO 1.2</a:t>
            </a:r>
            <a:r>
              <a:rPr lang="en-GB" sz="2600" b="1" dirty="0">
                <a:solidFill>
                  <a:srgbClr val="4F81BD"/>
                </a:solidFill>
                <a:latin typeface="Cambria" pitchFamily="18" charset="0"/>
              </a:rPr>
              <a:t>: Increase competences for business and social innovation </a:t>
            </a:r>
            <a:endParaRPr lang="en-US" dirty="0">
              <a:solidFill>
                <a:schemeClr val="tx2">
                  <a:lumMod val="75000"/>
                </a:schemeClr>
              </a:solidFill>
              <a:latin typeface="Cambria" panose="02040503050406030204" pitchFamily="18" charset="0"/>
            </a:endParaRPr>
          </a:p>
        </p:txBody>
      </p:sp>
      <p:sp>
        <p:nvSpPr>
          <p:cNvPr id="6" name="Rectangle 5"/>
          <p:cNvSpPr/>
          <p:nvPr/>
        </p:nvSpPr>
        <p:spPr>
          <a:xfrm>
            <a:off x="582980" y="2852936"/>
            <a:ext cx="7949460" cy="2215991"/>
          </a:xfrm>
          <a:prstGeom prst="rect">
            <a:avLst/>
          </a:prstGeom>
        </p:spPr>
        <p:txBody>
          <a:bodyPr wrap="square">
            <a:spAutoFit/>
          </a:bodyPr>
          <a:lstStyle/>
          <a:p>
            <a:r>
              <a:rPr lang="en-GB" sz="2400" dirty="0">
                <a:solidFill>
                  <a:srgbClr val="1F497D">
                    <a:lumMod val="75000"/>
                  </a:srgbClr>
                </a:solidFill>
                <a:latin typeface="Cambria" pitchFamily="18" charset="0"/>
              </a:rPr>
              <a:t>Foster innovative learning systems to increase competences of employees in the business sector, to strengthen entrepreneurial culture and learning contributing to better meet social needs and the delivery of services in the general interest.</a:t>
            </a:r>
            <a:r>
              <a:rPr lang="en-GB" sz="2000" i="1" dirty="0">
                <a:solidFill>
                  <a:schemeClr val="tx2">
                    <a:lumMod val="75000"/>
                  </a:schemeClr>
                </a:solidFill>
                <a:latin typeface="Cambria" pitchFamily="18" charset="0"/>
              </a:rPr>
              <a:t/>
            </a:r>
            <a:br>
              <a:rPr lang="en-GB" sz="2000" i="1" dirty="0">
                <a:solidFill>
                  <a:schemeClr val="tx2">
                    <a:lumMod val="75000"/>
                  </a:schemeClr>
                </a:solidFill>
                <a:latin typeface="Cambria" pitchFamily="18" charset="0"/>
              </a:rPr>
            </a:br>
            <a:endParaRPr lang="en-US" dirty="0">
              <a:solidFill>
                <a:schemeClr val="tx2">
                  <a:lumMod val="75000"/>
                </a:schemeClr>
              </a:solidFill>
              <a:latin typeface="Cambria" panose="020405030504060302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5609" y="4525094"/>
            <a:ext cx="2572555" cy="1477327"/>
          </a:xfrm>
          <a:prstGeom prst="rect">
            <a:avLst/>
          </a:prstGeom>
        </p:spPr>
      </p:pic>
      <p:sp>
        <p:nvSpPr>
          <p:cNvPr id="9"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827815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graphicFrame>
        <p:nvGraphicFramePr>
          <p:cNvPr id="12" name="Table 11"/>
          <p:cNvGraphicFramePr>
            <a:graphicFrameLocks noGrp="1"/>
          </p:cNvGraphicFramePr>
          <p:nvPr>
            <p:extLst>
              <p:ext uri="{D42A27DB-BD31-4B8C-83A1-F6EECF244321}">
                <p14:modId xmlns:p14="http://schemas.microsoft.com/office/powerpoint/2010/main" val="1093743524"/>
              </p:ext>
            </p:extLst>
          </p:nvPr>
        </p:nvGraphicFramePr>
        <p:xfrm>
          <a:off x="683568" y="1556792"/>
          <a:ext cx="7848872" cy="4864115"/>
        </p:xfrm>
        <a:graphic>
          <a:graphicData uri="http://schemas.openxmlformats.org/drawingml/2006/table">
            <a:tbl>
              <a:tblPr firstRow="1" firstCol="1" bandRow="1">
                <a:tableStyleId>{5C22544A-7EE6-4342-B048-85BDC9FD1C3A}</a:tableStyleId>
              </a:tblPr>
              <a:tblGrid>
                <a:gridCol w="7848872"/>
              </a:tblGrid>
              <a:tr h="596915">
                <a:tc>
                  <a:txBody>
                    <a:bodyPr/>
                    <a:lstStyle/>
                    <a:p>
                      <a:pPr algn="ctr">
                        <a:lnSpc>
                          <a:spcPct val="115000"/>
                        </a:lnSpc>
                        <a:spcBef>
                          <a:spcPts val="1000"/>
                        </a:spcBef>
                        <a:spcAft>
                          <a:spcPts val="0"/>
                        </a:spcAft>
                      </a:pPr>
                      <a:r>
                        <a:rPr lang="en-GB" sz="2600" dirty="0" smtClean="0">
                          <a:solidFill>
                            <a:srgbClr val="FF0000"/>
                          </a:solidFill>
                          <a:effectLst/>
                          <a:latin typeface="Cambria" panose="02040503050406030204" pitchFamily="18" charset="0"/>
                        </a:rPr>
                        <a:t>S.O. 1.2 - 3</a:t>
                      </a:r>
                      <a:r>
                        <a:rPr lang="en-GB" sz="2600" baseline="30000" dirty="0" smtClean="0">
                          <a:solidFill>
                            <a:srgbClr val="FF0000"/>
                          </a:solidFill>
                          <a:effectLst/>
                          <a:latin typeface="Cambria" panose="02040503050406030204" pitchFamily="18" charset="0"/>
                        </a:rPr>
                        <a:t>rd</a:t>
                      </a:r>
                      <a:r>
                        <a:rPr lang="en-GB" sz="2600" dirty="0" smtClean="0">
                          <a:solidFill>
                            <a:srgbClr val="FF0000"/>
                          </a:solidFill>
                          <a:effectLst/>
                          <a:latin typeface="Cambria" panose="02040503050406030204" pitchFamily="18" charset="0"/>
                        </a:rPr>
                        <a:t> Call restrictions!!! </a:t>
                      </a:r>
                      <a:endParaRPr lang="en-GB" sz="2600" b="1" dirty="0">
                        <a:solidFill>
                          <a:srgbClr val="FF0000"/>
                        </a:solidFill>
                        <a:effectLst/>
                        <a:latin typeface="Cambria" panose="02040503050406030204" pitchFamily="18" charset="0"/>
                        <a:ea typeface="Times New Roman"/>
                        <a:cs typeface="Times New Roman"/>
                      </a:endParaRPr>
                    </a:p>
                  </a:txBody>
                  <a:tcPr marL="68580" marR="68580" marT="0" marB="0" anchor="ctr">
                    <a:solidFill>
                      <a:schemeClr val="tx2">
                        <a:lumMod val="40000"/>
                        <a:lumOff val="60000"/>
                      </a:schemeClr>
                    </a:solidFill>
                  </a:tcPr>
                </a:tc>
              </a:tr>
              <a:tr h="3651557">
                <a:tc>
                  <a:txBody>
                    <a:bodyPr/>
                    <a:lstStyle/>
                    <a:p>
                      <a:pPr marL="354013" indent="-354013">
                        <a:buFont typeface="Wingdings" panose="05000000000000000000" pitchFamily="2" charset="2"/>
                        <a:buChar char="Ø"/>
                      </a:pPr>
                      <a:r>
                        <a:rPr lang="en-GB" sz="2800" b="0" dirty="0" smtClean="0">
                          <a:solidFill>
                            <a:schemeClr val="tx2">
                              <a:lumMod val="75000"/>
                            </a:schemeClr>
                          </a:solidFill>
                          <a:latin typeface="Cambria" panose="02040503050406030204" pitchFamily="18" charset="0"/>
                        </a:rPr>
                        <a:t>Strengthening the capacity of the so-called support organisations (e.g. employment agencies, trade unions, labour market organisations) to provide innovative entrepreneurial training and education to individuals in the framework of the knowledge-based economy.</a:t>
                      </a:r>
                    </a:p>
                    <a:p>
                      <a:pPr marL="354013" indent="-354013">
                        <a:buFont typeface="Wingdings" panose="05000000000000000000" pitchFamily="2" charset="2"/>
                        <a:buChar char="Ø"/>
                      </a:pPr>
                      <a:r>
                        <a:rPr lang="en-GB" sz="2800" b="0" dirty="0" smtClean="0">
                          <a:solidFill>
                            <a:schemeClr val="tx2">
                              <a:lumMod val="75000"/>
                            </a:schemeClr>
                          </a:solidFill>
                          <a:latin typeface="Cambria" panose="02040503050406030204" pitchFamily="18" charset="0"/>
                        </a:rPr>
                        <a:t>Developing innovative social services able to better meet social needs and to provide services in general interest.</a:t>
                      </a:r>
                      <a:endParaRPr lang="en-GB" sz="2800" dirty="0">
                        <a:solidFill>
                          <a:srgbClr val="FF0000"/>
                        </a:solidFill>
                        <a:latin typeface="Cambria" panose="02040503050406030204" pitchFamily="18" charset="0"/>
                      </a:endParaRPr>
                    </a:p>
                  </a:txBody>
                  <a:tcPr marL="68580" marR="68580" marT="0" marB="0">
                    <a:solidFill>
                      <a:schemeClr val="accent1">
                        <a:lumMod val="20000"/>
                        <a:lumOff val="80000"/>
                      </a:schemeClr>
                    </a:solidFill>
                  </a:tcPr>
                </a:tc>
              </a:tr>
            </a:tbl>
          </a:graphicData>
        </a:graphic>
      </p:graphicFrame>
      <p:sp>
        <p:nvSpPr>
          <p:cNvPr id="6"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431650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594719"/>
          </a:xfrm>
        </p:spPr>
        <p:txBody>
          <a:bodyPr>
            <a:normAutofit/>
          </a:bodyPr>
          <a:lstStyle/>
          <a:p>
            <a:pPr algn="r"/>
            <a:r>
              <a:rPr lang="en-US" sz="2400" b="1" dirty="0">
                <a:solidFill>
                  <a:schemeClr val="tx2">
                    <a:lumMod val="75000"/>
                  </a:schemeClr>
                </a:solidFill>
                <a:latin typeface="Cambria" panose="02040503050406030204" pitchFamily="18" charset="0"/>
                <a:ea typeface="Arial Unicode MS"/>
                <a:cs typeface="Times New Roman"/>
              </a:rPr>
              <a:t>Project Officer PA1</a:t>
            </a:r>
            <a:br>
              <a:rPr lang="en-US" sz="2400" b="1"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rPr>
              <a:t>Marius </a:t>
            </a:r>
            <a:r>
              <a:rPr lang="en-US" sz="2400" dirty="0" err="1">
                <a:solidFill>
                  <a:schemeClr val="tx2">
                    <a:lumMod val="75000"/>
                  </a:schemeClr>
                </a:solidFill>
                <a:latin typeface="Cambria" panose="02040503050406030204" pitchFamily="18" charset="0"/>
                <a:ea typeface="Arial Unicode MS"/>
                <a:cs typeface="Times New Roman"/>
              </a:rPr>
              <a:t>Niculae</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GB" sz="2400" dirty="0">
                <a:solidFill>
                  <a:schemeClr val="tx2">
                    <a:lumMod val="75000"/>
                  </a:schemeClr>
                </a:solidFill>
                <a:latin typeface="Cambria" panose="02040503050406030204" pitchFamily="18" charset="0"/>
                <a:hlinkClick r:id="rId2"/>
              </a:rPr>
              <a:t>marius.niculae@interreg-danube.eu</a:t>
            </a:r>
            <a:r>
              <a:rPr lang="en-GB" sz="2400" dirty="0">
                <a:solidFill>
                  <a:schemeClr val="tx2">
                    <a:lumMod val="75000"/>
                  </a:schemeClr>
                </a:solidFill>
                <a:latin typeface="Cambria" panose="02040503050406030204" pitchFamily="18" charset="0"/>
              </a:rPr>
              <a:t> </a:t>
            </a:r>
            <a:br>
              <a:rPr lang="en-GB" sz="2400" dirty="0">
                <a:solidFill>
                  <a:schemeClr val="tx2">
                    <a:lumMod val="75000"/>
                  </a:schemeClr>
                </a:solidFill>
                <a:latin typeface="Cambria" panose="02040503050406030204" pitchFamily="18" charset="0"/>
              </a:rPr>
            </a:br>
            <a:r>
              <a:rPr lang="en-GB" sz="2400" dirty="0">
                <a:solidFill>
                  <a:schemeClr val="tx2">
                    <a:lumMod val="75000"/>
                  </a:schemeClr>
                </a:solidFill>
                <a:latin typeface="Cambria" panose="02040503050406030204" pitchFamily="18" charset="0"/>
              </a:rPr>
              <a:t>+36 1 896 1967</a:t>
            </a:r>
            <a:endParaRPr lang="en-US" sz="2400" dirty="0">
              <a:solidFill>
                <a:schemeClr val="tx2">
                  <a:lumMod val="75000"/>
                </a:schemeClr>
              </a:solidFill>
              <a:latin typeface="Cambria" panose="02040503050406030204" pitchFamily="18" charset="0"/>
              <a:ea typeface="Arial Unicode MS"/>
              <a:cs typeface="Times New Roman"/>
            </a:endParaRPr>
          </a:p>
        </p:txBody>
      </p:sp>
      <p:sp>
        <p:nvSpPr>
          <p:cNvPr id="7" name="Alcím 2"/>
          <p:cNvSpPr>
            <a:spLocks noGrp="1"/>
          </p:cNvSpPr>
          <p:nvPr>
            <p:ph type="subTitle" idx="1"/>
          </p:nvPr>
        </p:nvSpPr>
        <p:spPr/>
        <p:txBody>
          <a:bodyPr>
            <a:normAutofit fontScale="70000" lnSpcReduction="20000"/>
          </a:bodyPr>
          <a:lstStyle/>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Contact details </a:t>
            </a:r>
            <a:r>
              <a:rPr lang="en-US" sz="3000" dirty="0" smtClean="0">
                <a:solidFill>
                  <a:srgbClr val="4F81BD">
                    <a:lumMod val="75000"/>
                  </a:srgbClr>
                </a:solidFill>
                <a:latin typeface="Cambria" panose="02040503050406030204" pitchFamily="18" charset="0"/>
              </a:rPr>
              <a:t>PA1</a:t>
            </a:r>
            <a:endParaRPr lang="en-GB" sz="3000" dirty="0">
              <a:solidFill>
                <a:srgbClr val="4F81BD">
                  <a:lumMod val="75000"/>
                </a:srgbClr>
              </a:solidFill>
              <a:latin typeface="Cambria" panose="02040503050406030204" pitchFamily="18" charset="0"/>
            </a:endParaRPr>
          </a:p>
        </p:txBody>
      </p:sp>
      <p:pic>
        <p:nvPicPr>
          <p:cNvPr id="3074" name="Picture 2" descr="Image result for contact details ic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31" y="1988840"/>
            <a:ext cx="2605341" cy="260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94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611560" y="1700808"/>
            <a:ext cx="5904656" cy="1292662"/>
          </a:xfrm>
          <a:prstGeom prst="rect">
            <a:avLst/>
          </a:prstGeom>
        </p:spPr>
        <p:txBody>
          <a:bodyPr wrap="square">
            <a:spAutoFit/>
          </a:bodyPr>
          <a:lstStyle/>
          <a:p>
            <a:r>
              <a:rPr lang="en-GB" sz="2600" b="1" dirty="0" smtClean="0">
                <a:solidFill>
                  <a:srgbClr val="4F81BD"/>
                </a:solidFill>
                <a:latin typeface="Cambria" pitchFamily="18" charset="0"/>
              </a:rPr>
              <a:t>SO 2.1</a:t>
            </a:r>
            <a:r>
              <a:rPr lang="en-GB" sz="2600" b="1" dirty="0">
                <a:solidFill>
                  <a:srgbClr val="4F81BD"/>
                </a:solidFill>
                <a:latin typeface="Cambria" pitchFamily="18" charset="0"/>
              </a:rPr>
              <a:t>: Strengthen transnational water management and flood risk prevention </a:t>
            </a:r>
            <a:endParaRPr lang="en-US" sz="2800" dirty="0">
              <a:solidFill>
                <a:srgbClr val="1F497D">
                  <a:lumMod val="75000"/>
                </a:srgbClr>
              </a:solidFill>
              <a:latin typeface="Cambria" panose="02040503050406030204" pitchFamily="18" charset="0"/>
            </a:endParaRPr>
          </a:p>
        </p:txBody>
      </p:sp>
      <p:sp>
        <p:nvSpPr>
          <p:cNvPr id="6" name="Rectangle 5"/>
          <p:cNvSpPr/>
          <p:nvPr/>
        </p:nvSpPr>
        <p:spPr>
          <a:xfrm>
            <a:off x="647056" y="3573016"/>
            <a:ext cx="8280920" cy="2308324"/>
          </a:xfrm>
          <a:prstGeom prst="rect">
            <a:avLst/>
          </a:prstGeom>
        </p:spPr>
        <p:txBody>
          <a:bodyPr wrap="square">
            <a:spAutoFit/>
          </a:bodyPr>
          <a:lstStyle/>
          <a:p>
            <a:r>
              <a:rPr lang="en-GB" sz="2400" dirty="0" smtClean="0">
                <a:solidFill>
                  <a:schemeClr val="tx2">
                    <a:lumMod val="75000"/>
                  </a:schemeClr>
                </a:solidFill>
                <a:latin typeface="Cambria" pitchFamily="18" charset="0"/>
              </a:rPr>
              <a:t>Strengthen </a:t>
            </a:r>
            <a:r>
              <a:rPr lang="en-GB" sz="2400" dirty="0">
                <a:solidFill>
                  <a:schemeClr val="tx2">
                    <a:lumMod val="75000"/>
                  </a:schemeClr>
                </a:solidFill>
                <a:latin typeface="Cambria" pitchFamily="18" charset="0"/>
              </a:rPr>
              <a:t>joint and integrated approaches to </a:t>
            </a:r>
            <a:r>
              <a:rPr lang="en-GB" sz="2400" b="1" dirty="0">
                <a:solidFill>
                  <a:schemeClr val="tx2">
                    <a:lumMod val="75000"/>
                  </a:schemeClr>
                </a:solidFill>
                <a:latin typeface="Cambria" pitchFamily="18" charset="0"/>
              </a:rPr>
              <a:t>further develop and implement River Basin Management Plans</a:t>
            </a:r>
            <a:r>
              <a:rPr lang="en-GB" sz="2400" dirty="0">
                <a:solidFill>
                  <a:schemeClr val="tx2">
                    <a:lumMod val="75000"/>
                  </a:schemeClr>
                </a:solidFill>
                <a:latin typeface="Cambria" pitchFamily="18" charset="0"/>
              </a:rPr>
              <a:t> in the Partner States in line with the overall Danube River Basin Management Plan in order to </a:t>
            </a:r>
            <a:r>
              <a:rPr lang="en-GB" sz="2400" b="1" dirty="0">
                <a:solidFill>
                  <a:schemeClr val="tx2">
                    <a:lumMod val="75000"/>
                  </a:schemeClr>
                </a:solidFill>
                <a:latin typeface="Cambria" pitchFamily="18" charset="0"/>
              </a:rPr>
              <a:t>improve transnational water management and flood risk </a:t>
            </a:r>
            <a:r>
              <a:rPr lang="en-GB" sz="2400" b="1" u="sng" dirty="0">
                <a:solidFill>
                  <a:schemeClr val="tx2">
                    <a:lumMod val="75000"/>
                  </a:schemeClr>
                </a:solidFill>
                <a:latin typeface="Cambria" pitchFamily="18" charset="0"/>
              </a:rPr>
              <a:t>prevention</a:t>
            </a:r>
            <a:r>
              <a:rPr lang="en-GB" sz="2400" b="1" dirty="0">
                <a:solidFill>
                  <a:schemeClr val="tx2">
                    <a:lumMod val="75000"/>
                  </a:schemeClr>
                </a:solidFill>
                <a:latin typeface="Cambria" pitchFamily="18" charset="0"/>
              </a:rPr>
              <a:t> </a:t>
            </a:r>
            <a:r>
              <a:rPr lang="en-GB" sz="2400" dirty="0">
                <a:solidFill>
                  <a:schemeClr val="tx2">
                    <a:lumMod val="75000"/>
                  </a:schemeClr>
                </a:solidFill>
                <a:latin typeface="Cambria" pitchFamily="18" charset="0"/>
              </a:rPr>
              <a:t>contributing to the sustainable provision of ecosystem services</a:t>
            </a:r>
            <a:r>
              <a:rPr lang="en-GB" sz="2400" dirty="0" smtClean="0">
                <a:solidFill>
                  <a:schemeClr val="tx2">
                    <a:lumMod val="75000"/>
                  </a:schemeClr>
                </a:solidFill>
                <a:latin typeface="Cambria" pitchFamily="18" charset="0"/>
              </a:rPr>
              <a:t>.</a:t>
            </a:r>
            <a:endParaRPr lang="en-US" dirty="0">
              <a:solidFill>
                <a:schemeClr val="tx2">
                  <a:lumMod val="75000"/>
                </a:schemeClr>
              </a:solidFill>
              <a:latin typeface="Cambria" panose="020405030504060302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646634"/>
            <a:ext cx="2411760" cy="1607840"/>
          </a:xfrm>
          <a:prstGeom prst="rect">
            <a:avLst/>
          </a:prstGeom>
        </p:spPr>
      </p:pic>
      <p:sp>
        <p:nvSpPr>
          <p:cNvPr id="9"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 Topics tackled by the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697706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2918</Words>
  <Application>Microsoft Office PowerPoint</Application>
  <PresentationFormat>Bildschirmpräsentation (4:3)</PresentationFormat>
  <Paragraphs>666</Paragraphs>
  <Slides>41</Slides>
  <Notes>7</Notes>
  <HiddenSlides>0</HiddenSlides>
  <MMClips>0</MMClips>
  <ScaleCrop>false</ScaleCrop>
  <HeadingPairs>
    <vt:vector size="4" baseType="variant">
      <vt:variant>
        <vt:lpstr>Design</vt:lpstr>
      </vt:variant>
      <vt:variant>
        <vt:i4>6</vt:i4>
      </vt:variant>
      <vt:variant>
        <vt:lpstr>Folientitel</vt:lpstr>
      </vt:variant>
      <vt:variant>
        <vt:i4>41</vt:i4>
      </vt:variant>
    </vt:vector>
  </HeadingPairs>
  <TitlesOfParts>
    <vt:vector size="47" baseType="lpstr">
      <vt:lpstr>Office Theme</vt:lpstr>
      <vt:lpstr>1_Office Theme</vt:lpstr>
      <vt:lpstr>Office-téma</vt:lpstr>
      <vt:lpstr>1_Office-téma</vt:lpstr>
      <vt:lpstr>2_Office-téma</vt:lpstr>
      <vt:lpstr>3_Office-téma</vt:lpstr>
      <vt:lpstr>DTP National InfoDay</vt:lpstr>
      <vt:lpstr>PowerPoint-Präsentation</vt:lpstr>
      <vt:lpstr>PowerPoint-Präsentation</vt:lpstr>
      <vt:lpstr>PowerPoint-Präsentation</vt:lpstr>
      <vt:lpstr>PowerPoint-Präsentation</vt:lpstr>
      <vt:lpstr>PowerPoint-Präsentation</vt:lpstr>
      <vt:lpstr>PowerPoint-Präsentation</vt:lpstr>
      <vt:lpstr>Project Officer PA1 Marius Niculae marius.niculae@interreg-danube.eu  +36 1 896 1967</vt:lpstr>
      <vt:lpstr>PowerPoint-Präsentation</vt:lpstr>
      <vt:lpstr>PowerPoint-Präsentation</vt:lpstr>
      <vt:lpstr>PowerPoint-Präsentation</vt:lpstr>
      <vt:lpstr>PowerPoint-Präsentation</vt:lpstr>
      <vt:lpstr>PowerPoint-Präsentation</vt:lpstr>
      <vt:lpstr>Project Officers PA2  Simona Ene (SO 2.2) simona.ene@interreg-danube.eu  +36 1 795 4082  Gusztav Csomor (SO 2.1, 2.3, 2.4) gusztav.csomor@interreg-danube.eu  +36 1 795 3836</vt:lpstr>
      <vt:lpstr>PowerPoint-Präsentation</vt:lpstr>
      <vt:lpstr>PowerPoint-Präsentation</vt:lpstr>
      <vt:lpstr>PowerPoint-Präsentation</vt:lpstr>
      <vt:lpstr>Project Officer PA3 Ana Leganel ana.leganel@interreg-danube.eu +36 1 795 5338</vt:lpstr>
      <vt:lpstr>PowerPoint-Präsentation</vt:lpstr>
      <vt:lpstr>PowerPoint-Präsentation</vt:lpstr>
      <vt:lpstr>Project Officer PA4 Johannes Gabriel johannes.gabriel@interreg-danube.eu +36 1 795 5886</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(Cambria 36-40)</dc:title>
  <dc:creator>Gábor Eszter</dc:creator>
  <cp:lastModifiedBy>jgab</cp:lastModifiedBy>
  <cp:revision>384</cp:revision>
  <cp:lastPrinted>2018-11-23T10:08:44Z</cp:lastPrinted>
  <dcterms:created xsi:type="dcterms:W3CDTF">2015-08-11T09:15:14Z</dcterms:created>
  <dcterms:modified xsi:type="dcterms:W3CDTF">2018-11-26T10:51:05Z</dcterms:modified>
</cp:coreProperties>
</file>