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handoutMasterIdLst>
    <p:handoutMasterId r:id="rId39"/>
  </p:handoutMasterIdLst>
  <p:sldIdLst>
    <p:sldId id="290" r:id="rId2"/>
    <p:sldId id="257" r:id="rId3"/>
    <p:sldId id="261" r:id="rId4"/>
    <p:sldId id="262" r:id="rId5"/>
    <p:sldId id="263" r:id="rId6"/>
    <p:sldId id="294" r:id="rId7"/>
    <p:sldId id="295" r:id="rId8"/>
    <p:sldId id="259" r:id="rId9"/>
    <p:sldId id="291" r:id="rId10"/>
    <p:sldId id="289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7" r:id="rId26"/>
    <p:sldId id="278" r:id="rId27"/>
    <p:sldId id="279" r:id="rId28"/>
    <p:sldId id="280" r:id="rId29"/>
    <p:sldId id="281" r:id="rId30"/>
    <p:sldId id="282" r:id="rId31"/>
    <p:sldId id="283" r:id="rId32"/>
    <p:sldId id="288" r:id="rId33"/>
    <p:sldId id="292" r:id="rId34"/>
    <p:sldId id="293" r:id="rId35"/>
    <p:sldId id="284" r:id="rId36"/>
    <p:sldId id="286" r:id="rId3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nsikova" initials="MEN" lastIdx="3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3F"/>
    <a:srgbClr val="000099"/>
    <a:srgbClr val="DB7D00"/>
    <a:srgbClr val="F9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6" autoAdjust="0"/>
    <p:restoredTop sz="94673" autoAdjust="0"/>
  </p:normalViewPr>
  <p:slideViewPr>
    <p:cSldViewPr>
      <p:cViewPr>
        <p:scale>
          <a:sx n="82" d="100"/>
          <a:sy n="82" d="100"/>
        </p:scale>
        <p:origin x="-123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A9FB6-D9ED-404E-AFD2-37E0835FC3D6}" type="datetimeFigureOut">
              <a:rPr lang="cs-CZ" smtClean="0"/>
              <a:pPr/>
              <a:t>1.11.2016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A257B-425A-4350-8792-7C494188941C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82080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48070-1754-4046-9E38-6F5D9D5E9BB1}" type="datetimeFigureOut">
              <a:rPr lang="cs-CZ" smtClean="0"/>
              <a:pPr/>
              <a:t>1.11.2016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77F0F-9C0A-45F8-A7AE-EABCF911889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1469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8758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31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58065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 descr="mmr_c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692696"/>
            <a:ext cx="2565000" cy="562500"/>
          </a:xfrm>
          <a:prstGeom prst="rect">
            <a:avLst/>
          </a:prstGeom>
        </p:spPr>
      </p:pic>
      <p:sp>
        <p:nvSpPr>
          <p:cNvPr id="9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403648" y="4869160"/>
            <a:ext cx="7272808" cy="86409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autoři projektu</a:t>
            </a:r>
            <a:endParaRPr lang="cs-CZ" dirty="0"/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403648" y="1988840"/>
            <a:ext cx="7283152" cy="1080120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NÁZEV PREZENTACE</a:t>
            </a:r>
            <a:endParaRPr lang="cs-CZ" dirty="0"/>
          </a:p>
        </p:txBody>
      </p:sp>
      <p:sp>
        <p:nvSpPr>
          <p:cNvPr id="10" name="Podnadpis 2"/>
          <p:cNvSpPr txBox="1">
            <a:spLocks/>
          </p:cNvSpPr>
          <p:nvPr/>
        </p:nvSpPr>
        <p:spPr>
          <a:xfrm>
            <a:off x="1403648" y="3140968"/>
            <a:ext cx="7209184" cy="11521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NÁRODNÍ ORGÁN PRO KOORDINACI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2060848"/>
            <a:ext cx="8291264" cy="38884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pic>
        <p:nvPicPr>
          <p:cNvPr id="4" name="Obrázek 3" descr="mmr_c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395536" y="1484784"/>
            <a:ext cx="8291264" cy="446449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395536" y="1412776"/>
            <a:ext cx="8291264" cy="5040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NADPIS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388843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42950" indent="-285750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43000" indent="-228600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00200" indent="-228600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pic>
        <p:nvPicPr>
          <p:cNvPr id="5" name="Obrázek 4" descr="mmr_cr_rgb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2016224" cy="44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942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nok bubliny.jpg"/>
          <p:cNvPicPr>
            <a:picLocks noChangeAspect="1"/>
          </p:cNvPicPr>
          <p:nvPr/>
        </p:nvPicPr>
        <p:blipFill>
          <a:blip r:embed="rId6" cstate="print"/>
          <a:srcRect l="14905"/>
          <a:stretch>
            <a:fillRect/>
          </a:stretch>
        </p:blipFill>
        <p:spPr>
          <a:xfrm>
            <a:off x="-1" y="1628800"/>
            <a:ext cx="7056301" cy="4608512"/>
          </a:xfrm>
          <a:prstGeom prst="rect">
            <a:avLst/>
          </a:prstGeom>
        </p:spPr>
      </p:pic>
      <p:sp>
        <p:nvSpPr>
          <p:cNvPr id="12" name="Obdélník 11"/>
          <p:cNvSpPr>
            <a:spLocks noChangeAspect="1"/>
          </p:cNvSpPr>
          <p:nvPr/>
        </p:nvSpPr>
        <p:spPr>
          <a:xfrm>
            <a:off x="0" y="1"/>
            <a:ext cx="9144000" cy="260648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noFill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934504"/>
            <a:ext cx="3266223" cy="10210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vcr.cz/clanek/samostatne-oddeleni-strategii-a-esif.aspx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zuzana.lanova@mvcr.cz" TargetMode="External"/><Relationship Id="rId2" Type="http://schemas.openxmlformats.org/officeDocument/2006/relationships/hyperlink" Target="mailto:jana.mensikova@mvcr.cz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iva.hejtmanova@mvcr.cz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databaze-strategie.cz/cz/mv/strategie/strategie-realizace-smart-administration-2007-201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26368" y="3429000"/>
            <a:ext cx="8291264" cy="792088"/>
          </a:xfrm>
        </p:spPr>
        <p:txBody>
          <a:bodyPr/>
          <a:lstStyle/>
          <a:p>
            <a:pPr algn="ctr"/>
            <a:r>
              <a:rPr lang="cs-CZ" dirty="0" smtClean="0"/>
              <a:t>MINISTERSTVO VNITRA ČR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26368" y="1412776"/>
            <a:ext cx="8291264" cy="1872208"/>
          </a:xfrm>
        </p:spPr>
        <p:txBody>
          <a:bodyPr/>
          <a:lstStyle/>
          <a:p>
            <a:pPr algn="ctr"/>
            <a:r>
              <a:rPr lang="cs-CZ" sz="2800" dirty="0"/>
              <a:t>Dopadová ex post </a:t>
            </a:r>
            <a:r>
              <a:rPr lang="cs-CZ" altLang="cs-CZ" sz="2800" dirty="0">
                <a:latin typeface="Arial" charset="0"/>
                <a:cs typeface="Arial" charset="0"/>
              </a:rPr>
              <a:t>evaluace Strategie realizace Smart Administration v období 2007–2015</a:t>
            </a:r>
            <a:br>
              <a:rPr lang="cs-CZ" altLang="cs-CZ" sz="2800" dirty="0">
                <a:latin typeface="Arial" charset="0"/>
                <a:cs typeface="Arial" charset="0"/>
              </a:rPr>
            </a:br>
            <a:r>
              <a:rPr lang="cs-CZ" altLang="cs-CZ" sz="2800" i="1" dirty="0">
                <a:latin typeface="Arial" charset="0"/>
                <a:cs typeface="Arial" charset="0"/>
              </a:rPr>
              <a:t>Efektivní veřejná správa a přátelské veřejné služby</a:t>
            </a:r>
            <a:endParaRPr lang="cs-CZ" sz="2800" dirty="0"/>
          </a:p>
        </p:txBody>
      </p:sp>
      <p:sp>
        <p:nvSpPr>
          <p:cNvPr id="5" name="Podnadpis 8"/>
          <p:cNvSpPr txBox="1">
            <a:spLocks/>
          </p:cNvSpPr>
          <p:nvPr/>
        </p:nvSpPr>
        <p:spPr>
          <a:xfrm>
            <a:off x="935596" y="4869160"/>
            <a:ext cx="7272808" cy="8640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ts val="1000"/>
              </a:spcBef>
              <a:spcAft>
                <a:spcPts val="1000"/>
              </a:spcAft>
              <a:buFontTx/>
              <a:buNone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cs-CZ" sz="2000" dirty="0" smtClean="0"/>
              <a:t>Mgr. Jana Menšíková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cs-CZ" sz="2000" dirty="0" smtClean="0"/>
              <a:t>Mgr. Zuzana Lánová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9953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>
                <a:latin typeface="Arial" charset="0"/>
                <a:cs typeface="Arial" charset="0"/>
              </a:rPr>
              <a:t>Limity </a:t>
            </a:r>
            <a:r>
              <a:rPr lang="cs-CZ" altLang="cs-CZ" dirty="0">
                <a:latin typeface="Arial" charset="0"/>
                <a:cs typeface="Arial" charset="0"/>
              </a:rPr>
              <a:t>evaluace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4104455"/>
          </a:xfrm>
        </p:spPr>
        <p:txBody>
          <a:bodyPr/>
          <a:lstStyle/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>
                <a:latin typeface="Arial" charset="0"/>
                <a:cs typeface="Arial" charset="0"/>
              </a:rPr>
              <a:t>nedostatek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výchozích, </a:t>
            </a:r>
            <a:r>
              <a:rPr lang="cs-CZ" altLang="cs-CZ" sz="1600" b="1" dirty="0">
                <a:latin typeface="Arial" charset="0"/>
                <a:cs typeface="Arial" charset="0"/>
              </a:rPr>
              <a:t>průběžných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a cílových dat </a:t>
            </a:r>
            <a:r>
              <a:rPr lang="cs-CZ" altLang="cs-CZ" sz="1600" dirty="0">
                <a:latin typeface="Arial" charset="0"/>
                <a:cs typeface="Arial" charset="0"/>
              </a:rPr>
              <a:t>kvantitativního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i kvalitativního charakteru o implementaci </a:t>
            </a:r>
            <a:r>
              <a:rPr lang="cs-CZ" altLang="cs-CZ" sz="1600" dirty="0">
                <a:latin typeface="Arial" charset="0"/>
                <a:cs typeface="Arial" charset="0"/>
              </a:rPr>
              <a:t>Strategie SA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>
                <a:latin typeface="Arial" charset="0"/>
                <a:cs typeface="Arial" charset="0"/>
              </a:rPr>
              <a:t>neexistence ucelených dat o projektech </a:t>
            </a:r>
            <a:r>
              <a:rPr lang="cs-CZ" altLang="cs-CZ" sz="1600" dirty="0">
                <a:latin typeface="Arial" charset="0"/>
                <a:cs typeface="Arial" charset="0"/>
              </a:rPr>
              <a:t>realizovaných v rámci Strategie SA -neaktuální údaje, pouze dílčí sledování parametrů realizovaných opatření, častokrát pouze v rámci implementace dotčených operačních programů, nevhodné přidělování realizovaných projektů pod specifické cíle, nekoherentnost v jejich vykazování</a:t>
            </a:r>
          </a:p>
          <a:p>
            <a:pPr lvl="1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vysoká </a:t>
            </a:r>
            <a:r>
              <a:rPr lang="cs-CZ" altLang="cs-CZ" sz="1600" b="1" dirty="0">
                <a:latin typeface="Arial" charset="0"/>
                <a:cs typeface="Arial" charset="0"/>
              </a:rPr>
              <a:t>heterogenita intervence </a:t>
            </a:r>
            <a:r>
              <a:rPr lang="cs-CZ" altLang="cs-CZ" sz="1600" dirty="0">
                <a:latin typeface="Arial" charset="0"/>
                <a:cs typeface="Arial" charset="0"/>
              </a:rPr>
              <a:t>- nedostatek homogenních, statisticky podobných, porovnatelných případů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462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Analýza indikátorů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4104455"/>
          </a:xfrm>
        </p:spPr>
        <p:txBody>
          <a:bodyPr/>
          <a:lstStyle/>
          <a:p>
            <a:pPr marL="342900" lvl="1" indent="-342900" algn="just">
              <a:lnSpc>
                <a:spcPct val="120000"/>
              </a:lnSpc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Výchozí podmínky indikátorové soustavy </a:t>
            </a:r>
            <a:r>
              <a:rPr lang="cs-CZ" altLang="cs-CZ" sz="1600" b="1" dirty="0" smtClean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stanovené </a:t>
            </a: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ve Strategii SA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>
                <a:latin typeface="Arial" charset="0"/>
                <a:cs typeface="Arial" charset="0"/>
              </a:rPr>
              <a:t>indikátory nebyly opatřeny definicí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>
                <a:latin typeface="Arial" charset="0"/>
                <a:cs typeface="Arial" charset="0"/>
              </a:rPr>
              <a:t>nebyly určeny výchozí ani cílové hodnoty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u některých cílů chyběly úplně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endParaRPr lang="cs-CZ" altLang="cs-CZ" sz="1600" b="1" dirty="0">
              <a:latin typeface="Arial" charset="0"/>
              <a:cs typeface="Arial" charset="0"/>
            </a:endParaRPr>
          </a:p>
          <a:p>
            <a:pPr marL="985838" lvl="1" indent="-268288" algn="just">
              <a:buFont typeface="Arial" charset="0"/>
              <a:buNone/>
              <a:defRPr/>
            </a:pPr>
            <a:r>
              <a:rPr lang="cs-CZ" altLang="cs-CZ" sz="1600" b="1" dirty="0">
                <a:latin typeface="Arial" charset="0"/>
                <a:cs typeface="Arial" charset="0"/>
              </a:rPr>
              <a:t>	</a:t>
            </a:r>
            <a:r>
              <a:rPr lang="cs-CZ" altLang="cs-CZ" sz="1600" dirty="0">
                <a:latin typeface="Arial" charset="0"/>
                <a:cs typeface="Arial" charset="0"/>
              </a:rPr>
              <a:t>definice indikátorů a výchozí a cílové hodnoty </a:t>
            </a:r>
            <a:r>
              <a:rPr lang="cs-CZ" altLang="cs-CZ" sz="1600" b="1" dirty="0">
                <a:latin typeface="Arial" charset="0"/>
                <a:cs typeface="Arial" charset="0"/>
              </a:rPr>
              <a:t>doplněny zpětně </a:t>
            </a:r>
            <a:r>
              <a:rPr lang="cs-CZ" altLang="cs-CZ" sz="1600" dirty="0">
                <a:latin typeface="Arial" charset="0"/>
                <a:cs typeface="Arial" charset="0"/>
              </a:rPr>
              <a:t>evaluačním týmem</a:t>
            </a:r>
          </a:p>
          <a:p>
            <a:pPr marL="985838" lvl="1" indent="-268288" algn="just">
              <a:buFont typeface="Arial" charset="0"/>
              <a:buNone/>
              <a:defRPr/>
            </a:pPr>
            <a:endParaRPr lang="cs-CZ" altLang="cs-CZ" sz="1600" dirty="0">
              <a:latin typeface="Arial" charset="0"/>
              <a:cs typeface="Arial" charset="0"/>
            </a:endParaRPr>
          </a:p>
          <a:p>
            <a:pPr marL="342900" lvl="1" indent="-342900" algn="just">
              <a:lnSpc>
                <a:spcPct val="120000"/>
              </a:lnSpc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Problematické aspekty analýzy indikátorů: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>
                <a:latin typeface="Arial" charset="0"/>
                <a:cs typeface="Arial" charset="0"/>
              </a:rPr>
              <a:t>neměřitelnost indikátorů </a:t>
            </a:r>
            <a:r>
              <a:rPr lang="cs-CZ" altLang="cs-CZ" sz="1600" dirty="0">
                <a:latin typeface="Arial" charset="0"/>
                <a:cs typeface="Arial" charset="0"/>
              </a:rPr>
              <a:t>– např. </a:t>
            </a:r>
            <a:r>
              <a:rPr lang="cs-CZ" altLang="cs-CZ" sz="1600" i="1" dirty="0">
                <a:latin typeface="Arial" charset="0"/>
                <a:cs typeface="Arial" charset="0"/>
              </a:rPr>
              <a:t>Procento využívání internetu při komunikaci</a:t>
            </a:r>
          </a:p>
          <a:p>
            <a:pPr lvl="1" algn="just"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>
                <a:latin typeface="Arial" charset="0"/>
                <a:cs typeface="Arial" charset="0"/>
              </a:rPr>
              <a:t>nemožnost</a:t>
            </a:r>
            <a:r>
              <a:rPr lang="cs-CZ" altLang="cs-CZ" sz="1600" dirty="0">
                <a:latin typeface="Arial" charset="0"/>
                <a:cs typeface="Arial" charset="0"/>
              </a:rPr>
              <a:t> </a:t>
            </a:r>
            <a:r>
              <a:rPr lang="cs-CZ" altLang="cs-CZ" sz="1600" b="1" dirty="0">
                <a:latin typeface="Arial" charset="0"/>
                <a:cs typeface="Arial" charset="0"/>
              </a:rPr>
              <a:t>určit, co indikátory bylo míněno</a:t>
            </a:r>
            <a:r>
              <a:rPr lang="cs-CZ" altLang="cs-CZ" sz="1600" i="1" dirty="0">
                <a:latin typeface="Arial" charset="0"/>
                <a:cs typeface="Arial" charset="0"/>
              </a:rPr>
              <a:t> – </a:t>
            </a:r>
            <a:r>
              <a:rPr lang="cs-CZ" altLang="cs-CZ" sz="1600" dirty="0">
                <a:latin typeface="Arial" charset="0"/>
                <a:cs typeface="Arial" charset="0"/>
              </a:rPr>
              <a:t>např. </a:t>
            </a:r>
            <a:r>
              <a:rPr lang="cs-CZ" altLang="cs-CZ" sz="1600" i="1" dirty="0">
                <a:latin typeface="Arial" charset="0"/>
                <a:cs typeface="Arial" charset="0"/>
              </a:rPr>
              <a:t>Počet odstraněných duplicit v komunikaci mezi úřady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>
                <a:latin typeface="Arial" charset="0"/>
                <a:cs typeface="Arial" charset="0"/>
              </a:rPr>
              <a:t>fakt, že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naplňování</a:t>
            </a:r>
            <a:r>
              <a:rPr lang="cs-CZ" altLang="cs-CZ" sz="1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indikátoru</a:t>
            </a:r>
            <a:r>
              <a:rPr lang="cs-CZ" altLang="cs-CZ" sz="1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cs-CZ" altLang="cs-CZ" sz="1600" b="1" dirty="0">
                <a:latin typeface="Arial" charset="0"/>
                <a:cs typeface="Arial" charset="0"/>
              </a:rPr>
              <a:t>není obecně sledováno </a:t>
            </a:r>
            <a:r>
              <a:rPr lang="cs-CZ" altLang="cs-CZ" sz="1600" dirty="0">
                <a:latin typeface="Arial" charset="0"/>
                <a:cs typeface="Arial" charset="0"/>
              </a:rPr>
              <a:t>– např. </a:t>
            </a:r>
            <a:r>
              <a:rPr lang="cs-CZ" altLang="cs-CZ" sz="1600" i="1" dirty="0">
                <a:latin typeface="Arial" charset="0"/>
                <a:cs typeface="Arial" charset="0"/>
              </a:rPr>
              <a:t>Procento veřejných rozpočtů alokovaných na základě strategií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  <p:sp>
        <p:nvSpPr>
          <p:cNvPr id="4" name="Šipka doprava 3"/>
          <p:cNvSpPr/>
          <p:nvPr/>
        </p:nvSpPr>
        <p:spPr>
          <a:xfrm>
            <a:off x="827584" y="3645024"/>
            <a:ext cx="503237" cy="288925"/>
          </a:xfrm>
          <a:prstGeom prst="rightArrow">
            <a:avLst/>
          </a:prstGeom>
          <a:solidFill>
            <a:schemeClr val="bg1"/>
          </a:solidFill>
          <a:ln w="12700" cmpd="dbl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352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8"/>
            <a:ext cx="5530055" cy="2904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Analýza indikátorů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1728191"/>
          </a:xfrm>
        </p:spPr>
        <p:txBody>
          <a:bodyPr/>
          <a:lstStyle/>
          <a:p>
            <a:pPr marL="711200" lvl="1" indent="-342900" algn="just"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celkový počet indikátorů: 45</a:t>
            </a:r>
          </a:p>
          <a:p>
            <a:pPr marL="711200" lvl="1" indent="-342900" algn="just"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vyhodnocení provedeno na základě </a:t>
            </a:r>
            <a:r>
              <a:rPr lang="cs-CZ" altLang="cs-CZ" sz="1600" b="1" dirty="0">
                <a:latin typeface="Arial" charset="0"/>
                <a:cs typeface="Arial" charset="0"/>
              </a:rPr>
              <a:t>expertních vyjádření gestorů daných problematik </a:t>
            </a:r>
            <a:r>
              <a:rPr lang="cs-CZ" altLang="cs-CZ" sz="1600" dirty="0">
                <a:latin typeface="Arial" charset="0"/>
                <a:cs typeface="Arial" charset="0"/>
              </a:rPr>
              <a:t>(příloha č. 7)</a:t>
            </a:r>
            <a:endParaRPr lang="cs-CZ" altLang="cs-CZ" sz="1600" b="1" dirty="0">
              <a:latin typeface="Arial" charset="0"/>
              <a:cs typeface="Arial" charset="0"/>
            </a:endParaRPr>
          </a:p>
          <a:p>
            <a:pPr marL="711200" algn="just"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vyhodnocení prováděno zejména s ohledem na realizaci projektů vycházejících ze Strategie SA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365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91264" cy="504056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Dotazníkové šetření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1844824"/>
            <a:ext cx="8229600" cy="4680519"/>
          </a:xfrm>
        </p:spPr>
        <p:txBody>
          <a:bodyPr/>
          <a:lstStyle/>
          <a:p>
            <a:pPr marL="342900" lvl="1" indent="-342900" algn="just">
              <a:lnSpc>
                <a:spcPct val="120000"/>
              </a:lnSpc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Podmínky dotazníkového šetření</a:t>
            </a:r>
          </a:p>
          <a:p>
            <a:pPr marL="811213" algn="just">
              <a:buFont typeface="Wingdings" pitchFamily="2" charset="2"/>
              <a:buChar char="Ø"/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u</a:t>
            </a:r>
            <a:r>
              <a:rPr lang="cs-CZ" altLang="cs-CZ" sz="1600" dirty="0" smtClean="0">
                <a:latin typeface="Arial" charset="0"/>
                <a:cs typeface="Arial" charset="0"/>
              </a:rPr>
              <a:t>skutečněno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 s cílem vyhodnotit indikátor </a:t>
            </a:r>
            <a:r>
              <a:rPr lang="cs-CZ" altLang="cs-CZ" sz="1600" b="1" dirty="0">
                <a:latin typeface="Arial" charset="0"/>
                <a:cs typeface="Arial" charset="0"/>
              </a:rPr>
              <a:t>globálního cíle: „</a:t>
            </a:r>
            <a:r>
              <a:rPr lang="cs-CZ" altLang="cs-CZ" sz="1600" b="1" i="1" dirty="0">
                <a:latin typeface="Arial" charset="0"/>
                <a:cs typeface="Arial" charset="0"/>
              </a:rPr>
              <a:t>Spokojenost veřejnosti s fungováním veřejné správy</a:t>
            </a:r>
            <a:r>
              <a:rPr lang="cs-CZ" altLang="cs-CZ" sz="1600" b="1" dirty="0">
                <a:latin typeface="Arial" charset="0"/>
                <a:cs typeface="Arial" charset="0"/>
              </a:rPr>
              <a:t>“</a:t>
            </a:r>
          </a:p>
          <a:p>
            <a:pPr marL="811213" lvl="1" indent="-342900" algn="just">
              <a:buFont typeface="Wingdings" pitchFamily="2" charset="2"/>
              <a:buChar char="Ø"/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dotazníkové šetření mezi veřejností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provedené na reprezentativním vzorku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poboček </a:t>
            </a:r>
            <a:r>
              <a:rPr lang="cs-CZ" altLang="cs-CZ" sz="1600" b="1" dirty="0">
                <a:latin typeface="Arial" charset="0"/>
                <a:cs typeface="Arial" charset="0"/>
              </a:rPr>
              <a:t>České pošty</a:t>
            </a:r>
            <a:r>
              <a:rPr lang="cs-CZ" altLang="cs-CZ" sz="1600" dirty="0">
                <a:latin typeface="Arial" charset="0"/>
                <a:cs typeface="Arial" charset="0"/>
              </a:rPr>
              <a:t> poskytujících služby CzechPOINT.</a:t>
            </a:r>
          </a:p>
          <a:p>
            <a:pPr marL="811213" lvl="1" indent="-342900" algn="just">
              <a:buFont typeface="Wingdings" pitchFamily="2" charset="2"/>
              <a:buChar char="Ø"/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pro zachování objektivity a odbornosti výběru pobočky České pošty vybírány </a:t>
            </a:r>
            <a:r>
              <a:rPr lang="cs-CZ" altLang="cs-CZ" sz="1600" b="1" dirty="0">
                <a:latin typeface="Arial" charset="0"/>
                <a:cs typeface="Arial" charset="0"/>
              </a:rPr>
              <a:t>externím evaluátorem - 39 poboček </a:t>
            </a:r>
            <a:r>
              <a:rPr lang="cs-CZ" altLang="cs-CZ" sz="1600" dirty="0">
                <a:latin typeface="Arial" charset="0"/>
                <a:cs typeface="Arial" charset="0"/>
              </a:rPr>
              <a:t>v rozložení reprezentativním dle regionu a podílu obyvatel v obci určité velikosti</a:t>
            </a:r>
          </a:p>
          <a:p>
            <a:pPr marL="811213" lvl="1" indent="-342900" algn="just">
              <a:buFont typeface="Wingdings" pitchFamily="2" charset="2"/>
              <a:buChar char="Ø"/>
              <a:defRPr/>
            </a:pPr>
            <a:r>
              <a:rPr lang="cs-CZ" altLang="cs-CZ" sz="1600" b="1" dirty="0">
                <a:latin typeface="Arial" charset="0"/>
                <a:cs typeface="Arial" charset="0"/>
              </a:rPr>
              <a:t>standardizovaný dotazníkový formulář </a:t>
            </a:r>
            <a:r>
              <a:rPr lang="cs-CZ" altLang="cs-CZ" sz="1600" dirty="0">
                <a:latin typeface="Arial" charset="0"/>
                <a:cs typeface="Arial" charset="0"/>
              </a:rPr>
              <a:t>– PAPI (</a:t>
            </a:r>
            <a:r>
              <a:rPr lang="cs-CZ" altLang="cs-CZ" sz="1600" i="1" dirty="0">
                <a:latin typeface="Arial" charset="0"/>
                <a:cs typeface="Arial" charset="0"/>
              </a:rPr>
              <a:t>Paper And Pencil Interviewing) </a:t>
            </a:r>
            <a:r>
              <a:rPr lang="cs-CZ" altLang="cs-CZ" sz="1600" dirty="0">
                <a:latin typeface="Arial" charset="0"/>
                <a:cs typeface="Arial" charset="0"/>
              </a:rPr>
              <a:t>dotazování</a:t>
            </a:r>
          </a:p>
          <a:p>
            <a:pPr marL="811213" lvl="1" indent="-342900" algn="just">
              <a:buFont typeface="Wingdings" pitchFamily="2" charset="2"/>
              <a:buChar char="Ø"/>
              <a:defRPr/>
            </a:pPr>
            <a:r>
              <a:rPr lang="cs-CZ" altLang="cs-CZ" sz="1600" dirty="0" smtClean="0">
                <a:latin typeface="Arial" charset="0"/>
                <a:cs typeface="Arial" charset="0"/>
              </a:rPr>
              <a:t>reprezentativní výsledek: 385 dotazníků; vyplněno: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998 dotazníků</a:t>
            </a:r>
          </a:p>
          <a:p>
            <a:pPr marL="342900" lvl="1" indent="-342900" algn="just">
              <a:defRPr/>
            </a:pPr>
            <a:r>
              <a:rPr lang="cs-CZ" altLang="cs-CZ" sz="1600" b="1" dirty="0" smtClean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Dva přístupy ke zjišťování spokojenosti občanů s fungování veřejné správy</a:t>
            </a:r>
          </a:p>
          <a:p>
            <a:pPr marL="407988" lvl="4" indent="-342900" algn="just">
              <a:buFont typeface="+mj-lt"/>
              <a:buAutoNum type="arabicParenR"/>
              <a:defRPr/>
            </a:pPr>
            <a:r>
              <a:rPr lang="cs-CZ" altLang="cs-CZ" sz="1600" dirty="0" smtClean="0">
                <a:latin typeface="Arial" charset="0"/>
                <a:cs typeface="Arial" charset="0"/>
              </a:rPr>
              <a:t>spokojenost </a:t>
            </a:r>
            <a:r>
              <a:rPr lang="cs-CZ" altLang="cs-CZ" sz="1600" dirty="0">
                <a:latin typeface="Arial" charset="0"/>
                <a:cs typeface="Arial" charset="0"/>
              </a:rPr>
              <a:t>=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spokojenost občana </a:t>
            </a:r>
            <a:r>
              <a:rPr lang="cs-CZ" altLang="cs-CZ" sz="1600" dirty="0">
                <a:latin typeface="Arial" charset="0"/>
                <a:cs typeface="Arial" charset="0"/>
              </a:rPr>
              <a:t>s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vyřizováním </a:t>
            </a:r>
            <a:r>
              <a:rPr lang="cs-CZ" altLang="cs-CZ" sz="1600" dirty="0">
                <a:latin typeface="Arial" charset="0"/>
                <a:cs typeface="Arial" charset="0"/>
              </a:rPr>
              <a:t>úředních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záležitostí dle dílčích aspektů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marL="407988" lvl="4" indent="-342900" algn="just">
              <a:buFont typeface="+mj-lt"/>
              <a:buAutoNum type="arabicParenR"/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spokojenost = korelace mezi očekáváním občanů při vyřizování úředních záležitostí a toho, zda byla tato očekávání naplněna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629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0" t="20915" r="18703" b="5585"/>
          <a:stretch>
            <a:fillRect/>
          </a:stretch>
        </p:blipFill>
        <p:spPr bwMode="auto">
          <a:xfrm>
            <a:off x="773500" y="1424898"/>
            <a:ext cx="6912768" cy="487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291264" cy="504056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Dotazníkové šetření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88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92896"/>
            <a:ext cx="5400600" cy="341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91264" cy="1080120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Naplnění indikátoru globálního cíle:</a:t>
            </a:r>
            <a:r>
              <a:rPr lang="cs-CZ" altLang="cs-CZ" sz="3600" dirty="0">
                <a:latin typeface="Arial" charset="0"/>
                <a:cs typeface="Arial" charset="0"/>
              </a:rPr>
              <a:t/>
            </a:r>
            <a:br>
              <a:rPr lang="cs-CZ" altLang="cs-CZ" sz="3600" dirty="0">
                <a:latin typeface="Arial" charset="0"/>
                <a:cs typeface="Arial" charset="0"/>
              </a:rPr>
            </a:br>
            <a:r>
              <a:rPr lang="cs-CZ" altLang="cs-CZ" sz="2000" dirty="0">
                <a:latin typeface="Arial" charset="0"/>
                <a:cs typeface="Arial" charset="0"/>
              </a:rPr>
              <a:t>spokojenost veřejnosti s fungováním veřejné správy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3482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91264" cy="1152128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Naplnění indikátoru globálního cíle:</a:t>
            </a:r>
            <a:r>
              <a:rPr lang="cs-CZ" altLang="cs-CZ" sz="4400" dirty="0">
                <a:latin typeface="Arial" charset="0"/>
                <a:cs typeface="Arial" charset="0"/>
              </a:rPr>
              <a:t/>
            </a:r>
            <a:br>
              <a:rPr lang="cs-CZ" altLang="cs-CZ" sz="4400" dirty="0">
                <a:latin typeface="Arial" charset="0"/>
                <a:cs typeface="Arial" charset="0"/>
              </a:rPr>
            </a:br>
            <a:r>
              <a:rPr lang="cs-CZ" altLang="cs-CZ" sz="2000" dirty="0">
                <a:latin typeface="Arial" charset="0"/>
                <a:cs typeface="Arial" charset="0"/>
              </a:rPr>
              <a:t>spokojenost veřejnosti s fungováním veřejné správy 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792873" y="2924944"/>
            <a:ext cx="4320480" cy="1656184"/>
          </a:xfrm>
        </p:spPr>
        <p:txBody>
          <a:bodyPr/>
          <a:lstStyle/>
          <a:p>
            <a:pPr marL="160338" lvl="1" indent="0" algn="just">
              <a:lnSpc>
                <a:spcPct val="120000"/>
              </a:lnSpc>
              <a:buNone/>
              <a:defRPr/>
            </a:pPr>
            <a:r>
              <a:rPr lang="cs-CZ" sz="1600" b="1" dirty="0" smtClean="0"/>
              <a:t>pozitivní očekávání </a:t>
            </a:r>
            <a:r>
              <a:rPr lang="cs-CZ" sz="1600" dirty="0" smtClean="0"/>
              <a:t>se</a:t>
            </a:r>
            <a:r>
              <a:rPr lang="cs-CZ" sz="1600" b="1" dirty="0" smtClean="0"/>
              <a:t> </a:t>
            </a:r>
            <a:r>
              <a:rPr lang="cs-CZ" sz="1600" dirty="0" smtClean="0"/>
              <a:t>dotázaným občanům </a:t>
            </a:r>
            <a:r>
              <a:rPr lang="cs-CZ" sz="1600" b="1" dirty="0" smtClean="0"/>
              <a:t> z </a:t>
            </a:r>
            <a:r>
              <a:rPr lang="cs-CZ" sz="1600" b="1" dirty="0"/>
              <a:t>99 % </a:t>
            </a:r>
            <a:r>
              <a:rPr lang="cs-CZ" sz="1600" b="1" dirty="0" smtClean="0"/>
              <a:t>potvrdila</a:t>
            </a:r>
            <a:endParaRPr lang="cs-CZ" sz="1600" dirty="0"/>
          </a:p>
          <a:p>
            <a:pPr marL="160338" lvl="1" indent="0" algn="just">
              <a:lnSpc>
                <a:spcPct val="120000"/>
              </a:lnSpc>
              <a:buNone/>
              <a:defRPr/>
            </a:pPr>
            <a:endParaRPr lang="cs-CZ" sz="1600" dirty="0" smtClean="0"/>
          </a:p>
          <a:p>
            <a:pPr marL="160338" lvl="1" indent="0" algn="just">
              <a:lnSpc>
                <a:spcPct val="120000"/>
              </a:lnSpc>
              <a:buNone/>
              <a:defRPr/>
            </a:pPr>
            <a:r>
              <a:rPr lang="cs-CZ" sz="1600" b="1" dirty="0" smtClean="0"/>
              <a:t>negativní </a:t>
            </a:r>
            <a:r>
              <a:rPr lang="cs-CZ" sz="1600" b="1" dirty="0"/>
              <a:t>očekávání </a:t>
            </a:r>
            <a:r>
              <a:rPr lang="cs-CZ" sz="1600" dirty="0"/>
              <a:t>se </a:t>
            </a:r>
            <a:r>
              <a:rPr lang="cs-CZ" sz="1600" dirty="0" smtClean="0"/>
              <a:t>53% dotázaných občanů </a:t>
            </a:r>
            <a:r>
              <a:rPr lang="cs-CZ" sz="1600" b="1" dirty="0" smtClean="0"/>
              <a:t>nepotvrdila</a:t>
            </a:r>
            <a:endParaRPr lang="cs-CZ" sz="1600" b="1" dirty="0"/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2" y="2272444"/>
            <a:ext cx="4433888" cy="245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ástupný symbol pro obsah 2"/>
          <p:cNvSpPr txBox="1">
            <a:spLocks/>
          </p:cNvSpPr>
          <p:nvPr/>
        </p:nvSpPr>
        <p:spPr bwMode="auto">
          <a:xfrm>
            <a:off x="388938" y="4797425"/>
            <a:ext cx="8569325" cy="107984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1793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1" algn="ctr" eaLnBrk="1" hangingPunct="1">
              <a:buFont typeface="Arial" charset="0"/>
              <a:buNone/>
            </a:pPr>
            <a:r>
              <a:rPr lang="cs-CZ" altLang="cs-CZ" sz="1600" dirty="0" smtClean="0"/>
              <a:t>Z výsledků </a:t>
            </a:r>
            <a:r>
              <a:rPr lang="cs-CZ" altLang="cs-CZ" sz="1600" dirty="0"/>
              <a:t>obou použitých způsobů hodnocení spokojenosti občanů </a:t>
            </a:r>
            <a:r>
              <a:rPr lang="cs-CZ" altLang="cs-CZ" sz="1600" dirty="0" smtClean="0"/>
              <a:t>lze konstatovat, </a:t>
            </a:r>
            <a:r>
              <a:rPr lang="cs-CZ" altLang="cs-CZ" sz="1600" dirty="0"/>
              <a:t>že byl </a:t>
            </a:r>
            <a:r>
              <a:rPr lang="cs-CZ" altLang="cs-CZ" sz="1600" b="1" dirty="0"/>
              <a:t>indikátor globálního cíle úspěšně naplněn. </a:t>
            </a:r>
            <a:endParaRPr lang="cs-CZ" altLang="cs-CZ" sz="1600" b="1" dirty="0" smtClean="0"/>
          </a:p>
          <a:p>
            <a:pPr lvl="1" algn="ctr" eaLnBrk="1" hangingPunct="1">
              <a:buFont typeface="Arial" charset="0"/>
              <a:buNone/>
            </a:pPr>
            <a:r>
              <a:rPr lang="cs-CZ" altLang="cs-CZ" sz="1600" b="1" dirty="0" smtClean="0"/>
              <a:t>Provedeným </a:t>
            </a:r>
            <a:r>
              <a:rPr lang="cs-CZ" altLang="cs-CZ" sz="1600" b="1" dirty="0"/>
              <a:t>šetřením byla zjištěna převažující spokojenost veřejnosti s fungováním veřejné správy a veřejných služeb.</a:t>
            </a:r>
            <a:endParaRPr lang="cs-CZ" altLang="cs-CZ" sz="1600" dirty="0"/>
          </a:p>
          <a:p>
            <a:pPr algn="just">
              <a:buFont typeface="Arial" charset="0"/>
              <a:buNone/>
            </a:pPr>
            <a:endParaRPr lang="cs-CZ" altLang="cs-CZ" dirty="0"/>
          </a:p>
        </p:txBody>
      </p:sp>
      <p:sp>
        <p:nvSpPr>
          <p:cNvPr id="6" name="Šipka doprava 5"/>
          <p:cNvSpPr/>
          <p:nvPr/>
        </p:nvSpPr>
        <p:spPr>
          <a:xfrm>
            <a:off x="4421980" y="3068960"/>
            <a:ext cx="503237" cy="288925"/>
          </a:xfrm>
          <a:prstGeom prst="rightArrow">
            <a:avLst/>
          </a:prstGeom>
          <a:solidFill>
            <a:srgbClr val="0070C0"/>
          </a:solidFill>
          <a:ln w="12700" cmpd="dbl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7" name="Šipka doprava 6"/>
          <p:cNvSpPr/>
          <p:nvPr/>
        </p:nvSpPr>
        <p:spPr>
          <a:xfrm>
            <a:off x="4421981" y="4059916"/>
            <a:ext cx="503237" cy="288925"/>
          </a:xfrm>
          <a:prstGeom prst="rightArrow">
            <a:avLst/>
          </a:prstGeom>
          <a:solidFill>
            <a:srgbClr val="00B0F0"/>
          </a:solidFill>
          <a:ln w="12700" cmpd="dbl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0574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91264" cy="1080120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Naplnění usnesení vlády ČR č. 536 ze dne 14. května 2008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590872" y="2276872"/>
            <a:ext cx="8229600" cy="648072"/>
          </a:xfrm>
        </p:spPr>
        <p:txBody>
          <a:bodyPr/>
          <a:lstStyle/>
          <a:p>
            <a:pPr marL="708025" lvl="1" algn="just">
              <a:spcBef>
                <a:spcPct val="0"/>
              </a:spcBef>
              <a:buFont typeface="Wingdings" pitchFamily="2" charset="2"/>
              <a:buChar char="Ø"/>
            </a:pPr>
            <a:r>
              <a:rPr lang="cs-CZ" altLang="cs-CZ" sz="1600" dirty="0" smtClean="0"/>
              <a:t>seznam </a:t>
            </a:r>
            <a:r>
              <a:rPr lang="cs-CZ" altLang="cs-CZ" sz="1600" b="1" dirty="0" smtClean="0"/>
              <a:t>120 </a:t>
            </a:r>
            <a:r>
              <a:rPr lang="cs-CZ" altLang="cs-CZ" sz="1600" b="1" dirty="0"/>
              <a:t>záměrů strategických projektů </a:t>
            </a:r>
            <a:r>
              <a:rPr lang="cs-CZ" altLang="cs-CZ" sz="1600" dirty="0"/>
              <a:t>s předpokladem efektivnějšího čerpání z fondů EU</a:t>
            </a:r>
          </a:p>
          <a:p>
            <a:endParaRPr lang="cs-CZ" sz="16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83" y="3140968"/>
            <a:ext cx="4393271" cy="250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333" y="3140968"/>
            <a:ext cx="4705544" cy="257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8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Příklad zpracování kvantitativních údajů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 smtClean="0"/>
              <a:t>znázornění </a:t>
            </a:r>
            <a:r>
              <a:rPr lang="cs-CZ" altLang="cs-CZ" sz="1600" dirty="0"/>
              <a:t>místa realizace projektů ve vazbě na finanční objemy prostředků vynaložených na realizaci projektů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/>
              <a:t>projekty obcí ve třech oblastech – systémy kvality a strategického řízení, zavádění prvků </a:t>
            </a:r>
            <a:r>
              <a:rPr lang="cs-CZ" altLang="cs-CZ" sz="1600" dirty="0" smtClean="0"/>
              <a:t>eGovernmentu </a:t>
            </a:r>
            <a:r>
              <a:rPr lang="cs-CZ" altLang="cs-CZ" sz="1600" dirty="0"/>
              <a:t>a rozvoj a řízení lidských zdrojů</a:t>
            </a:r>
          </a:p>
          <a:p>
            <a:endParaRPr lang="cs-CZ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70704"/>
            <a:ext cx="4715718" cy="3142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délník 1"/>
          <p:cNvSpPr>
            <a:spLocks noChangeArrowheads="1"/>
          </p:cNvSpPr>
          <p:nvPr/>
        </p:nvSpPr>
        <p:spPr bwMode="auto">
          <a:xfrm>
            <a:off x="5508104" y="3695569"/>
            <a:ext cx="2760662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cs-CZ" altLang="cs-CZ" sz="1600" dirty="0"/>
              <a:t>Statistická mapa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cs-CZ" altLang="cs-CZ" sz="1600" b="1" i="1" dirty="0"/>
              <a:t>Místo realizace projektů – systémy kvality a strategického řízení</a:t>
            </a:r>
            <a:endParaRPr lang="cs-CZ" altLang="cs-CZ" sz="1600" b="1" dirty="0"/>
          </a:p>
        </p:txBody>
      </p:sp>
    </p:spTree>
    <p:extLst>
      <p:ext uri="{BB962C8B-B14F-4D97-AF65-F5344CB8AC3E}">
        <p14:creationId xmlns:p14="http://schemas.microsoft.com/office/powerpoint/2010/main" val="126509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74585"/>
            <a:ext cx="4485600" cy="317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22" y="3749010"/>
            <a:ext cx="4486903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7"/>
          <p:cNvSpPr>
            <a:spLocks noChangeArrowheads="1"/>
          </p:cNvSpPr>
          <p:nvPr/>
        </p:nvSpPr>
        <p:spPr bwMode="auto">
          <a:xfrm>
            <a:off x="5148064" y="4509120"/>
            <a:ext cx="320992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cs-CZ" altLang="cs-CZ" sz="1600" dirty="0"/>
              <a:t>Statistická mapa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cs-CZ" altLang="cs-CZ" sz="1600" b="1" i="1" dirty="0"/>
              <a:t>Místo realizace projektů – rozvoj a řízení lidských zdrojů </a:t>
            </a:r>
            <a:endParaRPr lang="cs-CZ" altLang="cs-CZ" sz="1600" b="1" dirty="0"/>
          </a:p>
        </p:txBody>
      </p:sp>
      <p:sp>
        <p:nvSpPr>
          <p:cNvPr id="7" name="Obdélník 6"/>
          <p:cNvSpPr>
            <a:spLocks noChangeArrowheads="1"/>
          </p:cNvSpPr>
          <p:nvPr/>
        </p:nvSpPr>
        <p:spPr bwMode="auto">
          <a:xfrm>
            <a:off x="1187624" y="1412776"/>
            <a:ext cx="27051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cs-CZ" altLang="cs-CZ" sz="1600" dirty="0"/>
              <a:t>Statistická mapa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cs-CZ" altLang="cs-CZ" sz="1600" b="1" i="1" dirty="0"/>
              <a:t>Místo realizace projektů – </a:t>
            </a:r>
            <a:r>
              <a:rPr lang="cs-CZ" altLang="cs-CZ" sz="1600" b="1" i="1" dirty="0" smtClean="0"/>
              <a:t>eGovernment</a:t>
            </a:r>
            <a:endParaRPr lang="cs-CZ" altLang="cs-CZ" sz="1600" b="1" dirty="0"/>
          </a:p>
        </p:txBody>
      </p:sp>
    </p:spTree>
    <p:extLst>
      <p:ext uri="{BB962C8B-B14F-4D97-AF65-F5344CB8AC3E}">
        <p14:creationId xmlns:p14="http://schemas.microsoft.com/office/powerpoint/2010/main" val="244648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cs-CZ" sz="1600" b="1" dirty="0"/>
              <a:t>Strategie </a:t>
            </a:r>
            <a:r>
              <a:rPr lang="cs-CZ" altLang="cs-CZ" sz="1600" b="1" dirty="0">
                <a:latin typeface="Arial" charset="0"/>
                <a:cs typeface="Arial" charset="0"/>
              </a:rPr>
              <a:t>realizace Smart Administration v období 2007–2015 </a:t>
            </a:r>
          </a:p>
          <a:p>
            <a:pPr marL="514350" indent="-51435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cs-CZ" sz="1600" b="1" dirty="0"/>
              <a:t>Metodika Dopadové ex post evaluace Strategie SA</a:t>
            </a:r>
          </a:p>
          <a:p>
            <a:pPr marL="857250" lvl="1" indent="-40005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romanUcPeriod"/>
              <a:defRPr/>
            </a:pPr>
            <a:r>
              <a:rPr lang="cs-CZ" sz="1600" i="1" dirty="0"/>
              <a:t>Limity evaluace</a:t>
            </a:r>
          </a:p>
          <a:p>
            <a:pPr marL="857250" lvl="1" indent="-40005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romanUcPeriod"/>
              <a:defRPr/>
            </a:pPr>
            <a:r>
              <a:rPr lang="cs-CZ" sz="1600" i="1" dirty="0" smtClean="0"/>
              <a:t>Kvantitativní </a:t>
            </a:r>
            <a:r>
              <a:rPr lang="cs-CZ" sz="1600" i="1" dirty="0"/>
              <a:t>metody</a:t>
            </a:r>
          </a:p>
          <a:p>
            <a:pPr marL="906463" lvl="2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/>
            </a:pPr>
            <a:r>
              <a:rPr lang="cs-CZ" sz="1600" dirty="0"/>
              <a:t>Analýza indikátorů </a:t>
            </a:r>
          </a:p>
          <a:p>
            <a:pPr marL="906463" lvl="2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/>
            </a:pPr>
            <a:r>
              <a:rPr lang="cs-CZ" sz="1600" dirty="0"/>
              <a:t>Dotazníkové šetření</a:t>
            </a:r>
            <a:endParaRPr lang="cs-CZ" altLang="cs-CZ" sz="1600" dirty="0">
              <a:solidFill>
                <a:srgbClr val="00B0F0"/>
              </a:solidFill>
              <a:latin typeface="Arial" charset="0"/>
              <a:cs typeface="Arial" charset="0"/>
            </a:endParaRPr>
          </a:p>
          <a:p>
            <a:pPr marL="857250" lvl="1" indent="-40005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romanUcPeriod"/>
              <a:defRPr/>
            </a:pPr>
            <a:r>
              <a:rPr lang="cs-CZ" sz="1600" i="1" dirty="0"/>
              <a:t>Kvalitativní metody</a:t>
            </a:r>
          </a:p>
          <a:p>
            <a:pPr marL="903288" lvl="2" indent="-34290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/>
            </a:pPr>
            <a:r>
              <a:rPr lang="cs-CZ" sz="1600" dirty="0"/>
              <a:t>Analýza reprezentativního vzorku projektů </a:t>
            </a:r>
          </a:p>
          <a:p>
            <a:pPr marL="903288" lvl="2" indent="-34290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−"/>
              <a:defRPr/>
            </a:pPr>
            <a:r>
              <a:rPr lang="cs-CZ" sz="1600" dirty="0"/>
              <a:t>Řízené rozhovory se stakeholdery</a:t>
            </a:r>
          </a:p>
          <a:p>
            <a:pPr marL="514350" indent="-51435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cs-CZ" sz="1600" b="1" dirty="0" smtClean="0"/>
              <a:t>Výsledky </a:t>
            </a:r>
            <a:r>
              <a:rPr lang="cs-CZ" sz="1600" b="1" dirty="0"/>
              <a:t>Dopadové ex post evaluace Strategie SA</a:t>
            </a:r>
          </a:p>
          <a:p>
            <a:pPr marL="514350" indent="-514350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cs-CZ" sz="1600" b="1" dirty="0"/>
              <a:t>Doporučení pro revizi SRR VS a jejich uplatnění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Obsah: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742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Analýza </a:t>
            </a:r>
            <a:r>
              <a:rPr lang="cs-CZ" altLang="cs-CZ" dirty="0" smtClean="0">
                <a:latin typeface="Arial" charset="0"/>
                <a:cs typeface="Arial" charset="0"/>
              </a:rPr>
              <a:t>výzkumného vzorku </a:t>
            </a:r>
            <a:r>
              <a:rPr lang="cs-CZ" altLang="cs-CZ" dirty="0">
                <a:latin typeface="Arial" charset="0"/>
                <a:cs typeface="Arial" charset="0"/>
              </a:rPr>
              <a:t>projektů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2060849"/>
            <a:ext cx="8229600" cy="2952327"/>
          </a:xfrm>
        </p:spPr>
        <p:txBody>
          <a:bodyPr/>
          <a:lstStyle/>
          <a:p>
            <a:pPr marL="342900" lvl="1" indent="-342900" algn="just">
              <a:lnSpc>
                <a:spcPct val="120000"/>
              </a:lnSpc>
              <a:defRPr/>
            </a:pPr>
            <a:r>
              <a:rPr 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Seznam projektů realizovaných v návaznosti na Strategii </a:t>
            </a:r>
            <a:r>
              <a:rPr lang="cs-CZ" sz="1600" b="1" dirty="0" smtClean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SA</a:t>
            </a:r>
          </a:p>
          <a:p>
            <a:pPr marL="711200" lvl="1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600" dirty="0" smtClean="0">
                <a:latin typeface="Arial" charset="0"/>
                <a:cs typeface="Arial" charset="0"/>
              </a:rPr>
              <a:t>příloha </a:t>
            </a:r>
            <a:r>
              <a:rPr lang="cs-CZ" altLang="cs-CZ" sz="1600" dirty="0">
                <a:latin typeface="Arial" charset="0"/>
                <a:cs typeface="Arial" charset="0"/>
              </a:rPr>
              <a:t>č. 1 Roční zprávy o Smart Administration za období od 1. 4. 2014 do 31. 3. 2015</a:t>
            </a:r>
            <a:endParaRPr lang="cs-CZ" sz="1600" b="1" dirty="0">
              <a:solidFill>
                <a:srgbClr val="000099"/>
              </a:solidFill>
              <a:latin typeface="Arial" charset="0"/>
              <a:ea typeface="+mj-ea"/>
              <a:cs typeface="Arial" charset="0"/>
            </a:endParaRPr>
          </a:p>
          <a:p>
            <a:pPr marL="711200" lvl="2" indent="-342900" algn="just">
              <a:buFont typeface="Wingdings" panose="05000000000000000000" pitchFamily="2" charset="2"/>
              <a:buChar char="Ø"/>
              <a:defRPr/>
            </a:pPr>
            <a:r>
              <a:rPr lang="cs-CZ" sz="1600" b="1" dirty="0"/>
              <a:t>n</a:t>
            </a:r>
            <a:r>
              <a:rPr lang="cs-CZ" sz="1600" b="1" dirty="0" smtClean="0"/>
              <a:t>eobsahoval kompletní přehled projektů</a:t>
            </a:r>
            <a:endParaRPr lang="cs-CZ" sz="1600" b="1" dirty="0"/>
          </a:p>
          <a:p>
            <a:pPr marL="1341438" lvl="3" indent="-350838" algn="just">
              <a:buFont typeface="Arial" panose="020B0604020202020204" pitchFamily="34" charset="0"/>
              <a:buChar char="•"/>
              <a:defRPr/>
            </a:pPr>
            <a:r>
              <a:rPr lang="cs-CZ" sz="1600" dirty="0"/>
              <a:t>chyběla evidence </a:t>
            </a:r>
            <a:r>
              <a:rPr lang="cs-CZ" sz="1600" dirty="0" smtClean="0"/>
              <a:t>cca 600 projektů</a:t>
            </a:r>
            <a:endParaRPr lang="cs-CZ" sz="1600" dirty="0"/>
          </a:p>
          <a:p>
            <a:pPr marL="1341438" lvl="3" indent="-350838" algn="just">
              <a:buFont typeface="Arial" panose="020B0604020202020204" pitchFamily="34" charset="0"/>
              <a:buChar char="•"/>
              <a:defRPr/>
            </a:pPr>
            <a:r>
              <a:rPr lang="cs-CZ" sz="1600" dirty="0"/>
              <a:t>nebyly aktualizovány stavy jejich realizace</a:t>
            </a:r>
          </a:p>
          <a:p>
            <a:pPr marL="1341438" lvl="3" indent="-350838" algn="just">
              <a:buFont typeface="Arial" panose="020B0604020202020204" pitchFamily="34" charset="0"/>
              <a:buChar char="•"/>
              <a:defRPr/>
            </a:pPr>
            <a:r>
              <a:rPr lang="cs-CZ" sz="1600" dirty="0"/>
              <a:t>nebyl aktualizován finanční objem poskytnutých finančních prostředků</a:t>
            </a:r>
          </a:p>
          <a:p>
            <a:pPr marL="1341438" lvl="3" indent="-350838" algn="just">
              <a:buFont typeface="Arial" panose="020B0604020202020204" pitchFamily="34" charset="0"/>
              <a:buChar char="•"/>
              <a:defRPr/>
            </a:pPr>
            <a:r>
              <a:rPr lang="cs-CZ" sz="1600" dirty="0"/>
              <a:t>projekty byly k cílům přiřazovány zpětně, </a:t>
            </a:r>
            <a:r>
              <a:rPr lang="cs-CZ" sz="1600" dirty="0" smtClean="0"/>
              <a:t>podle názvu a na </a:t>
            </a:r>
            <a:r>
              <a:rPr lang="cs-CZ" sz="1600" dirty="0"/>
              <a:t>základě subjektivního hodnocení projektových </a:t>
            </a:r>
            <a:r>
              <a:rPr lang="cs-CZ" sz="1600" dirty="0" smtClean="0"/>
              <a:t>manažerů operačních programů</a:t>
            </a:r>
          </a:p>
          <a:p>
            <a:pPr marL="990600" lvl="3" indent="0" algn="just">
              <a:buNone/>
              <a:defRPr/>
            </a:pPr>
            <a:endParaRPr lang="cs-CZ" sz="1400" dirty="0"/>
          </a:p>
          <a:p>
            <a:pPr marL="717550" lvl="3" indent="0" algn="just">
              <a:spcBef>
                <a:spcPts val="384"/>
              </a:spcBef>
              <a:spcAft>
                <a:spcPts val="600"/>
              </a:spcAft>
              <a:buFont typeface="Arial" charset="0"/>
              <a:buNone/>
              <a:defRPr/>
            </a:pPr>
            <a:r>
              <a:rPr lang="cs-CZ" sz="1600" b="1" dirty="0"/>
              <a:t>doplňován zpětně</a:t>
            </a:r>
            <a:r>
              <a:rPr lang="cs-CZ" sz="1600" dirty="0"/>
              <a:t> evaluačním týmem na základě dat ze systému Monit7</a:t>
            </a:r>
            <a:r>
              <a:rPr lang="cs-CZ" sz="1600" dirty="0" smtClean="0"/>
              <a:t>+</a:t>
            </a:r>
          </a:p>
          <a:p>
            <a:pPr marL="717550" lvl="3" indent="0" algn="just">
              <a:spcBef>
                <a:spcPts val="384"/>
              </a:spcBef>
              <a:spcAft>
                <a:spcPts val="600"/>
              </a:spcAft>
              <a:buFont typeface="Arial" charset="0"/>
              <a:buNone/>
              <a:defRPr/>
            </a:pPr>
            <a:endParaRPr lang="cs-CZ" sz="1600" dirty="0" smtClean="0"/>
          </a:p>
          <a:p>
            <a:endParaRPr lang="cs-CZ" dirty="0"/>
          </a:p>
        </p:txBody>
      </p:sp>
      <p:sp>
        <p:nvSpPr>
          <p:cNvPr id="4" name="Šipka doprava 3"/>
          <p:cNvSpPr/>
          <p:nvPr/>
        </p:nvSpPr>
        <p:spPr>
          <a:xfrm>
            <a:off x="554579" y="5013176"/>
            <a:ext cx="503237" cy="287337"/>
          </a:xfrm>
          <a:prstGeom prst="rightArrow">
            <a:avLst/>
          </a:prstGeom>
          <a:solidFill>
            <a:schemeClr val="bg1"/>
          </a:solidFill>
          <a:ln w="12700" cmpd="dbl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4142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Analýza výzkumného vzorku projektů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42900" lvl="1" indent="-342900" algn="just">
              <a:lnSpc>
                <a:spcPct val="120000"/>
              </a:lnSpc>
              <a:defRPr/>
            </a:pPr>
            <a:r>
              <a:rPr lang="cs-CZ" sz="1600" b="1" dirty="0" smtClean="0">
                <a:latin typeface="Arial" charset="0"/>
                <a:cs typeface="Arial" charset="0"/>
              </a:rPr>
              <a:t>výzkumný </a:t>
            </a:r>
            <a:r>
              <a:rPr lang="cs-CZ" sz="1600" b="1" dirty="0">
                <a:latin typeface="Arial" charset="0"/>
                <a:cs typeface="Arial" charset="0"/>
              </a:rPr>
              <a:t>vzorek</a:t>
            </a:r>
          </a:p>
          <a:p>
            <a:pPr marL="711200" lvl="2" indent="-342900" algn="just">
              <a:buFont typeface="Wingdings" panose="05000000000000000000" pitchFamily="2" charset="2"/>
              <a:buChar char="Ø"/>
              <a:defRPr/>
            </a:pPr>
            <a:r>
              <a:rPr lang="cs-CZ" sz="1600" dirty="0"/>
              <a:t>pro analýzu </a:t>
            </a:r>
            <a:r>
              <a:rPr lang="cs-CZ" sz="1600" b="1" dirty="0"/>
              <a:t>vybráno 167 </a:t>
            </a:r>
            <a:r>
              <a:rPr lang="cs-CZ" sz="1600" b="1" dirty="0" smtClean="0"/>
              <a:t>projektů ve stratifikaci dle:</a:t>
            </a:r>
            <a:endParaRPr lang="cs-CZ" sz="1600" dirty="0"/>
          </a:p>
          <a:p>
            <a:pPr marL="1341438" lvl="3" indent="-344488" algn="just">
              <a:buFont typeface="Arial" panose="020B0604020202020204" pitchFamily="34" charset="0"/>
              <a:buChar char="•"/>
              <a:defRPr/>
            </a:pPr>
            <a:r>
              <a:rPr lang="cs-CZ" sz="1400" dirty="0" smtClean="0"/>
              <a:t>strategický cíl</a:t>
            </a:r>
          </a:p>
          <a:p>
            <a:pPr marL="1341438" lvl="3" indent="-344488" algn="just">
              <a:buFont typeface="Arial" panose="020B0604020202020204" pitchFamily="34" charset="0"/>
              <a:buChar char="•"/>
              <a:defRPr/>
            </a:pPr>
            <a:r>
              <a:rPr lang="cs-CZ" sz="1400" dirty="0" smtClean="0"/>
              <a:t>zdroj financování (OPZ, IOP a státní rozpočet)</a:t>
            </a:r>
          </a:p>
          <a:p>
            <a:pPr marL="1341438" lvl="3" indent="-344488" algn="just">
              <a:buFont typeface="Arial" panose="020B0604020202020204" pitchFamily="34" charset="0"/>
              <a:buChar char="•"/>
              <a:defRPr/>
            </a:pPr>
            <a:r>
              <a:rPr lang="cs-CZ" sz="1400" dirty="0" smtClean="0"/>
              <a:t>specifický cíl</a:t>
            </a:r>
            <a:endParaRPr lang="cs-CZ" sz="1400" dirty="0"/>
          </a:p>
          <a:p>
            <a:pPr marL="1341438" lvl="3" indent="-344488" algn="just">
              <a:buFont typeface="Arial" panose="020B0604020202020204" pitchFamily="34" charset="0"/>
              <a:buChar char="•"/>
              <a:defRPr/>
            </a:pPr>
            <a:r>
              <a:rPr lang="cs-CZ" sz="1400" dirty="0"/>
              <a:t>strategičnost projektu podle usnesení vlády č. 536/2008</a:t>
            </a:r>
          </a:p>
          <a:p>
            <a:pPr marL="1341438" lvl="3" indent="-344488" algn="just">
              <a:buFont typeface="Arial" panose="020B0604020202020204" pitchFamily="34" charset="0"/>
              <a:buChar char="•"/>
              <a:defRPr/>
            </a:pPr>
            <a:r>
              <a:rPr lang="cs-CZ" sz="1400" dirty="0"/>
              <a:t>objem poskytnutých finančních </a:t>
            </a:r>
            <a:r>
              <a:rPr lang="cs-CZ" sz="1400" dirty="0" smtClean="0"/>
              <a:t>prostředků – rozdělen na „velké“ a „malé“ projekty</a:t>
            </a:r>
            <a:endParaRPr lang="cs-CZ" sz="1400" dirty="0"/>
          </a:p>
          <a:p>
            <a:pPr marL="711200" lvl="3" indent="-342900" algn="just">
              <a:buFont typeface="Wingdings" panose="05000000000000000000" pitchFamily="2" charset="2"/>
              <a:buChar char="Ø"/>
              <a:defRPr/>
            </a:pPr>
            <a:r>
              <a:rPr lang="cs-CZ" sz="1600" dirty="0"/>
              <a:t>pro zachování objektivity projekty </a:t>
            </a:r>
            <a:r>
              <a:rPr lang="cs-CZ" sz="1600" b="1" dirty="0"/>
              <a:t>vybrány externím evaluátorem</a:t>
            </a:r>
          </a:p>
          <a:p>
            <a:pPr marL="711200" lvl="3" indent="-342900" algn="just">
              <a:buFont typeface="Wingdings" panose="05000000000000000000" pitchFamily="2" charset="2"/>
              <a:buChar char="Ø"/>
              <a:defRPr/>
            </a:pPr>
            <a:r>
              <a:rPr lang="cs-CZ" sz="1600" b="1" dirty="0"/>
              <a:t>metoda</a:t>
            </a:r>
            <a:r>
              <a:rPr lang="cs-CZ" sz="1600" dirty="0"/>
              <a:t> </a:t>
            </a:r>
            <a:r>
              <a:rPr lang="cs-CZ" sz="1600" b="1" dirty="0"/>
              <a:t>stratifikovaného účelového výběru </a:t>
            </a:r>
            <a:r>
              <a:rPr lang="cs-CZ" sz="1600" dirty="0"/>
              <a:t>(příloha č. 4)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7695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91264" cy="1008112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Analýza výzkumného vzorku </a:t>
            </a:r>
            <a:r>
              <a:rPr lang="cs-CZ" altLang="cs-CZ" dirty="0" smtClean="0">
                <a:latin typeface="Arial" charset="0"/>
                <a:cs typeface="Arial" charset="0"/>
              </a:rPr>
              <a:t>projektů: 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395536" y="2636912"/>
            <a:ext cx="8229600" cy="324036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cs-CZ" sz="1600" b="1" dirty="0" smtClean="0"/>
              <a:t>průběžné </a:t>
            </a:r>
            <a:r>
              <a:rPr lang="cs-CZ" sz="1600" b="1" dirty="0"/>
              <a:t>a závěrečné monitorovací zprávy projektů </a:t>
            </a:r>
            <a:r>
              <a:rPr lang="cs-CZ" sz="1600" dirty="0"/>
              <a:t>z výzkumného vzorku (zdroj: Monit7+)</a:t>
            </a:r>
          </a:p>
          <a:p>
            <a:pPr marL="355600" lvl="1" indent="-355600" algn="just">
              <a:buFont typeface="Wingdings" panose="05000000000000000000" pitchFamily="2" charset="2"/>
              <a:buChar char="Ø"/>
              <a:defRPr/>
            </a:pPr>
            <a:r>
              <a:rPr lang="cs-CZ" sz="1600" dirty="0" smtClean="0"/>
              <a:t>informace </a:t>
            </a:r>
            <a:r>
              <a:rPr lang="cs-CZ" sz="1600" dirty="0"/>
              <a:t>z dalších relevantních materiálů (např. </a:t>
            </a:r>
            <a:r>
              <a:rPr lang="cs-CZ" sz="1600" dirty="0" smtClean="0"/>
              <a:t>kontrolní akce </a:t>
            </a:r>
            <a:r>
              <a:rPr lang="cs-CZ" sz="1600" dirty="0"/>
              <a:t>NKÚ) </a:t>
            </a:r>
            <a:endParaRPr lang="cs-CZ" sz="1600" dirty="0" smtClean="0"/>
          </a:p>
          <a:p>
            <a:pPr marL="355600" lvl="1" indent="-355600" algn="just">
              <a:buFont typeface="Wingdings" panose="05000000000000000000" pitchFamily="2" charset="2"/>
              <a:buChar char="Ø"/>
              <a:defRPr/>
            </a:pPr>
            <a:r>
              <a:rPr lang="cs-CZ" sz="1600" dirty="0" smtClean="0"/>
              <a:t>poznatky </a:t>
            </a:r>
            <a:r>
              <a:rPr lang="cs-CZ" sz="1600" dirty="0"/>
              <a:t>ze řízených rozhovorů se stakeholdery jednotlivých </a:t>
            </a:r>
            <a:r>
              <a:rPr lang="cs-CZ" sz="1600" dirty="0" smtClean="0"/>
              <a:t>problematik</a:t>
            </a:r>
          </a:p>
          <a:p>
            <a:pPr marL="350838" lvl="1" algn="just">
              <a:buFont typeface="Wingdings" panose="05000000000000000000" pitchFamily="2" charset="2"/>
              <a:buChar char="Ø"/>
              <a:defRPr/>
            </a:pPr>
            <a:endParaRPr lang="cs-CZ" sz="1600" dirty="0"/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cs-CZ" sz="1600" dirty="0"/>
              <a:t>určitá míra zkreslení: </a:t>
            </a:r>
          </a:p>
          <a:p>
            <a:pPr lvl="1" algn="just">
              <a:buFont typeface="Arial" panose="020B0604020202020204" pitchFamily="34" charset="0"/>
              <a:buChar char="•"/>
              <a:defRPr/>
            </a:pPr>
            <a:r>
              <a:rPr lang="cs-CZ" sz="1400" b="1" dirty="0"/>
              <a:t>vysoký počet realizovaných projektů v rámci některých specifických cílů</a:t>
            </a:r>
            <a:r>
              <a:rPr lang="cs-CZ" sz="1400" dirty="0"/>
              <a:t> vs. relativně malý výzkumný vzorek</a:t>
            </a:r>
          </a:p>
          <a:p>
            <a:pPr lvl="1" algn="just">
              <a:buFont typeface="Arial" panose="020B0604020202020204" pitchFamily="34" charset="0"/>
              <a:buChar char="•"/>
              <a:defRPr/>
            </a:pPr>
            <a:r>
              <a:rPr lang="cs-CZ" sz="1400" b="1" dirty="0"/>
              <a:t>neexistence nezávislých </a:t>
            </a:r>
            <a:r>
              <a:rPr lang="cs-CZ" sz="1400" b="1" dirty="0" smtClean="0"/>
              <a:t>posudků</a:t>
            </a:r>
            <a:r>
              <a:rPr lang="cs-CZ" sz="1400" dirty="0" smtClean="0"/>
              <a:t> </a:t>
            </a:r>
            <a:r>
              <a:rPr lang="cs-CZ" sz="1400" dirty="0"/>
              <a:t>k analyzovaným projektům a omezený počet dalších nezávislých a nezkreslujících zdrojů,</a:t>
            </a:r>
          </a:p>
          <a:p>
            <a:pPr lvl="2" algn="just">
              <a:buFont typeface="Courier New" panose="02070309020205020404" pitchFamily="49" charset="0"/>
              <a:buChar char="o"/>
              <a:defRPr/>
            </a:pPr>
            <a:r>
              <a:rPr lang="cs-CZ" sz="1400" b="1" dirty="0"/>
              <a:t>snížená objektivita monitorovacích zpráv projektů</a:t>
            </a:r>
            <a:endParaRPr lang="cs-CZ" sz="14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586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4464496" cy="504056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Řízené rozhovory</a:t>
            </a:r>
            <a:endParaRPr lang="cs-CZ" dirty="0"/>
          </a:p>
        </p:txBody>
      </p:sp>
      <p:pic>
        <p:nvPicPr>
          <p:cNvPr id="4" name="Obrázek 1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5" t="20480" r="24156" b="7542"/>
          <a:stretch>
            <a:fillRect/>
          </a:stretch>
        </p:blipFill>
        <p:spPr bwMode="auto">
          <a:xfrm>
            <a:off x="1786555" y="1556792"/>
            <a:ext cx="5570890" cy="460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63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8022" y="1196752"/>
            <a:ext cx="8291264" cy="1008112"/>
          </a:xfrm>
        </p:spPr>
        <p:txBody>
          <a:bodyPr/>
          <a:lstStyle/>
          <a:p>
            <a:r>
              <a:rPr lang="cs-CZ" altLang="cs-CZ" dirty="0" smtClean="0">
                <a:latin typeface="Arial" charset="0"/>
                <a:cs typeface="Arial" charset="0"/>
              </a:rPr>
              <a:t>3. Závěrečné shrnutí evaluace: naplnění strategických cílů</a:t>
            </a:r>
            <a:r>
              <a:rPr lang="cs-CZ" altLang="cs-CZ" dirty="0">
                <a:solidFill>
                  <a:srgbClr val="00A9E2"/>
                </a:solidFill>
              </a:rPr>
              <a:t/>
            </a:r>
            <a:br>
              <a:rPr lang="cs-CZ" altLang="cs-CZ" dirty="0">
                <a:solidFill>
                  <a:srgbClr val="00A9E2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09097" y="2540089"/>
            <a:ext cx="8229600" cy="3789040"/>
          </a:xfrm>
        </p:spPr>
        <p:txBody>
          <a:bodyPr/>
          <a:lstStyle/>
          <a:p>
            <a:pPr marL="342900" lvl="1" indent="-342900"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cs-CZ" altLang="cs-CZ" sz="1600" b="1" dirty="0" smtClean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částečně splněné strategické cíle: </a:t>
            </a:r>
            <a:endParaRPr lang="cs-CZ" altLang="cs-CZ" sz="1600" b="1" dirty="0">
              <a:solidFill>
                <a:srgbClr val="000099"/>
              </a:solidFill>
              <a:latin typeface="Arial" charset="0"/>
              <a:ea typeface="+mj-ea"/>
              <a:cs typeface="Arial" charset="0"/>
            </a:endParaRPr>
          </a:p>
          <a:p>
            <a:pPr marL="723900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600" dirty="0" smtClean="0">
                <a:latin typeface="Arial" charset="0"/>
                <a:cs typeface="Arial" charset="0"/>
              </a:rPr>
              <a:t>strategický cíl A = racionalizace administrativních procedur a strategické plánování</a:t>
            </a:r>
          </a:p>
          <a:p>
            <a:pPr marL="1123950" lvl="2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200" dirty="0" smtClean="0">
                <a:latin typeface="Arial" charset="0"/>
                <a:cs typeface="Arial" charset="0"/>
              </a:rPr>
              <a:t>splněno: omezeně PMA a Metodika tvorby veřejných a krajských strategií a Databáze strategií</a:t>
            </a:r>
          </a:p>
          <a:p>
            <a:pPr marL="723900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strategický cíl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C = systémy řízení kvality, základní registry, vertikální a horizontální komunikace VS, řízení lidských zdrojů, boj proti korupci, modernizace celní správy </a:t>
            </a:r>
          </a:p>
          <a:p>
            <a:pPr marL="1123950" lvl="2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200" dirty="0" smtClean="0">
                <a:latin typeface="Arial" charset="0"/>
                <a:cs typeface="Arial" charset="0"/>
              </a:rPr>
              <a:t>splněno částečně: řízení kvality a lidských zdrojů (nesystémově), základní registry, modernizace celní správy </a:t>
            </a:r>
          </a:p>
          <a:p>
            <a:pPr marL="723900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600" dirty="0" smtClean="0">
                <a:latin typeface="Arial" charset="0"/>
                <a:cs typeface="Arial" charset="0"/>
              </a:rPr>
              <a:t>strategický cíl D – eGovernment = CzechPOINT, kontinuální sledování kvality, principy konkurence, digitalizace datových fondů</a:t>
            </a:r>
          </a:p>
          <a:p>
            <a:pPr marL="1123950" lvl="2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200" dirty="0">
                <a:latin typeface="Arial" charset="0"/>
                <a:cs typeface="Arial" charset="0"/>
              </a:rPr>
              <a:t>s</a:t>
            </a:r>
            <a:r>
              <a:rPr lang="cs-CZ" altLang="cs-CZ" sz="1200" dirty="0" smtClean="0">
                <a:latin typeface="Arial" charset="0"/>
                <a:cs typeface="Arial" charset="0"/>
              </a:rPr>
              <a:t>plněno: vybudování sítě CzechPOINT, komunikační infrastruktura</a:t>
            </a:r>
          </a:p>
          <a:p>
            <a:pPr marL="1123950" lvl="2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cs-CZ" altLang="cs-CZ" sz="12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660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91264" cy="936104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Závěrečné shrnutí evaluace: naplnění strategických </a:t>
            </a:r>
            <a:r>
              <a:rPr lang="cs-CZ" altLang="cs-CZ" dirty="0" smtClean="0">
                <a:latin typeface="Arial" charset="0"/>
                <a:cs typeface="Arial" charset="0"/>
              </a:rPr>
              <a:t>cílů</a:t>
            </a:r>
            <a:br>
              <a:rPr lang="cs-CZ" altLang="cs-CZ" dirty="0" smtClean="0">
                <a:latin typeface="Arial" charset="0"/>
                <a:cs typeface="Arial" charset="0"/>
              </a:rPr>
            </a:br>
            <a:r>
              <a:rPr lang="cs-CZ" altLang="cs-CZ" dirty="0">
                <a:latin typeface="Arial" charset="0"/>
                <a:cs typeface="Arial" charset="0"/>
              </a:rPr>
              <a:t/>
            </a:r>
            <a:br>
              <a:rPr lang="cs-CZ" altLang="cs-CZ" dirty="0">
                <a:latin typeface="Arial" charset="0"/>
                <a:cs typeface="Arial" charset="0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539552" y="2564904"/>
            <a:ext cx="8229600" cy="3528392"/>
          </a:xfrm>
        </p:spPr>
        <p:txBody>
          <a:bodyPr/>
          <a:lstStyle/>
          <a:p>
            <a:pPr marL="355600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cs typeface="Arial" charset="0"/>
              </a:rPr>
              <a:t>minimálně naplněné cíle</a:t>
            </a:r>
          </a:p>
          <a:p>
            <a:pPr marL="712788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strategický cíl B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= </a:t>
            </a:r>
            <a:r>
              <a:rPr lang="cs-CZ" altLang="cs-CZ" sz="1600" dirty="0">
                <a:latin typeface="Arial" charset="0"/>
                <a:cs typeface="Arial" charset="0"/>
              </a:rPr>
              <a:t>analýza stávajících regulací a reforma legislativního procesu, zavedení hodnocení dopadů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regulace</a:t>
            </a:r>
          </a:p>
          <a:p>
            <a:pPr marL="1112838" lvl="2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200" dirty="0" smtClean="0">
                <a:latin typeface="Arial" charset="0"/>
                <a:cs typeface="Arial" charset="0"/>
              </a:rPr>
              <a:t>splněno: zavedení hodnocení dopadů regulace RIA</a:t>
            </a:r>
            <a:endParaRPr lang="cs-CZ" altLang="cs-CZ" sz="1200" dirty="0">
              <a:latin typeface="Arial" charset="0"/>
              <a:cs typeface="Arial" charset="0"/>
            </a:endParaRPr>
          </a:p>
          <a:p>
            <a:pPr marL="355600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cs typeface="Arial" charset="0"/>
              </a:rPr>
              <a:t>nesplněné cíle</a:t>
            </a:r>
          </a:p>
          <a:p>
            <a:pPr marL="723900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strategický cíl E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= zkvalitnit činnost justice</a:t>
            </a:r>
          </a:p>
          <a:p>
            <a:pPr marL="1123950" lvl="2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200" dirty="0" smtClean="0">
                <a:latin typeface="Arial" charset="0"/>
                <a:cs typeface="Arial" charset="0"/>
              </a:rPr>
              <a:t>nesplněno: elektronizace justice</a:t>
            </a:r>
            <a:endParaRPr lang="cs-CZ" altLang="cs-CZ" sz="8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9552" y="5301208"/>
            <a:ext cx="820891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0" lvl="1" algn="ctr"/>
            <a:r>
              <a:rPr lang="cs-CZ" altLang="cs-CZ" sz="1600" b="1" dirty="0">
                <a:latin typeface="Arial" charset="0"/>
                <a:cs typeface="Arial" charset="0"/>
              </a:rPr>
              <a:t>Z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 </a:t>
            </a:r>
            <a:r>
              <a:rPr lang="cs-CZ" altLang="cs-CZ" sz="1600" b="1" dirty="0">
                <a:latin typeface="Arial" charset="0"/>
                <a:cs typeface="Arial" charset="0"/>
              </a:rPr>
              <a:t>pěti strategických cílů strategie SA nelze </a:t>
            </a:r>
            <a:r>
              <a:rPr lang="cs-CZ" altLang="cs-CZ" sz="1600" b="1" u="sng" dirty="0">
                <a:latin typeface="Arial" charset="0"/>
                <a:cs typeface="Arial" charset="0"/>
              </a:rPr>
              <a:t>žádný</a:t>
            </a:r>
            <a:r>
              <a:rPr lang="cs-CZ" altLang="cs-CZ" sz="1600" b="1" dirty="0">
                <a:latin typeface="Arial" charset="0"/>
                <a:cs typeface="Arial" charset="0"/>
              </a:rPr>
              <a:t> cíl považovat za </a:t>
            </a:r>
            <a:r>
              <a:rPr lang="cs-CZ" altLang="cs-CZ" sz="1600" b="1" u="sng" dirty="0">
                <a:latin typeface="Arial" charset="0"/>
                <a:cs typeface="Arial" charset="0"/>
              </a:rPr>
              <a:t>zcela</a:t>
            </a:r>
            <a:r>
              <a:rPr lang="cs-CZ" altLang="cs-CZ" sz="1600" b="1" dirty="0">
                <a:latin typeface="Arial" charset="0"/>
                <a:cs typeface="Arial" charset="0"/>
              </a:rPr>
              <a:t>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splněný.</a:t>
            </a:r>
          </a:p>
        </p:txBody>
      </p:sp>
    </p:spTree>
    <p:extLst>
      <p:ext uri="{BB962C8B-B14F-4D97-AF65-F5344CB8AC3E}">
        <p14:creationId xmlns:p14="http://schemas.microsoft.com/office/powerpoint/2010/main" val="227015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Závěrečné shrnutí evaluace: naplnění </a:t>
            </a:r>
            <a:r>
              <a:rPr lang="cs-CZ" altLang="cs-CZ" dirty="0" smtClean="0">
                <a:latin typeface="Arial" charset="0"/>
                <a:cs typeface="Arial" charset="0"/>
              </a:rPr>
              <a:t>specifických cílů</a:t>
            </a:r>
            <a:r>
              <a:rPr lang="cs-CZ" altLang="cs-CZ" dirty="0">
                <a:solidFill>
                  <a:srgbClr val="00A9E2"/>
                </a:solidFill>
              </a:rPr>
              <a:t/>
            </a:r>
            <a:br>
              <a:rPr lang="cs-CZ" altLang="cs-CZ" dirty="0">
                <a:solidFill>
                  <a:srgbClr val="00A9E2"/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2492897"/>
            <a:ext cx="8229600" cy="2235124"/>
          </a:xfrm>
        </p:spPr>
        <p:txBody>
          <a:bodyPr/>
          <a:lstStyle/>
          <a:p>
            <a:pPr marL="647700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splněné pouze </a:t>
            </a:r>
            <a:r>
              <a:rPr lang="cs-CZ" altLang="cs-CZ" sz="1600" b="1" dirty="0">
                <a:latin typeface="Arial" charset="0"/>
                <a:cs typeface="Arial" charset="0"/>
              </a:rPr>
              <a:t>dva ze sedmnácti specifických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cílů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- zavedení základních registrů (C2) a vybudování sítě CzechPOINT (D2)</a:t>
            </a:r>
          </a:p>
          <a:p>
            <a:pPr marL="647700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částečně </a:t>
            </a:r>
            <a:r>
              <a:rPr lang="cs-CZ" altLang="cs-CZ" sz="1600" b="1" dirty="0">
                <a:latin typeface="Arial" charset="0"/>
                <a:cs typeface="Arial" charset="0"/>
              </a:rPr>
              <a:t>splněno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šest </a:t>
            </a:r>
            <a:r>
              <a:rPr lang="cs-CZ" altLang="cs-CZ" sz="1600" b="1" dirty="0">
                <a:latin typeface="Arial" charset="0"/>
                <a:cs typeface="Arial" charset="0"/>
              </a:rPr>
              <a:t>specifických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cílů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– např. modernizace celní správy (C6) nebo zavedení strategického plánování (A2) 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marL="647700" lvl="1" algn="just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sedm </a:t>
            </a:r>
            <a:r>
              <a:rPr lang="cs-CZ" altLang="cs-CZ" sz="1600" b="1" dirty="0">
                <a:latin typeface="Arial" charset="0"/>
                <a:cs typeface="Arial" charset="0"/>
              </a:rPr>
              <a:t>specifických cílů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naplněno </a:t>
            </a:r>
            <a:r>
              <a:rPr lang="cs-CZ" altLang="cs-CZ" sz="1600" b="1" dirty="0">
                <a:latin typeface="Arial" charset="0"/>
                <a:cs typeface="Arial" charset="0"/>
              </a:rPr>
              <a:t>minimálně nebo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vůbec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– např. horizontální a vertikální komunikace (C3) ve VS nebo prosazování principů konkurence ve veřejných službách (D4)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4728021"/>
            <a:ext cx="8280920" cy="10081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0" lvl="1" algn="ctr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Strategické </a:t>
            </a:r>
            <a:r>
              <a:rPr lang="cs-CZ" altLang="cs-CZ" sz="1600" b="1" dirty="0">
                <a:latin typeface="Arial" charset="0"/>
                <a:cs typeface="Arial" charset="0"/>
              </a:rPr>
              <a:t>cíle a globální cíl </a:t>
            </a:r>
            <a:r>
              <a:rPr lang="cs-CZ" altLang="cs-CZ" sz="1600" i="1" dirty="0" smtClean="0">
                <a:latin typeface="Arial" charset="0"/>
                <a:cs typeface="Arial" charset="0"/>
              </a:rPr>
              <a:t>Prostřednictvím </a:t>
            </a:r>
            <a:r>
              <a:rPr lang="cs-CZ" altLang="cs-CZ" sz="1600" i="1" dirty="0">
                <a:latin typeface="Arial" charset="0"/>
                <a:cs typeface="Arial" charset="0"/>
              </a:rPr>
              <a:t>zefektivnění fungování veřejné správy a veřejných služeb podpořit socio-ekonomický růst ČR a zvýšit kvalitu života </a:t>
            </a:r>
            <a:r>
              <a:rPr lang="cs-CZ" altLang="cs-CZ" sz="1600" i="1" dirty="0" smtClean="0">
                <a:latin typeface="Arial" charset="0"/>
                <a:cs typeface="Arial" charset="0"/>
              </a:rPr>
              <a:t>občanů</a:t>
            </a:r>
            <a:r>
              <a:rPr lang="cs-CZ" altLang="cs-CZ" sz="1600" dirty="0" smtClean="0">
                <a:latin typeface="Arial" charset="0"/>
                <a:cs typeface="Arial" charset="0"/>
              </a:rPr>
              <a:t>, </a:t>
            </a:r>
            <a:r>
              <a:rPr lang="cs-CZ" altLang="cs-CZ" sz="1600" b="1" u="sng" dirty="0">
                <a:latin typeface="Arial" charset="0"/>
                <a:cs typeface="Arial" charset="0"/>
              </a:rPr>
              <a:t>nebyly na základě realizovaných aktivit </a:t>
            </a:r>
            <a:r>
              <a:rPr lang="cs-CZ" altLang="cs-CZ" sz="1600" b="1" u="sng" dirty="0" smtClean="0">
                <a:latin typeface="Arial" charset="0"/>
                <a:cs typeface="Arial" charset="0"/>
              </a:rPr>
              <a:t>zcela naplněny.</a:t>
            </a:r>
            <a:endParaRPr lang="cs-CZ" altLang="cs-CZ" sz="1600" u="sng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34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Závěrečné shrnutí evaluace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2016223"/>
          </a:xfrm>
        </p:spPr>
        <p:txBody>
          <a:bodyPr/>
          <a:lstStyle/>
          <a:p>
            <a:pPr marL="647700"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ze 45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indikátorů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splněno </a:t>
            </a:r>
            <a:r>
              <a:rPr lang="cs-CZ" altLang="cs-CZ" sz="1600" b="1" dirty="0">
                <a:latin typeface="Arial" charset="0"/>
                <a:cs typeface="Arial" charset="0"/>
              </a:rPr>
              <a:t>zcela nebo zčásti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9 </a:t>
            </a:r>
            <a:r>
              <a:rPr lang="cs-CZ" altLang="cs-CZ" sz="1600" b="1" dirty="0">
                <a:latin typeface="Arial" charset="0"/>
                <a:cs typeface="Arial" charset="0"/>
              </a:rPr>
              <a:t>indikátorů</a:t>
            </a:r>
            <a:r>
              <a:rPr lang="cs-CZ" altLang="cs-CZ" sz="1600" dirty="0">
                <a:latin typeface="Arial" charset="0"/>
                <a:cs typeface="Arial" charset="0"/>
              </a:rPr>
              <a:t> (20 %), zcela splněných indikátorů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pouze 6 </a:t>
            </a:r>
            <a:r>
              <a:rPr lang="cs-CZ" altLang="cs-CZ" sz="1600" dirty="0">
                <a:latin typeface="Arial" charset="0"/>
                <a:cs typeface="Arial" charset="0"/>
              </a:rPr>
              <a:t>(13,3 %)</a:t>
            </a:r>
          </a:p>
          <a:p>
            <a:pPr marL="647700"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splněn však indikátor </a:t>
            </a:r>
            <a:r>
              <a:rPr lang="cs-CZ" altLang="cs-CZ" sz="1600" b="1" dirty="0">
                <a:latin typeface="Arial" charset="0"/>
                <a:cs typeface="Arial" charset="0"/>
              </a:rPr>
              <a:t>globálního cíle</a:t>
            </a:r>
            <a:r>
              <a:rPr lang="cs-CZ" altLang="cs-CZ" sz="1600" dirty="0">
                <a:latin typeface="Arial" charset="0"/>
                <a:cs typeface="Arial" charset="0"/>
              </a:rPr>
              <a:t> </a:t>
            </a:r>
            <a:r>
              <a:rPr lang="cs-CZ" altLang="cs-CZ" sz="1600" i="1" dirty="0" smtClean="0">
                <a:latin typeface="Arial" charset="0"/>
                <a:cs typeface="Arial" charset="0"/>
              </a:rPr>
              <a:t>Spokojenost </a:t>
            </a:r>
            <a:r>
              <a:rPr lang="cs-CZ" altLang="cs-CZ" sz="1600" i="1" dirty="0">
                <a:latin typeface="Arial" charset="0"/>
                <a:cs typeface="Arial" charset="0"/>
              </a:rPr>
              <a:t>veřejnosti s fungováním veřejné </a:t>
            </a:r>
            <a:r>
              <a:rPr lang="cs-CZ" altLang="cs-CZ" sz="1600" i="1" dirty="0" smtClean="0">
                <a:latin typeface="Arial" charset="0"/>
                <a:cs typeface="Arial" charset="0"/>
              </a:rPr>
              <a:t>správy</a:t>
            </a:r>
            <a:endParaRPr lang="cs-CZ" altLang="cs-CZ" sz="1600" i="1" dirty="0">
              <a:latin typeface="Arial" charset="0"/>
              <a:cs typeface="Arial" charset="0"/>
            </a:endParaRPr>
          </a:p>
          <a:p>
            <a:pPr marL="647700"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cs-CZ" altLang="cs-CZ" sz="1600" b="1" dirty="0">
                <a:latin typeface="Arial" charset="0"/>
                <a:cs typeface="Arial" charset="0"/>
              </a:rPr>
              <a:t>k naplnění usnesení vlády ČR č. 536 ze dne 14. května 2008 došlo pouze částečně </a:t>
            </a:r>
            <a:r>
              <a:rPr lang="cs-CZ" altLang="cs-CZ" sz="1600" dirty="0">
                <a:latin typeface="Arial" charset="0"/>
                <a:cs typeface="Arial" charset="0"/>
              </a:rPr>
              <a:t>- realizována byla necelá polovina projektů (52) ze 120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strategických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31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91264" cy="1080120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Problematické aspekty implementace Strategie SA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2348880"/>
            <a:ext cx="8229600" cy="3960440"/>
          </a:xfrm>
        </p:spPr>
        <p:txBody>
          <a:bodyPr/>
          <a:lstStyle/>
          <a:p>
            <a:pPr marL="342900" lvl="1" indent="-342900" algn="just">
              <a:lnSpc>
                <a:spcPct val="120000"/>
              </a:lnSpc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Zásadní problematické aspekty</a:t>
            </a:r>
          </a:p>
          <a:p>
            <a:pPr lvl="1" algn="just"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diskontinuita v politické podpoře plánovaných a realizovaných aktivit</a:t>
            </a:r>
          </a:p>
          <a:p>
            <a:pPr lvl="1" algn="just"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nedostatečná systémová koordinace implementace Strategie SA</a:t>
            </a:r>
          </a:p>
          <a:p>
            <a:pPr lvl="1" algn="just"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personální nestabilita a s ní související ztráta institucionální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paměti (úrovni </a:t>
            </a:r>
            <a:r>
              <a:rPr lang="cs-CZ" altLang="cs-CZ" sz="1600" dirty="0">
                <a:latin typeface="Arial" charset="0"/>
                <a:cs typeface="Arial" charset="0"/>
              </a:rPr>
              <a:t>vedení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resortu i </a:t>
            </a:r>
            <a:r>
              <a:rPr lang="cs-CZ" altLang="cs-CZ" sz="1600" dirty="0">
                <a:latin typeface="Arial" charset="0"/>
                <a:cs typeface="Arial" charset="0"/>
              </a:rPr>
              <a:t>na dalších relevantních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pozicích)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lvl="1" algn="just"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nevhodně nastavené cíle a indikátorová soustava a nedostatečné nastavení zajištění sledování plnění cílů a indikátorů</a:t>
            </a:r>
          </a:p>
          <a:p>
            <a:pPr lvl="1" algn="just"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přetrvávající resortismus</a:t>
            </a:r>
          </a:p>
          <a:p>
            <a:pPr marL="342900" lvl="1" indent="-342900" algn="just">
              <a:defRPr/>
            </a:pPr>
            <a:r>
              <a:rPr lang="cs-CZ" altLang="cs-CZ" sz="1600" b="1" dirty="0" smtClean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Další </a:t>
            </a: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problematické aspekty</a:t>
            </a:r>
          </a:p>
          <a:p>
            <a:pPr lvl="1" algn="just"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k</a:t>
            </a:r>
            <a:r>
              <a:rPr lang="cs-CZ" altLang="cs-CZ" sz="1600" dirty="0" smtClean="0">
                <a:latin typeface="Arial" charset="0"/>
                <a:cs typeface="Arial" charset="0"/>
              </a:rPr>
              <a:t>omplikovaný proces zadávání </a:t>
            </a:r>
            <a:r>
              <a:rPr lang="cs-CZ" altLang="cs-CZ" sz="1600" dirty="0">
                <a:latin typeface="Arial" charset="0"/>
                <a:cs typeface="Arial" charset="0"/>
              </a:rPr>
              <a:t>veřejných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zakázek</a:t>
            </a:r>
          </a:p>
          <a:p>
            <a:pPr lvl="1" algn="just">
              <a:buFont typeface="Wingdings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napojení </a:t>
            </a:r>
            <a:r>
              <a:rPr lang="cs-CZ" altLang="cs-CZ" sz="1600" dirty="0">
                <a:latin typeface="Arial" charset="0"/>
                <a:cs typeface="Arial" charset="0"/>
              </a:rPr>
              <a:t>financování Strategie SA na fondy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EU - nadměrná </a:t>
            </a:r>
            <a:r>
              <a:rPr lang="cs-CZ" altLang="cs-CZ" sz="1600" dirty="0">
                <a:latin typeface="Arial" charset="0"/>
                <a:cs typeface="Arial" charset="0"/>
              </a:rPr>
              <a:t>administrativní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zátěž, určitá rigidita, deformování </a:t>
            </a:r>
            <a:r>
              <a:rPr lang="cs-CZ" altLang="cs-CZ" sz="1600" dirty="0">
                <a:latin typeface="Arial" charset="0"/>
                <a:cs typeface="Arial" charset="0"/>
              </a:rPr>
              <a:t>koherence strategického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materiálu</a:t>
            </a:r>
          </a:p>
          <a:p>
            <a:pPr lvl="1" algn="just">
              <a:buFont typeface="Wingdings" pitchFamily="2" charset="2"/>
              <a:buChar char="Ø"/>
            </a:pPr>
            <a:r>
              <a:rPr lang="cs-CZ" altLang="cs-CZ" sz="1600" smtClean="0">
                <a:latin typeface="Arial" charset="0"/>
                <a:cs typeface="Arial" charset="0"/>
              </a:rPr>
              <a:t>často nekvalitní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výstupy projektů realizovaných externími firmami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5185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91264" cy="504056"/>
          </a:xfrm>
        </p:spPr>
        <p:txBody>
          <a:bodyPr/>
          <a:lstStyle/>
          <a:p>
            <a:r>
              <a:rPr lang="cs-CZ" altLang="cs-CZ" dirty="0" smtClean="0">
                <a:latin typeface="Arial" charset="0"/>
                <a:cs typeface="Arial" charset="0"/>
              </a:rPr>
              <a:t>4. </a:t>
            </a:r>
            <a:r>
              <a:rPr lang="it-IT" altLang="cs-CZ" dirty="0" smtClean="0">
                <a:latin typeface="Arial" charset="0"/>
                <a:cs typeface="Arial" charset="0"/>
              </a:rPr>
              <a:t>Doporučení </a:t>
            </a:r>
            <a:r>
              <a:rPr lang="it-IT" altLang="cs-CZ" dirty="0">
                <a:latin typeface="Arial" charset="0"/>
                <a:cs typeface="Arial" charset="0"/>
              </a:rPr>
              <a:t>pro revizi </a:t>
            </a:r>
            <a:r>
              <a:rPr lang="it-IT" altLang="cs-CZ" dirty="0" smtClean="0">
                <a:latin typeface="Arial" charset="0"/>
                <a:cs typeface="Arial" charset="0"/>
              </a:rPr>
              <a:t>SRR</a:t>
            </a:r>
            <a:r>
              <a:rPr lang="cs-CZ" altLang="cs-CZ" dirty="0">
                <a:latin typeface="Arial" charset="0"/>
                <a:cs typeface="Arial" charset="0"/>
              </a:rPr>
              <a:t> </a:t>
            </a:r>
            <a:r>
              <a:rPr lang="it-IT" altLang="cs-CZ" dirty="0" smtClean="0">
                <a:latin typeface="Arial" charset="0"/>
                <a:cs typeface="Arial" charset="0"/>
              </a:rPr>
              <a:t>VS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1700808"/>
            <a:ext cx="8229600" cy="4392488"/>
          </a:xfrm>
        </p:spPr>
        <p:txBody>
          <a:bodyPr/>
          <a:lstStyle/>
          <a:p>
            <a:pPr marL="342900" lvl="1" indent="-342900" algn="just">
              <a:lnSpc>
                <a:spcPct val="120000"/>
              </a:lnSpc>
              <a:spcBef>
                <a:spcPts val="384"/>
              </a:spcBef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Nastavení cílů</a:t>
            </a:r>
          </a:p>
          <a:p>
            <a:pPr lvl="1" algn="just">
              <a:spcBef>
                <a:spcPts val="384"/>
              </a:spcBef>
              <a:buFont typeface="Wingdings" panose="05000000000000000000" pitchFamily="2" charset="2"/>
              <a:buChar char="Ø"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ambiciózní</a:t>
            </a:r>
            <a:r>
              <a:rPr lang="cs-CZ" altLang="cs-CZ" sz="1600" b="1" dirty="0">
                <a:latin typeface="Arial" charset="0"/>
                <a:cs typeface="Arial" charset="0"/>
              </a:rPr>
              <a:t>, ale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realizovatelné</a:t>
            </a:r>
          </a:p>
          <a:p>
            <a:pPr lvl="1" algn="just">
              <a:spcBef>
                <a:spcPts val="384"/>
              </a:spcBef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formulované </a:t>
            </a:r>
            <a:r>
              <a:rPr lang="cs-CZ" altLang="cs-CZ" sz="1600" dirty="0">
                <a:latin typeface="Arial" charset="0"/>
                <a:cs typeface="Arial" charset="0"/>
              </a:rPr>
              <a:t>tak, aby jejich naplnění bylo </a:t>
            </a:r>
            <a:r>
              <a:rPr lang="cs-CZ" altLang="cs-CZ" sz="1600" b="1" dirty="0">
                <a:latin typeface="Arial" charset="0"/>
                <a:cs typeface="Arial" charset="0"/>
              </a:rPr>
              <a:t>dosažitelné a měřitelné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lvl="1" algn="just">
              <a:spcBef>
                <a:spcPts val="384"/>
              </a:spcBef>
              <a:buFont typeface="Wingdings" panose="05000000000000000000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v době definování cílů musí být </a:t>
            </a:r>
            <a:r>
              <a:rPr lang="cs-CZ" altLang="cs-CZ" sz="1600" b="1" dirty="0">
                <a:latin typeface="Arial" charset="0"/>
                <a:cs typeface="Arial" charset="0"/>
              </a:rPr>
              <a:t>zřejmé, jak bude cíle dosaženo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lvl="1" algn="just">
              <a:spcBef>
                <a:spcPts val="384"/>
              </a:spcBef>
              <a:buFont typeface="Wingdings" panose="05000000000000000000" pitchFamily="2" charset="2"/>
              <a:buChar char="Ø"/>
            </a:pPr>
            <a:r>
              <a:rPr lang="cs-CZ" altLang="cs-CZ" sz="1600" b="1" dirty="0">
                <a:latin typeface="Arial" charset="0"/>
                <a:cs typeface="Arial" charset="0"/>
              </a:rPr>
              <a:t>struktura naplnění cíle nesmí být rozviklána </a:t>
            </a:r>
            <a:r>
              <a:rPr lang="cs-CZ" altLang="cs-CZ" sz="1600" dirty="0">
                <a:latin typeface="Arial" charset="0"/>
                <a:cs typeface="Arial" charset="0"/>
              </a:rPr>
              <a:t>snahou o prosazení dalších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aktivit</a:t>
            </a:r>
          </a:p>
          <a:p>
            <a:pPr marL="342900" lvl="1" indent="-342900" algn="just">
              <a:spcBef>
                <a:spcPts val="384"/>
              </a:spcBef>
              <a:defRPr/>
            </a:pPr>
            <a:r>
              <a:rPr lang="cs-CZ" altLang="cs-CZ" sz="1600" b="1" dirty="0" smtClean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Implementační </a:t>
            </a: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struktura a koordinační mechanismy</a:t>
            </a:r>
          </a:p>
          <a:p>
            <a:pPr lvl="1" algn="just">
              <a:spcBef>
                <a:spcPts val="384"/>
              </a:spcBef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nastaveny </a:t>
            </a:r>
            <a:r>
              <a:rPr lang="cs-CZ" altLang="cs-CZ" sz="1600" dirty="0">
                <a:latin typeface="Arial" charset="0"/>
                <a:cs typeface="Arial" charset="0"/>
              </a:rPr>
              <a:t>tak, aby byla </a:t>
            </a:r>
            <a:r>
              <a:rPr lang="cs-CZ" altLang="cs-CZ" sz="1600" b="1" dirty="0">
                <a:latin typeface="Arial" charset="0"/>
                <a:cs typeface="Arial" charset="0"/>
              </a:rPr>
              <a:t>zaručena jejich akceschopnost a kontinuita</a:t>
            </a:r>
            <a:r>
              <a:rPr lang="cs-CZ" altLang="cs-CZ" sz="1600" dirty="0">
                <a:latin typeface="Arial" charset="0"/>
                <a:cs typeface="Arial" charset="0"/>
              </a:rPr>
              <a:t> v celém průběhu realizace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SRR VS 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lvl="1" algn="just">
              <a:spcBef>
                <a:spcPts val="384"/>
              </a:spcBef>
              <a:buFont typeface="Wingdings" panose="05000000000000000000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n</a:t>
            </a:r>
            <a:r>
              <a:rPr lang="cs-CZ" altLang="cs-CZ" sz="1600" dirty="0" smtClean="0">
                <a:latin typeface="Arial" charset="0"/>
                <a:cs typeface="Arial" charset="0"/>
              </a:rPr>
              <a:t>utnost zajištění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kontinuálního </a:t>
            </a:r>
            <a:r>
              <a:rPr lang="cs-CZ" altLang="cs-CZ" sz="1600" b="1" dirty="0">
                <a:latin typeface="Arial" charset="0"/>
                <a:cs typeface="Arial" charset="0"/>
              </a:rPr>
              <a:t>sledování a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vyhodnocování </a:t>
            </a:r>
            <a:r>
              <a:rPr lang="cs-CZ" altLang="cs-CZ" sz="1600" b="1" dirty="0">
                <a:latin typeface="Arial" charset="0"/>
                <a:cs typeface="Arial" charset="0"/>
              </a:rPr>
              <a:t>naplňování cílů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SRR VS, nastavených indikátorů a </a:t>
            </a:r>
            <a:r>
              <a:rPr lang="cs-CZ" altLang="cs-CZ" sz="1600" b="1" dirty="0">
                <a:latin typeface="Arial" charset="0"/>
                <a:cs typeface="Arial" charset="0"/>
              </a:rPr>
              <a:t>naplňování strategických projektů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lvl="1" algn="just">
              <a:spcBef>
                <a:spcPts val="384"/>
              </a:spcBef>
              <a:buFont typeface="Wingdings" panose="05000000000000000000" pitchFamily="2" charset="2"/>
              <a:buChar char="Ø"/>
            </a:pPr>
            <a:r>
              <a:rPr lang="cs-CZ" altLang="cs-CZ" sz="1600" b="1" dirty="0">
                <a:latin typeface="Arial" charset="0"/>
                <a:cs typeface="Arial" charset="0"/>
              </a:rPr>
              <a:t>srozumitelná a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přehledná indikátorová </a:t>
            </a:r>
            <a:r>
              <a:rPr lang="cs-CZ" altLang="cs-CZ" sz="1600" b="1" dirty="0">
                <a:latin typeface="Arial" charset="0"/>
                <a:cs typeface="Arial" charset="0"/>
              </a:rPr>
              <a:t>soustava </a:t>
            </a:r>
            <a:endParaRPr lang="cs-CZ" altLang="cs-CZ" sz="1600" b="1" dirty="0" smtClean="0">
              <a:latin typeface="Arial" charset="0"/>
              <a:cs typeface="Arial" charset="0"/>
            </a:endParaRPr>
          </a:p>
          <a:p>
            <a:pPr lvl="1" algn="just">
              <a:spcBef>
                <a:spcPts val="384"/>
              </a:spcBef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vhodné přejmout, pokud možno, </a:t>
            </a:r>
            <a:r>
              <a:rPr lang="cs-CZ" altLang="cs-CZ" sz="1600" dirty="0">
                <a:latin typeface="Arial" charset="0"/>
                <a:cs typeface="Arial" charset="0"/>
              </a:rPr>
              <a:t>indikátorové soustavy OPZ a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IROP</a:t>
            </a:r>
          </a:p>
          <a:p>
            <a:pPr lvl="1" algn="just">
              <a:spcBef>
                <a:spcPts val="384"/>
              </a:spcBef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vydáváním </a:t>
            </a:r>
            <a:r>
              <a:rPr lang="cs-CZ" altLang="cs-CZ" sz="1600" dirty="0">
                <a:latin typeface="Arial" charset="0"/>
                <a:cs typeface="Arial" charset="0"/>
              </a:rPr>
              <a:t>stanovisek či posouzení projektu nelze pověřit externí subjekt</a:t>
            </a:r>
          </a:p>
          <a:p>
            <a:pPr lvl="1"/>
            <a:endParaRPr lang="cs-CZ" altLang="cs-CZ" sz="16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434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2492896"/>
            <a:ext cx="8291264" cy="3816424"/>
          </a:xfrm>
        </p:spPr>
        <p:txBody>
          <a:bodyPr/>
          <a:lstStyle/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zpracována na základě </a:t>
            </a:r>
            <a:r>
              <a:rPr lang="cs-CZ" altLang="cs-CZ" sz="1600" b="1" dirty="0">
                <a:latin typeface="Arial" charset="0"/>
                <a:cs typeface="Arial" charset="0"/>
              </a:rPr>
              <a:t>usnesení vlády ČR č. 680 ze dne 27. srpna 2014</a:t>
            </a:r>
            <a:r>
              <a:rPr lang="cs-CZ" altLang="cs-CZ" sz="1600" dirty="0">
                <a:latin typeface="Arial" charset="0"/>
                <a:cs typeface="Arial" charset="0"/>
              </a:rPr>
              <a:t>, které ministru vnitra ukládalo </a:t>
            </a:r>
            <a:r>
              <a:rPr lang="cs-CZ" altLang="cs-CZ" sz="1600" i="1" dirty="0">
                <a:latin typeface="Arial" charset="0"/>
                <a:cs typeface="Arial" charset="0"/>
              </a:rPr>
              <a:t>předložit vládě ČR revizi Strategického rámce v závislosti na zhodnocení realizace Strategie realizace Smart Administration v období 2007–2015 a dalších podkladových materiálů v oblasti veřejné správy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cílem nebylo hodnocení naplňování Operačního programu Lidské zdroje a zaměstnanost a Integrovaného operačního programu v programovém období 2007-2013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Plné znění evaluace dostupné </a:t>
            </a:r>
            <a:r>
              <a:rPr lang="cs-CZ" altLang="cs-CZ" sz="1600" dirty="0">
                <a:latin typeface="Arial" charset="0"/>
                <a:cs typeface="Arial" charset="0"/>
              </a:rPr>
              <a:t>na webu MV: </a:t>
            </a:r>
            <a:r>
              <a:rPr lang="cs-CZ" altLang="cs-CZ" sz="1600" dirty="0">
                <a:latin typeface="Arial" charset="0"/>
                <a:cs typeface="Arial" charset="0"/>
                <a:hlinkClick r:id="rId2"/>
              </a:rPr>
              <a:t>http://</a:t>
            </a:r>
            <a:r>
              <a:rPr lang="cs-CZ" altLang="cs-CZ" sz="1600" dirty="0" smtClean="0">
                <a:latin typeface="Arial" charset="0"/>
                <a:cs typeface="Arial" charset="0"/>
                <a:hlinkClick r:id="rId2"/>
              </a:rPr>
              <a:t>www.mvcr.cz/clanek/samostatne-oddeleni-strategii-a-esif.aspx</a:t>
            </a:r>
            <a:r>
              <a:rPr lang="cs-CZ" altLang="cs-CZ" sz="1600" dirty="0">
                <a:latin typeface="Arial" charset="0"/>
                <a:cs typeface="Arial" charset="0"/>
              </a:rPr>
              <a:t>.</a:t>
            </a:r>
            <a:r>
              <a:rPr lang="cs-CZ" altLang="cs-CZ" sz="1600" dirty="0" smtClean="0">
                <a:latin typeface="Arial" charset="0"/>
                <a:cs typeface="Arial" charset="0"/>
              </a:rPr>
              <a:t> 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91264" cy="1008112"/>
          </a:xfrm>
        </p:spPr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Východiska Dopadové ex post evaluace Strategie SA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341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91264" cy="504056"/>
          </a:xfrm>
        </p:spPr>
        <p:txBody>
          <a:bodyPr/>
          <a:lstStyle/>
          <a:p>
            <a:r>
              <a:rPr lang="it-IT" altLang="cs-CZ" dirty="0">
                <a:latin typeface="Arial" charset="0"/>
                <a:cs typeface="Arial" charset="0"/>
              </a:rPr>
              <a:t>Doporučení pro revizi </a:t>
            </a:r>
            <a:r>
              <a:rPr lang="it-IT" altLang="cs-CZ" dirty="0" smtClean="0">
                <a:latin typeface="Arial" charset="0"/>
                <a:cs typeface="Arial" charset="0"/>
              </a:rPr>
              <a:t>SRR</a:t>
            </a:r>
            <a:r>
              <a:rPr lang="cs-CZ" altLang="cs-CZ" dirty="0" smtClean="0">
                <a:latin typeface="Arial" charset="0"/>
                <a:cs typeface="Arial" charset="0"/>
              </a:rPr>
              <a:t> </a:t>
            </a:r>
            <a:r>
              <a:rPr lang="it-IT" altLang="cs-CZ" dirty="0" smtClean="0">
                <a:latin typeface="Arial" charset="0"/>
                <a:cs typeface="Arial" charset="0"/>
              </a:rPr>
              <a:t>VS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1916832"/>
            <a:ext cx="8229600" cy="4104456"/>
          </a:xfrm>
        </p:spPr>
        <p:txBody>
          <a:bodyPr/>
          <a:lstStyle/>
          <a:p>
            <a:pPr marL="342900" lvl="1" indent="-342900" algn="just">
              <a:lnSpc>
                <a:spcPct val="120000"/>
              </a:lnSpc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Další doporučení </a:t>
            </a:r>
            <a:endParaRPr lang="cs-CZ" altLang="cs-CZ" sz="1600" b="1" dirty="0" smtClean="0">
              <a:solidFill>
                <a:srgbClr val="000099"/>
              </a:solidFill>
              <a:latin typeface="Arial" charset="0"/>
              <a:ea typeface="+mj-ea"/>
              <a:cs typeface="Arial" charset="0"/>
            </a:endParaRPr>
          </a:p>
          <a:p>
            <a:pPr marL="742950" lvl="2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vhodné pokračovat v naplňování </a:t>
            </a:r>
            <a:r>
              <a:rPr lang="cs-CZ" altLang="cs-CZ" sz="1600" b="1" dirty="0">
                <a:latin typeface="Arial" charset="0"/>
                <a:cs typeface="Arial" charset="0"/>
              </a:rPr>
              <a:t>stanovených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cílů,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zejména těch nesplněných či splněných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v </a:t>
            </a:r>
            <a:r>
              <a:rPr lang="cs-CZ" altLang="cs-CZ" sz="1600" dirty="0">
                <a:latin typeface="Arial" charset="0"/>
                <a:cs typeface="Arial" charset="0"/>
              </a:rPr>
              <a:t>oblasti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eGovernmentu realizovat opatření </a:t>
            </a:r>
            <a:r>
              <a:rPr lang="cs-CZ" altLang="cs-CZ" sz="1600" dirty="0">
                <a:latin typeface="Arial" charset="0"/>
                <a:cs typeface="Arial" charset="0"/>
              </a:rPr>
              <a:t>rozvíjející služby poskytované na „</a:t>
            </a:r>
            <a:r>
              <a:rPr lang="cs-CZ" altLang="cs-CZ" sz="1600" b="1" dirty="0">
                <a:latin typeface="Arial" charset="0"/>
                <a:cs typeface="Arial" charset="0"/>
              </a:rPr>
              <a:t>front office</a:t>
            </a:r>
            <a:r>
              <a:rPr lang="cs-CZ" altLang="cs-CZ" sz="1600" dirty="0">
                <a:latin typeface="Arial" charset="0"/>
                <a:cs typeface="Arial" charset="0"/>
              </a:rPr>
              <a:t>“ a zajištění </a:t>
            </a:r>
            <a:r>
              <a:rPr lang="cs-CZ" altLang="cs-CZ" sz="1600" b="1" dirty="0">
                <a:latin typeface="Arial" charset="0"/>
                <a:cs typeface="Arial" charset="0"/>
              </a:rPr>
              <a:t>bezpečné výměny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dat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nastavení efektivní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propagace výstupů realizace SRR VS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(zejména oblast eGovernmentu, ale i další)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dokončit </a:t>
            </a:r>
            <a:r>
              <a:rPr lang="cs-CZ" altLang="cs-CZ" sz="1600" b="1" dirty="0">
                <a:latin typeface="Arial" charset="0"/>
                <a:cs typeface="Arial" charset="0"/>
              </a:rPr>
              <a:t>nastavení hierarchické struktury strategických dokumentů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a vytvoření </a:t>
            </a:r>
            <a:r>
              <a:rPr lang="cs-CZ" altLang="cs-CZ" sz="1600" dirty="0">
                <a:latin typeface="Arial" charset="0"/>
                <a:cs typeface="Arial" charset="0"/>
              </a:rPr>
              <a:t>kapacit pro strategické řízení v organizačních složkách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státu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dále rozvíjet a </a:t>
            </a:r>
            <a:r>
              <a:rPr lang="cs-CZ" altLang="cs-CZ" sz="1600" b="1" dirty="0">
                <a:latin typeface="Arial" charset="0"/>
                <a:cs typeface="Arial" charset="0"/>
              </a:rPr>
              <a:t>rozšiřovat využívání projektového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řízení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rozvíjet </a:t>
            </a:r>
            <a:r>
              <a:rPr lang="cs-CZ" altLang="cs-CZ" sz="1600" dirty="0">
                <a:latin typeface="Arial" charset="0"/>
                <a:cs typeface="Arial" charset="0"/>
              </a:rPr>
              <a:t>procesní řízení ve smyslu </a:t>
            </a:r>
            <a:r>
              <a:rPr lang="cs-CZ" altLang="cs-CZ" sz="1600" b="1" dirty="0">
                <a:latin typeface="Arial" charset="0"/>
                <a:cs typeface="Arial" charset="0"/>
              </a:rPr>
              <a:t>dokončení standardizace agend a nastavení výkonového způsobu financování přenesené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působnosti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cs-CZ" altLang="cs-CZ" sz="1600" b="1" dirty="0" smtClean="0">
                <a:latin typeface="Arial" charset="0"/>
                <a:cs typeface="Arial" charset="0"/>
              </a:rPr>
              <a:t>zavádět </a:t>
            </a:r>
            <a:r>
              <a:rPr lang="cs-CZ" altLang="cs-CZ" sz="1600" b="1" dirty="0">
                <a:latin typeface="Arial" charset="0"/>
                <a:cs typeface="Arial" charset="0"/>
              </a:rPr>
              <a:t>metody kvality </a:t>
            </a:r>
            <a:r>
              <a:rPr lang="cs-CZ" altLang="cs-CZ" sz="1600" dirty="0">
                <a:latin typeface="Arial" charset="0"/>
                <a:cs typeface="Arial" charset="0"/>
              </a:rPr>
              <a:t>do úřadů veřejné správy, zejména do služebních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úřadů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věnovat </a:t>
            </a:r>
            <a:r>
              <a:rPr lang="cs-CZ" altLang="cs-CZ" sz="1600" dirty="0">
                <a:latin typeface="Arial" charset="0"/>
                <a:cs typeface="Arial" charset="0"/>
              </a:rPr>
              <a:t>značnou pozornost </a:t>
            </a:r>
            <a:r>
              <a:rPr lang="cs-CZ" altLang="cs-CZ" sz="1600" b="1" dirty="0">
                <a:latin typeface="Arial" charset="0"/>
                <a:cs typeface="Arial" charset="0"/>
              </a:rPr>
              <a:t>rozvoji řízení lidských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zdrojů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algn="just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9835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424936" cy="720080"/>
          </a:xfrm>
        </p:spPr>
        <p:txBody>
          <a:bodyPr/>
          <a:lstStyle/>
          <a:p>
            <a:r>
              <a:rPr lang="cs-CZ" altLang="cs-CZ" dirty="0" smtClean="0">
                <a:latin typeface="Arial" charset="0"/>
                <a:cs typeface="Arial" charset="0"/>
              </a:rPr>
              <a:t>Zapracovaná doporučení v SRR VS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2132856"/>
            <a:ext cx="8229600" cy="3888432"/>
          </a:xfrm>
        </p:spPr>
        <p:txBody>
          <a:bodyPr/>
          <a:lstStyle/>
          <a:p>
            <a:pPr marL="342900" lvl="1" indent="-342900"/>
            <a:r>
              <a:rPr lang="cs-CZ" altLang="cs-CZ" sz="16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Při vzniku SRR VS</a:t>
            </a:r>
          </a:p>
          <a:p>
            <a:pPr marL="742950" lvl="2" indent="-342900" algn="just"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SRR VS celkově </a:t>
            </a:r>
            <a:r>
              <a:rPr lang="cs-CZ" altLang="cs-CZ" sz="1600" dirty="0">
                <a:latin typeface="Arial" charset="0"/>
                <a:cs typeface="Arial" charset="0"/>
              </a:rPr>
              <a:t>méně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ambiciózní, má realistické nastavení strategické cílů </a:t>
            </a:r>
          </a:p>
          <a:p>
            <a:pPr marL="742950" lvl="2" indent="-342900" algn="just"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implementační plány s hierarchickou strukturou prací – v zásadě je zřejmé, jak bude cílů dosaženo</a:t>
            </a:r>
          </a:p>
          <a:p>
            <a:pPr marL="742950" lvl="2" indent="-342900" algn="just">
              <a:buFont typeface="Wingdings" panose="05000000000000000000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n</a:t>
            </a:r>
            <a:r>
              <a:rPr lang="cs-CZ" altLang="cs-CZ" sz="1600" dirty="0" smtClean="0">
                <a:latin typeface="Arial" charset="0"/>
                <a:cs typeface="Arial" charset="0"/>
              </a:rPr>
              <a:t>astavena funkční implementační a koordinační struktura pro sledování dosahování výsledků SRR VS – Implementační jednotka SRR VS (gesce MV)</a:t>
            </a:r>
          </a:p>
          <a:p>
            <a:pPr marL="742950" lvl="2" indent="-342900" algn="just"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stanoviska v oblasti architektury eGovernmentu vydávána odborem hlavního architekta eGovernmentu MV</a:t>
            </a:r>
          </a:p>
          <a:p>
            <a:pPr marL="342900" lvl="1" indent="-342900" algn="just"/>
            <a:r>
              <a:rPr lang="cs-CZ" altLang="cs-CZ" sz="1600" b="1" dirty="0" smtClean="0">
                <a:solidFill>
                  <a:srgbClr val="000099"/>
                </a:solidFill>
                <a:latin typeface="Arial" charset="0"/>
                <a:cs typeface="Arial" charset="0"/>
              </a:rPr>
              <a:t>Při revizi SRR VS</a:t>
            </a:r>
          </a:p>
          <a:p>
            <a:pPr marL="742950" lvl="2" indent="-342900" algn="just">
              <a:buFont typeface="Wingdings" panose="05000000000000000000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p</a:t>
            </a:r>
            <a:r>
              <a:rPr lang="cs-CZ" altLang="cs-CZ" sz="1600" dirty="0" smtClean="0">
                <a:latin typeface="Arial" charset="0"/>
                <a:cs typeface="Arial" charset="0"/>
              </a:rPr>
              <a:t>ropagace výstupů realizace SRR VS (v oblasti eGovernmentu)</a:t>
            </a:r>
          </a:p>
          <a:p>
            <a:pPr marL="742950" lvl="2" indent="-342900" algn="just">
              <a:buFont typeface="Wingdings" panose="05000000000000000000" pitchFamily="2" charset="2"/>
              <a:buChar char="Ø"/>
            </a:pPr>
            <a:r>
              <a:rPr lang="cs-CZ" altLang="cs-CZ" sz="1600" dirty="0" smtClean="0">
                <a:latin typeface="Arial" charset="0"/>
                <a:cs typeface="Arial" charset="0"/>
              </a:rPr>
              <a:t>přejaty některé indikátory OPZ (indikátory IROP součástí IP3 od jeho schválení)</a:t>
            </a:r>
          </a:p>
          <a:p>
            <a:pPr marL="342900" lvl="1" indent="-342900" algn="just"/>
            <a:r>
              <a:rPr lang="cs-CZ" altLang="cs-CZ" sz="1600" b="1" dirty="0">
                <a:solidFill>
                  <a:srgbClr val="000099"/>
                </a:solidFill>
                <a:latin typeface="Arial" charset="0"/>
                <a:cs typeface="Arial" charset="0"/>
              </a:rPr>
              <a:t>Přijata doporučení k obsahového charakteru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1600" dirty="0"/>
              <a:t>d</a:t>
            </a:r>
            <a:r>
              <a:rPr lang="cs-CZ" sz="1600" dirty="0" smtClean="0"/>
              <a:t>oplněn cíl 4.2 a 4.3, který umožňuje vzdělávání i pro úředníky ÚSC a správních úřadů</a:t>
            </a:r>
          </a:p>
        </p:txBody>
      </p:sp>
    </p:spTree>
    <p:extLst>
      <p:ext uri="{BB962C8B-B14F-4D97-AF65-F5344CB8AC3E}">
        <p14:creationId xmlns:p14="http://schemas.microsoft.com/office/powerpoint/2010/main" val="126793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91264" cy="720080"/>
          </a:xfrm>
        </p:spPr>
        <p:txBody>
          <a:bodyPr/>
          <a:lstStyle/>
          <a:p>
            <a:r>
              <a:rPr lang="cs-CZ" dirty="0" smtClean="0"/>
              <a:t>Nezapracovaná doporučení v SRR VS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398735" y="1988840"/>
            <a:ext cx="8229600" cy="3312368"/>
          </a:xfrm>
        </p:spPr>
        <p:txBody>
          <a:bodyPr/>
          <a:lstStyle/>
          <a:p>
            <a:pPr marL="342900" lvl="1" indent="-342900" algn="just"/>
            <a:r>
              <a:rPr lang="cs-CZ" altLang="cs-CZ" sz="1600" dirty="0">
                <a:latin typeface="Arial" charset="0"/>
                <a:cs typeface="Arial" charset="0"/>
              </a:rPr>
              <a:t>n</a:t>
            </a:r>
            <a:r>
              <a:rPr lang="cs-CZ" altLang="cs-CZ" sz="1600" dirty="0" smtClean="0">
                <a:latin typeface="Arial" charset="0"/>
                <a:cs typeface="Arial" charset="0"/>
              </a:rPr>
              <a:t>ěkteré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cíle</a:t>
            </a:r>
            <a:r>
              <a:rPr lang="cs-CZ" altLang="cs-CZ" sz="1600" dirty="0" smtClean="0">
                <a:latin typeface="Arial" charset="0"/>
                <a:cs typeface="Arial" charset="0"/>
              </a:rPr>
              <a:t>, např. i globální cíl,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neodpovídají zcela obsahu SRR VS</a:t>
            </a:r>
          </a:p>
          <a:p>
            <a:pPr marL="342900" lvl="1" indent="-342900" algn="just"/>
            <a:r>
              <a:rPr lang="cs-CZ" altLang="cs-CZ" sz="1600" b="1" dirty="0" smtClean="0">
                <a:latin typeface="Arial" charset="0"/>
                <a:cs typeface="Arial" charset="0"/>
              </a:rPr>
              <a:t>struktura </a:t>
            </a:r>
            <a:r>
              <a:rPr lang="cs-CZ" altLang="cs-CZ" sz="1600" b="1" dirty="0">
                <a:latin typeface="Arial" charset="0"/>
                <a:cs typeface="Arial" charset="0"/>
              </a:rPr>
              <a:t>naplnění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cíle je narušována </a:t>
            </a:r>
            <a:r>
              <a:rPr lang="cs-CZ" altLang="cs-CZ" sz="1600" dirty="0">
                <a:latin typeface="Arial" charset="0"/>
                <a:cs typeface="Arial" charset="0"/>
              </a:rPr>
              <a:t>snahou o prosazení dalších aktivit, které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s cílem SRR VS ne zcela souvisí </a:t>
            </a:r>
            <a:r>
              <a:rPr lang="cs-CZ" altLang="cs-CZ" sz="1600" dirty="0">
                <a:latin typeface="Arial" charset="0"/>
                <a:cs typeface="Arial" charset="0"/>
              </a:rPr>
              <a:t>a jsou doplňovány nad jeho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rámec – doplněn cíl zaměřený na cílovou skupinu mimo původní zaměření SRR VS</a:t>
            </a:r>
          </a:p>
          <a:p>
            <a:pPr marL="342900" lvl="1" indent="-342900" algn="just"/>
            <a:r>
              <a:rPr lang="cs-CZ" altLang="cs-CZ" sz="1600" dirty="0">
                <a:latin typeface="Arial" charset="0"/>
                <a:cs typeface="Arial" charset="0"/>
              </a:rPr>
              <a:t>indikátorová soustava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je více srozumitelná </a:t>
            </a:r>
            <a:r>
              <a:rPr lang="cs-CZ" altLang="cs-CZ" sz="1600" dirty="0">
                <a:latin typeface="Arial" charset="0"/>
                <a:cs typeface="Arial" charset="0"/>
              </a:rPr>
              <a:t>a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propracovanější - nebyl plně využit potenciál indikátorů z operačních programů a stále obsahuje </a:t>
            </a:r>
            <a:r>
              <a:rPr lang="cs-CZ" altLang="cs-CZ" sz="1600" dirty="0">
                <a:latin typeface="Arial" charset="0"/>
                <a:cs typeface="Arial" charset="0"/>
              </a:rPr>
              <a:t>kontextové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indikátory</a:t>
            </a:r>
          </a:p>
          <a:p>
            <a:pPr marL="342900" lvl="1" indent="-342900"/>
            <a:endParaRPr lang="cs-CZ" altLang="cs-CZ" sz="16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05064"/>
            <a:ext cx="3313318" cy="22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584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4248472"/>
          </a:xfrm>
        </p:spPr>
      </p:pic>
    </p:spTree>
    <p:extLst>
      <p:ext uri="{BB962C8B-B14F-4D97-AF65-F5344CB8AC3E}">
        <p14:creationId xmlns:p14="http://schemas.microsoft.com/office/powerpoint/2010/main" val="418639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Budoucnost SRR VS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42900" lvl="1" indent="-342900"/>
            <a:r>
              <a:rPr lang="cs-CZ" altLang="cs-CZ" sz="1600" b="1" dirty="0">
                <a:solidFill>
                  <a:srgbClr val="000099"/>
                </a:solidFill>
                <a:latin typeface="Arial" charset="0"/>
                <a:cs typeface="Arial" charset="0"/>
              </a:rPr>
              <a:t>Rizika pro úspěšnou implementaci SRR VS</a:t>
            </a:r>
          </a:p>
          <a:p>
            <a:pPr marL="715963" lvl="2" indent="-255588" algn="just">
              <a:buFont typeface="Wingdings" panose="05000000000000000000" pitchFamily="2" charset="2"/>
              <a:buChar char="Ø"/>
            </a:pPr>
            <a:r>
              <a:rPr lang="cs-CZ" sz="1600" dirty="0">
                <a:latin typeface="+mj-lt"/>
              </a:rPr>
              <a:t>p</a:t>
            </a:r>
            <a:r>
              <a:rPr lang="cs-CZ" sz="1600" dirty="0" smtClean="0">
                <a:latin typeface="+mj-lt"/>
              </a:rPr>
              <a:t>okles politické podpory</a:t>
            </a:r>
          </a:p>
          <a:p>
            <a:pPr marL="715963" lvl="1" indent="-258763" algn="just">
              <a:buFont typeface="Wingdings" panose="05000000000000000000" pitchFamily="2" charset="2"/>
              <a:buChar char="Ø"/>
            </a:pPr>
            <a:r>
              <a:rPr lang="cs-CZ" sz="1600" dirty="0">
                <a:latin typeface="+mj-lt"/>
              </a:rPr>
              <a:t>k</a:t>
            </a:r>
            <a:r>
              <a:rPr lang="cs-CZ" sz="1600" dirty="0" smtClean="0">
                <a:latin typeface="+mj-lt"/>
              </a:rPr>
              <a:t>ončící vliv plnění předběžné podmínky č.11</a:t>
            </a:r>
          </a:p>
          <a:p>
            <a:pPr marL="715963" lvl="1" indent="-258763" algn="just">
              <a:buFont typeface="Wingdings" panose="05000000000000000000" pitchFamily="2" charset="2"/>
              <a:buChar char="Ø"/>
            </a:pPr>
            <a:r>
              <a:rPr lang="cs-CZ" sz="1600" dirty="0">
                <a:latin typeface="+mj-lt"/>
              </a:rPr>
              <a:t>p</a:t>
            </a:r>
            <a:r>
              <a:rPr lang="cs-CZ" sz="1600" dirty="0" smtClean="0">
                <a:latin typeface="+mj-lt"/>
              </a:rPr>
              <a:t>řetrvávající resortismus</a:t>
            </a:r>
          </a:p>
          <a:p>
            <a:pPr marL="715963" lvl="1" indent="-258763" algn="just">
              <a:buFont typeface="Wingdings" panose="05000000000000000000" pitchFamily="2" charset="2"/>
              <a:buChar char="Ø"/>
            </a:pPr>
            <a:r>
              <a:rPr lang="cs-CZ" sz="1600" dirty="0" smtClean="0">
                <a:latin typeface="+mj-lt"/>
              </a:rPr>
              <a:t>personální nestabilita  </a:t>
            </a:r>
            <a:r>
              <a:rPr lang="cs-CZ" sz="1600" dirty="0">
                <a:latin typeface="+mj-lt"/>
              </a:rPr>
              <a:t>a snížená akceschopnost implementačních </a:t>
            </a:r>
            <a:r>
              <a:rPr lang="cs-CZ" sz="1600" dirty="0" smtClean="0">
                <a:latin typeface="+mj-lt"/>
              </a:rPr>
              <a:t>struktur</a:t>
            </a:r>
          </a:p>
          <a:p>
            <a:pPr marL="895350" lvl="1" indent="0" algn="just">
              <a:buNone/>
            </a:pPr>
            <a:endParaRPr lang="cs-CZ" altLang="cs-CZ" sz="1600" dirty="0" smtClean="0">
              <a:latin typeface="+mj-lt"/>
              <a:cs typeface="Arial" charset="0"/>
            </a:endParaRPr>
          </a:p>
          <a:p>
            <a:pPr marL="895350" lvl="1" indent="0" algn="just">
              <a:buNone/>
            </a:pPr>
            <a:endParaRPr lang="cs-CZ" altLang="cs-CZ" sz="1600" dirty="0" smtClean="0">
              <a:latin typeface="+mj-lt"/>
              <a:cs typeface="Arial" charset="0"/>
            </a:endParaRPr>
          </a:p>
          <a:p>
            <a:pPr marL="1181100" lvl="1" algn="just">
              <a:buFont typeface="Arial" panose="020B0604020202020204" pitchFamily="34" charset="0"/>
              <a:buChar char="•"/>
            </a:pPr>
            <a:r>
              <a:rPr lang="cs-CZ" altLang="cs-CZ" sz="1600" dirty="0" smtClean="0">
                <a:latin typeface="+mj-lt"/>
                <a:cs typeface="Arial" charset="0"/>
              </a:rPr>
              <a:t>rozmělnění obsahu cílů podle aktuálních požadavků</a:t>
            </a:r>
          </a:p>
          <a:p>
            <a:pPr marL="1181100" lvl="1" algn="just">
              <a:buFont typeface="Arial" panose="020B0604020202020204" pitchFamily="34" charset="0"/>
              <a:buChar char="•"/>
            </a:pPr>
            <a:r>
              <a:rPr lang="cs-CZ" altLang="cs-CZ" sz="1600" dirty="0">
                <a:latin typeface="+mj-lt"/>
                <a:cs typeface="Arial" charset="0"/>
              </a:rPr>
              <a:t>nevyhodnocování naplňování </a:t>
            </a:r>
            <a:r>
              <a:rPr lang="cs-CZ" altLang="cs-CZ" sz="1600" dirty="0" smtClean="0">
                <a:latin typeface="+mj-lt"/>
                <a:cs typeface="Arial" charset="0"/>
              </a:rPr>
              <a:t>stanovených cílů (soustředění se pouze na naplnění opatření)</a:t>
            </a:r>
            <a:endParaRPr lang="cs-CZ" altLang="cs-CZ" sz="1600" dirty="0">
              <a:latin typeface="+mj-lt"/>
              <a:cs typeface="Arial" charset="0"/>
            </a:endParaRPr>
          </a:p>
          <a:p>
            <a:pPr marL="1181100" lvl="1" algn="just">
              <a:buFont typeface="Arial" panose="020B0604020202020204" pitchFamily="34" charset="0"/>
              <a:buChar char="•"/>
            </a:pPr>
            <a:r>
              <a:rPr lang="cs-CZ" altLang="cs-CZ" sz="1600" dirty="0" smtClean="0">
                <a:latin typeface="+mj-lt"/>
                <a:cs typeface="Arial" charset="0"/>
              </a:rPr>
              <a:t>nenaplňování strategických projektů</a:t>
            </a:r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Šipka doprava 3"/>
          <p:cNvSpPr/>
          <p:nvPr/>
        </p:nvSpPr>
        <p:spPr>
          <a:xfrm>
            <a:off x="729690" y="4411168"/>
            <a:ext cx="503237" cy="287337"/>
          </a:xfrm>
          <a:prstGeom prst="rightArrow">
            <a:avLst/>
          </a:prstGeom>
          <a:solidFill>
            <a:schemeClr val="bg1"/>
          </a:solidFill>
          <a:ln w="12700" cmpd="dbl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148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Kontakty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lvl="1" indent="0" algn="just">
              <a:lnSpc>
                <a:spcPct val="120000"/>
              </a:lnSpc>
              <a:buNone/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V případě </a:t>
            </a:r>
            <a:r>
              <a:rPr lang="cs-CZ" altLang="cs-CZ" sz="1600" b="1" dirty="0" smtClean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dotazů </a:t>
            </a: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se obracejte na:</a:t>
            </a:r>
          </a:p>
          <a:p>
            <a:pPr algn="just">
              <a:lnSpc>
                <a:spcPct val="80000"/>
              </a:lnSpc>
              <a:buNone/>
            </a:pPr>
            <a:endParaRPr lang="cs-CZ" altLang="cs-CZ" sz="1600" b="1" dirty="0">
              <a:solidFill>
                <a:srgbClr val="00B0F0"/>
              </a:solidFill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cs-CZ" altLang="cs-CZ" sz="1600" b="1" dirty="0">
                <a:latin typeface="Arial" charset="0"/>
                <a:cs typeface="Arial" charset="0"/>
              </a:rPr>
              <a:t>samostatné oddělení strategií a ESIF Ministerstva vnitra</a:t>
            </a:r>
          </a:p>
          <a:p>
            <a:pPr algn="just">
              <a:lnSpc>
                <a:spcPct val="80000"/>
              </a:lnSpc>
              <a:buNone/>
            </a:pPr>
            <a:endParaRPr lang="cs-CZ" altLang="cs-CZ" sz="1600" b="1" dirty="0">
              <a:solidFill>
                <a:srgbClr val="00B0F0"/>
              </a:solidFill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cs-CZ" altLang="cs-CZ" sz="1600" dirty="0">
                <a:latin typeface="Arial" charset="0"/>
                <a:cs typeface="Arial" charset="0"/>
              </a:rPr>
              <a:t>Mgr. Jana Menšíková</a:t>
            </a:r>
          </a:p>
          <a:p>
            <a:pPr algn="just">
              <a:lnSpc>
                <a:spcPct val="80000"/>
              </a:lnSpc>
              <a:buNone/>
            </a:pPr>
            <a:r>
              <a:rPr lang="cs-CZ" altLang="cs-CZ" sz="1600" dirty="0" smtClean="0">
                <a:latin typeface="Arial" charset="0"/>
                <a:cs typeface="Arial" charset="0"/>
              </a:rPr>
              <a:t>e-mail</a:t>
            </a:r>
            <a:r>
              <a:rPr lang="cs-CZ" altLang="cs-CZ" sz="1600" dirty="0">
                <a:latin typeface="Arial" charset="0"/>
                <a:cs typeface="Arial" charset="0"/>
              </a:rPr>
              <a:t>: </a:t>
            </a:r>
            <a:r>
              <a:rPr lang="cs-CZ" altLang="cs-CZ" sz="1600" dirty="0">
                <a:latin typeface="Arial" charset="0"/>
                <a:cs typeface="Arial" charset="0"/>
                <a:hlinkClick r:id="rId2"/>
              </a:rPr>
              <a:t>jana.mensikova@mvcr.cz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cs-CZ" altLang="cs-CZ" sz="1600" dirty="0" smtClean="0">
                <a:latin typeface="Arial" charset="0"/>
                <a:cs typeface="Arial" charset="0"/>
              </a:rPr>
              <a:t>tel</a:t>
            </a:r>
            <a:r>
              <a:rPr lang="cs-CZ" altLang="cs-CZ" sz="1600" dirty="0">
                <a:latin typeface="Arial" charset="0"/>
                <a:cs typeface="Arial" charset="0"/>
              </a:rPr>
              <a:t>.: 974 833 324</a:t>
            </a:r>
          </a:p>
          <a:p>
            <a:pPr algn="just">
              <a:lnSpc>
                <a:spcPct val="80000"/>
              </a:lnSpc>
              <a:buNone/>
            </a:pPr>
            <a:endParaRPr lang="cs-CZ" altLang="cs-CZ" sz="1600" dirty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pt-BR" altLang="cs-CZ" sz="1600" dirty="0">
                <a:latin typeface="Arial" charset="0"/>
                <a:cs typeface="Arial" charset="0"/>
              </a:rPr>
              <a:t>Mgr. </a:t>
            </a:r>
            <a:r>
              <a:rPr lang="cs-CZ" altLang="cs-CZ" sz="1600" dirty="0">
                <a:latin typeface="Arial" charset="0"/>
                <a:cs typeface="Arial" charset="0"/>
              </a:rPr>
              <a:t>Zuzana Lánová</a:t>
            </a:r>
            <a:endParaRPr lang="pt-BR" altLang="cs-CZ" sz="1600" dirty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cs-CZ" altLang="cs-CZ" sz="1600" dirty="0" smtClean="0">
                <a:latin typeface="Arial" charset="0"/>
                <a:cs typeface="Arial" charset="0"/>
              </a:rPr>
              <a:t>e</a:t>
            </a:r>
            <a:r>
              <a:rPr lang="pt-BR" altLang="cs-CZ" sz="1600" dirty="0" smtClean="0">
                <a:latin typeface="Arial" charset="0"/>
                <a:cs typeface="Arial" charset="0"/>
              </a:rPr>
              <a:t>-mail</a:t>
            </a:r>
            <a:r>
              <a:rPr lang="pt-BR" altLang="cs-CZ" sz="1600" dirty="0">
                <a:latin typeface="Arial" charset="0"/>
                <a:cs typeface="Arial" charset="0"/>
              </a:rPr>
              <a:t>: </a:t>
            </a:r>
            <a:r>
              <a:rPr lang="cs-CZ" altLang="cs-CZ" sz="1600" dirty="0">
                <a:latin typeface="Arial" charset="0"/>
                <a:cs typeface="Arial" charset="0"/>
                <a:hlinkClick r:id="rId3"/>
              </a:rPr>
              <a:t>zuzan</a:t>
            </a:r>
            <a:r>
              <a:rPr lang="pt-BR" altLang="cs-CZ" sz="1600" dirty="0">
                <a:latin typeface="Arial" charset="0"/>
                <a:cs typeface="Arial" charset="0"/>
                <a:hlinkClick r:id="rId3"/>
              </a:rPr>
              <a:t>a</a:t>
            </a:r>
            <a:r>
              <a:rPr lang="cs-CZ" altLang="cs-CZ" sz="1600" dirty="0">
                <a:latin typeface="Arial" charset="0"/>
                <a:cs typeface="Arial" charset="0"/>
                <a:hlinkClick r:id="rId3"/>
              </a:rPr>
              <a:t>.lanova</a:t>
            </a:r>
            <a:r>
              <a:rPr lang="pt-BR" altLang="cs-CZ" sz="1600" dirty="0">
                <a:latin typeface="Arial" charset="0"/>
                <a:cs typeface="Arial" charset="0"/>
                <a:hlinkClick r:id="rId3"/>
              </a:rPr>
              <a:t>@mvcr.cz</a:t>
            </a:r>
            <a:r>
              <a:rPr lang="cs-CZ" altLang="cs-CZ" sz="1600" dirty="0">
                <a:latin typeface="Arial" charset="0"/>
                <a:cs typeface="Arial" charset="0"/>
              </a:rPr>
              <a:t> </a:t>
            </a:r>
            <a:endParaRPr lang="pt-BR" altLang="cs-CZ" sz="1600" dirty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cs-CZ" altLang="cs-CZ" sz="1600" dirty="0" smtClean="0">
                <a:latin typeface="Arial" charset="0"/>
                <a:cs typeface="Arial" charset="0"/>
              </a:rPr>
              <a:t>t</a:t>
            </a:r>
            <a:r>
              <a:rPr lang="pt-BR" altLang="cs-CZ" sz="1600" dirty="0" smtClean="0">
                <a:latin typeface="Arial" charset="0"/>
                <a:cs typeface="Arial" charset="0"/>
              </a:rPr>
              <a:t>el</a:t>
            </a:r>
            <a:r>
              <a:rPr lang="pt-BR" altLang="cs-CZ" sz="1600" dirty="0">
                <a:latin typeface="Arial" charset="0"/>
                <a:cs typeface="Arial" charset="0"/>
              </a:rPr>
              <a:t>.: 974 833 324</a:t>
            </a:r>
          </a:p>
          <a:p>
            <a:pPr algn="just">
              <a:lnSpc>
                <a:spcPct val="80000"/>
              </a:lnSpc>
              <a:buNone/>
            </a:pPr>
            <a:endParaRPr lang="cs-CZ" altLang="cs-CZ" sz="1600" dirty="0" smtClean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cs-CZ" altLang="cs-CZ" sz="1600" dirty="0" smtClean="0">
                <a:latin typeface="Arial" charset="0"/>
                <a:cs typeface="Arial" charset="0"/>
              </a:rPr>
              <a:t>Mgr. Iva Hejtmánková</a:t>
            </a:r>
          </a:p>
          <a:p>
            <a:pPr algn="just">
              <a:lnSpc>
                <a:spcPct val="80000"/>
              </a:lnSpc>
              <a:buNone/>
            </a:pPr>
            <a:r>
              <a:rPr lang="cs-CZ" altLang="cs-CZ" sz="1600" dirty="0">
                <a:latin typeface="Arial" charset="0"/>
                <a:cs typeface="Arial" charset="0"/>
              </a:rPr>
              <a:t>e</a:t>
            </a:r>
            <a:r>
              <a:rPr lang="cs-CZ" altLang="cs-CZ" sz="1600" dirty="0" smtClean="0">
                <a:latin typeface="Arial" charset="0"/>
                <a:cs typeface="Arial" charset="0"/>
              </a:rPr>
              <a:t>-mail: </a:t>
            </a:r>
            <a:r>
              <a:rPr lang="cs-CZ" altLang="cs-CZ" sz="1600" dirty="0" smtClean="0">
                <a:latin typeface="Arial" charset="0"/>
                <a:cs typeface="Arial" charset="0"/>
                <a:hlinkClick r:id="rId4"/>
              </a:rPr>
              <a:t>iva.hejtmankova@mvcr.cz</a:t>
            </a:r>
            <a:endParaRPr lang="cs-CZ" altLang="cs-CZ" sz="1600" dirty="0" smtClean="0">
              <a:latin typeface="Arial" charset="0"/>
              <a:cs typeface="Arial" charset="0"/>
            </a:endParaRPr>
          </a:p>
          <a:p>
            <a:pPr algn="just">
              <a:lnSpc>
                <a:spcPct val="80000"/>
              </a:lnSpc>
              <a:buNone/>
            </a:pPr>
            <a:r>
              <a:rPr lang="cs-CZ" altLang="cs-CZ" sz="1600" dirty="0">
                <a:latin typeface="Arial" charset="0"/>
                <a:cs typeface="Arial" charset="0"/>
              </a:rPr>
              <a:t>t</a:t>
            </a:r>
            <a:r>
              <a:rPr lang="cs-CZ" altLang="cs-CZ" sz="1600" dirty="0" smtClean="0">
                <a:latin typeface="Arial" charset="0"/>
                <a:cs typeface="Arial" charset="0"/>
              </a:rPr>
              <a:t>el.: 974 832 028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4625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spcBef>
                <a:spcPct val="0"/>
              </a:spcBef>
            </a:pPr>
            <a:r>
              <a:rPr lang="cs-CZ" altLang="cs-CZ" sz="3200" b="1" dirty="0" smtClean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Děkujeme </a:t>
            </a:r>
            <a:r>
              <a:rPr lang="cs-CZ" altLang="cs-CZ" sz="32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za pozornost</a:t>
            </a:r>
          </a:p>
          <a:p>
            <a:pPr algn="ctr"/>
            <a:endParaRPr lang="cs-CZ" dirty="0"/>
          </a:p>
        </p:txBody>
      </p:sp>
      <p:sp>
        <p:nvSpPr>
          <p:cNvPr id="3" name="TextovéPole 3"/>
          <p:cNvSpPr txBox="1">
            <a:spLocks noChangeArrowheads="1"/>
          </p:cNvSpPr>
          <p:nvPr/>
        </p:nvSpPr>
        <p:spPr bwMode="auto">
          <a:xfrm>
            <a:off x="2916238" y="4509120"/>
            <a:ext cx="55435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None/>
            </a:pPr>
            <a:r>
              <a:rPr lang="cs-CZ" altLang="cs-CZ" sz="1600" b="1" dirty="0">
                <a:solidFill>
                  <a:srgbClr val="000099"/>
                </a:solidFill>
                <a:ea typeface="+mj-ea"/>
              </a:rPr>
              <a:t>Mgr. Jana MENŠÍKOVÁ</a:t>
            </a:r>
          </a:p>
          <a:p>
            <a:pPr algn="r" eaLnBrk="1" hangingPunct="1">
              <a:spcBef>
                <a:spcPct val="0"/>
              </a:spcBef>
              <a:buNone/>
            </a:pPr>
            <a:r>
              <a:rPr lang="cs-CZ" altLang="cs-CZ" sz="1600" b="1" dirty="0">
                <a:solidFill>
                  <a:srgbClr val="000099"/>
                </a:solidFill>
                <a:ea typeface="+mj-ea"/>
              </a:rPr>
              <a:t>Mgr. Zuzana LÁNOVÁ</a:t>
            </a:r>
          </a:p>
          <a:p>
            <a:pPr algn="r" eaLnBrk="1" hangingPunct="1">
              <a:spcBef>
                <a:spcPct val="0"/>
              </a:spcBef>
              <a:buNone/>
            </a:pPr>
            <a:r>
              <a:rPr lang="cs-CZ" altLang="cs-CZ" sz="1600" b="1" dirty="0">
                <a:solidFill>
                  <a:srgbClr val="000099"/>
                </a:solidFill>
                <a:ea typeface="+mj-ea"/>
              </a:rPr>
              <a:t>samostatné oddělení strategií a ESIF </a:t>
            </a:r>
            <a:br>
              <a:rPr lang="cs-CZ" altLang="cs-CZ" sz="1600" b="1" dirty="0">
                <a:solidFill>
                  <a:srgbClr val="000099"/>
                </a:solidFill>
                <a:ea typeface="+mj-ea"/>
              </a:rPr>
            </a:br>
            <a:r>
              <a:rPr lang="cs-CZ" altLang="cs-CZ" sz="1600" b="1" dirty="0">
                <a:solidFill>
                  <a:srgbClr val="000099"/>
                </a:solidFill>
                <a:ea typeface="+mj-ea"/>
              </a:rPr>
              <a:t>Ministerstvo vnitra</a:t>
            </a:r>
          </a:p>
          <a:p>
            <a:pPr algn="r" eaLnBrk="1" hangingPunct="1">
              <a:spcBef>
                <a:spcPct val="0"/>
              </a:spcBef>
              <a:buNone/>
            </a:pPr>
            <a:endParaRPr lang="cs-CZ" altLang="cs-CZ" sz="1600" b="1" dirty="0">
              <a:solidFill>
                <a:srgbClr val="000099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7287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2492896"/>
            <a:ext cx="8291264" cy="2736304"/>
          </a:xfrm>
        </p:spPr>
        <p:txBody>
          <a:bodyPr>
            <a:normAutofit fontScale="92500" lnSpcReduction="10000"/>
          </a:bodyPr>
          <a:lstStyle/>
          <a:p>
            <a:pPr lvl="1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schválena usnesením vlády ČR č. 757 ze dne 11. července 2007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gestorem implementace a zpracování strategie pověřeno Ministerstvo vnitra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implementace financována převážně zdroji z evropských strukturálních fondů</a:t>
            </a:r>
          </a:p>
          <a:p>
            <a:pPr lvl="1">
              <a:lnSpc>
                <a:spcPct val="120000"/>
              </a:lnSpc>
              <a:buFont typeface="Wingdings" pitchFamily="2" charset="2"/>
              <a:buChar char="Ø"/>
            </a:pPr>
            <a:endParaRPr lang="cs-CZ" altLang="cs-CZ" sz="1600" dirty="0">
              <a:latin typeface="Arial" charset="0"/>
              <a:cs typeface="Arial" charset="0"/>
            </a:endParaRP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seznam 120 záměrů strategických projektů pro čerpání z fondů EU schválen usnesením vlády ČR č. 536 ze dne 14. května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2008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platnou verzi Strategie SA lze nalézt na webových stránkách tzv. Databáze strategií: </a:t>
            </a:r>
            <a:r>
              <a:rPr lang="cs-CZ" altLang="cs-CZ" sz="1600" u="sng" dirty="0">
                <a:latin typeface="Arial" charset="0"/>
                <a:cs typeface="Arial" charset="0"/>
                <a:hlinkClick r:id="rId2"/>
              </a:rPr>
              <a:t>http://databaze-strategie.cz/cz/mv/strategie/strategie-realizace-smart-administration-2007-2015</a:t>
            </a:r>
            <a:r>
              <a:rPr lang="cs-CZ" altLang="cs-CZ" sz="1600" dirty="0">
                <a:latin typeface="Arial" charset="0"/>
                <a:cs typeface="Arial" charset="0"/>
              </a:rPr>
              <a:t> 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endParaRPr lang="cs-CZ" altLang="cs-CZ" sz="1600" dirty="0">
              <a:latin typeface="Arial" charset="0"/>
              <a:cs typeface="Arial" charset="0"/>
            </a:endParaRP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>
                <a:latin typeface="Arial" charset="0"/>
                <a:cs typeface="Arial" charset="0"/>
              </a:rPr>
              <a:t>1. Strategie </a:t>
            </a:r>
            <a:r>
              <a:rPr lang="cs-CZ" altLang="cs-CZ" dirty="0">
                <a:latin typeface="Arial" charset="0"/>
                <a:cs typeface="Arial" charset="0"/>
              </a:rPr>
              <a:t>realizace Smart Administration v období 2007–2015</a:t>
            </a: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741507" y="5157192"/>
            <a:ext cx="7777163" cy="6350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rIns="36000"/>
          <a:lstStyle>
            <a:lvl1pPr marL="1793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cs-CZ" altLang="cs-CZ" sz="1600" b="1" dirty="0"/>
              <a:t>V období 2007-2015 bylo v návaznosti na Strategii SA realizováno přes 1000 projektů za více než 22,7 mld. </a:t>
            </a:r>
            <a:r>
              <a:rPr lang="cs-CZ" altLang="cs-CZ" sz="1600" b="1" dirty="0" smtClean="0"/>
              <a:t>Kč.</a:t>
            </a:r>
            <a:endParaRPr lang="cs-CZ" altLang="cs-CZ" sz="1600" b="1" dirty="0"/>
          </a:p>
        </p:txBody>
      </p:sp>
    </p:spTree>
    <p:extLst>
      <p:ext uri="{BB962C8B-B14F-4D97-AF65-F5344CB8AC3E}">
        <p14:creationId xmlns:p14="http://schemas.microsoft.com/office/powerpoint/2010/main" val="411320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82512" y="1916832"/>
            <a:ext cx="8291264" cy="1080120"/>
          </a:xfrm>
        </p:spPr>
        <p:txBody>
          <a:bodyPr>
            <a:normAutofit fontScale="92500" lnSpcReduction="10000"/>
          </a:bodyPr>
          <a:lstStyle/>
          <a:p>
            <a:pPr marL="720725" indent="-263525" algn="just">
              <a:lnSpc>
                <a:spcPct val="120000"/>
              </a:lnSpc>
              <a:spcBef>
                <a:spcPts val="384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struktura Strategie SA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tvořena jedním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globálním a </a:t>
            </a:r>
            <a:r>
              <a:rPr lang="cs-CZ" altLang="cs-CZ" sz="1600" b="1" dirty="0">
                <a:latin typeface="Arial" charset="0"/>
                <a:cs typeface="Arial" charset="0"/>
              </a:rPr>
              <a:t>pěti </a:t>
            </a:r>
            <a:r>
              <a:rPr lang="cs-CZ" altLang="cs-CZ" sz="1600" b="1" dirty="0" smtClean="0">
                <a:latin typeface="Arial" charset="0"/>
                <a:cs typeface="Arial" charset="0"/>
              </a:rPr>
              <a:t>strategickými </a:t>
            </a:r>
            <a:r>
              <a:rPr lang="cs-CZ" altLang="cs-CZ" sz="1600" b="1" dirty="0">
                <a:latin typeface="Arial" charset="0"/>
                <a:cs typeface="Arial" charset="0"/>
              </a:rPr>
              <a:t>cíli</a:t>
            </a:r>
            <a:endParaRPr lang="cs-CZ" altLang="cs-CZ" sz="1600" dirty="0">
              <a:latin typeface="Arial" charset="0"/>
              <a:cs typeface="Arial" charset="0"/>
            </a:endParaRPr>
          </a:p>
          <a:p>
            <a:pPr marL="720725" indent="-263525" algn="just">
              <a:lnSpc>
                <a:spcPct val="120000"/>
              </a:lnSpc>
              <a:spcBef>
                <a:spcPts val="384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cs-CZ" altLang="cs-CZ" sz="1600" dirty="0">
                <a:latin typeface="Arial" charset="0"/>
                <a:cs typeface="Arial" charset="0"/>
              </a:rPr>
              <a:t>na úrovni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každého ze </a:t>
            </a:r>
            <a:r>
              <a:rPr lang="cs-CZ" altLang="cs-CZ" sz="1600" dirty="0">
                <a:latin typeface="Arial" charset="0"/>
                <a:cs typeface="Arial" charset="0"/>
              </a:rPr>
              <a:t>strategických cílů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definováno </a:t>
            </a:r>
            <a:r>
              <a:rPr lang="cs-CZ" altLang="cs-CZ" sz="1600" dirty="0">
                <a:latin typeface="Arial" charset="0"/>
                <a:cs typeface="Arial" charset="0"/>
              </a:rPr>
              <a:t>jeden až šest specifických cílů, celkově 17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cílů Strategie SA</a:t>
            </a:r>
            <a:endParaRPr lang="cs-CZ" dirty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831696"/>
              </p:ext>
            </p:extLst>
          </p:nvPr>
        </p:nvGraphicFramePr>
        <p:xfrm>
          <a:off x="899592" y="2996952"/>
          <a:ext cx="7488832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710"/>
                <a:gridCol w="6875122"/>
              </a:tblGrid>
              <a:tr h="144017">
                <a:tc gridSpan="2">
                  <a:txBody>
                    <a:bodyPr/>
                    <a:lstStyle/>
                    <a:p>
                      <a:pPr algn="ctr"/>
                      <a:r>
                        <a:rPr lang="cs-CZ" sz="1400" dirty="0" smtClean="0"/>
                        <a:t>GLOBÁLNÍ</a:t>
                      </a:r>
                      <a:r>
                        <a:rPr lang="cs-CZ" sz="1400" baseline="0" dirty="0" smtClean="0"/>
                        <a:t> CÍL: </a:t>
                      </a:r>
                    </a:p>
                    <a:p>
                      <a:pPr algn="ctr"/>
                      <a:r>
                        <a:rPr lang="cs-CZ" sz="1400" baseline="0" dirty="0" smtClean="0"/>
                        <a:t>Prostřednictvím zefektivnění fungování veřejné správy a veřejných služeb podpořit socio-ekonomický růst ČR a zvýšit kvalitu života občanů</a:t>
                      </a:r>
                      <a:endParaRPr lang="cs-CZ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284029">
                <a:tc gridSpan="2">
                  <a:txBody>
                    <a:bodyPr/>
                    <a:lstStyle/>
                    <a:p>
                      <a:pPr algn="ctr"/>
                      <a:r>
                        <a:rPr lang="cs-CZ" sz="1400" b="1" dirty="0" smtClean="0"/>
                        <a:t>Strategické</a:t>
                      </a:r>
                      <a:r>
                        <a:rPr lang="cs-CZ" sz="1400" b="1" baseline="0" dirty="0" smtClean="0"/>
                        <a:t> cíle</a:t>
                      </a:r>
                      <a:endParaRPr lang="cs-CZ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40834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Zkvalitnit</a:t>
                      </a:r>
                      <a:r>
                        <a:rPr lang="cs-CZ" sz="1400" baseline="0" dirty="0" smtClean="0"/>
                        <a:t> tvorbu a implementaci politik</a:t>
                      </a:r>
                      <a:endParaRPr lang="cs-CZ" sz="1400" dirty="0"/>
                    </a:p>
                  </a:txBody>
                  <a:tcPr/>
                </a:tc>
              </a:tr>
              <a:tr h="482849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Zlepšit</a:t>
                      </a:r>
                      <a:r>
                        <a:rPr lang="cs-CZ" sz="1400" baseline="0" dirty="0" smtClean="0"/>
                        <a:t> a zjednodušit regulatorní prostředí a vytvořit atraktivní prostředí pro podnikatele, domácí a zahraniční investory</a:t>
                      </a:r>
                      <a:endParaRPr lang="cs-CZ" sz="1400" dirty="0"/>
                    </a:p>
                  </a:txBody>
                  <a:tcPr/>
                </a:tc>
              </a:tr>
              <a:tr h="482849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C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Zefektivnit činnost úřadů veřejné správy, snížit</a:t>
                      </a:r>
                      <a:r>
                        <a:rPr lang="cs-CZ" sz="1400" baseline="0" dirty="0" smtClean="0"/>
                        <a:t> finanční nároky na chod administrativy a zajistit transparentní výkon veřejné správy</a:t>
                      </a:r>
                      <a:endParaRPr lang="cs-CZ" sz="1400" dirty="0"/>
                    </a:p>
                  </a:txBody>
                  <a:tcPr/>
                </a:tc>
              </a:tr>
              <a:tr h="340834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Přiblížit</a:t>
                      </a:r>
                      <a:r>
                        <a:rPr lang="cs-CZ" sz="1400" baseline="0" dirty="0" smtClean="0"/>
                        <a:t> veřejné služby občanovi, zajistit jejich maximální dostupnost a kvalitu</a:t>
                      </a:r>
                      <a:endParaRPr lang="cs-CZ" sz="1400" dirty="0"/>
                    </a:p>
                  </a:txBody>
                  <a:tcPr/>
                </a:tc>
              </a:tr>
              <a:tr h="340834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 smtClean="0"/>
                        <a:t>Zkvalitnit činnost justice</a:t>
                      </a:r>
                      <a:endParaRPr lang="cs-CZ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91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95" y="-45570"/>
            <a:ext cx="9185619" cy="6903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05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9392"/>
            <a:ext cx="9276523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06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 smtClean="0">
                <a:latin typeface="Arial" charset="0"/>
                <a:cs typeface="Arial" charset="0"/>
              </a:rPr>
              <a:t>2. Metodika </a:t>
            </a:r>
            <a:r>
              <a:rPr lang="cs-CZ" altLang="cs-CZ" dirty="0">
                <a:latin typeface="Arial" charset="0"/>
                <a:cs typeface="Arial" charset="0"/>
              </a:rPr>
              <a:t>evaluace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>
          <a:xfrm>
            <a:off x="467544" y="2924944"/>
            <a:ext cx="8229600" cy="3024336"/>
          </a:xfrm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Evaluační tým </a:t>
            </a:r>
          </a:p>
          <a:p>
            <a:pPr lvl="1" algn="just">
              <a:lnSpc>
                <a:spcPct val="120000"/>
              </a:lnSpc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složen ze zaměstnanců MV - samostatného oddělení strategií a ESIF</a:t>
            </a:r>
          </a:p>
          <a:p>
            <a:pPr lvl="1" algn="just">
              <a:lnSpc>
                <a:spcPct val="120000"/>
              </a:lnSpc>
              <a:defRPr/>
            </a:pPr>
            <a:r>
              <a:rPr lang="cs-CZ" altLang="cs-CZ" sz="1600" dirty="0">
                <a:latin typeface="Arial" charset="0"/>
                <a:cs typeface="Arial" charset="0"/>
              </a:rPr>
              <a:t>některé aspekty ex post evaluace (nastavení metodiky a </a:t>
            </a:r>
            <a:r>
              <a:rPr lang="cs-CZ" altLang="cs-CZ" sz="1600" dirty="0" smtClean="0">
                <a:latin typeface="Arial" charset="0"/>
                <a:cs typeface="Arial" charset="0"/>
              </a:rPr>
              <a:t>statistické výpočty) </a:t>
            </a:r>
            <a:r>
              <a:rPr lang="cs-CZ" altLang="cs-CZ" sz="1600" dirty="0">
                <a:latin typeface="Arial" charset="0"/>
                <a:cs typeface="Arial" charset="0"/>
              </a:rPr>
              <a:t>konzultovány externě</a:t>
            </a:r>
          </a:p>
          <a:p>
            <a:pPr marL="457200" lvl="1" indent="0" algn="just">
              <a:lnSpc>
                <a:spcPct val="120000"/>
              </a:lnSpc>
              <a:buNone/>
              <a:defRPr/>
            </a:pPr>
            <a:endParaRPr lang="cs-CZ" altLang="cs-CZ" sz="1600" dirty="0">
              <a:latin typeface="Arial" charset="0"/>
              <a:cs typeface="Arial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Dopadová ex post evaluace </a:t>
            </a:r>
          </a:p>
          <a:p>
            <a:pPr lvl="1" algn="just">
              <a:lnSpc>
                <a:spcPct val="120000"/>
              </a:lnSpc>
              <a:defRPr/>
            </a:pPr>
            <a:r>
              <a:rPr lang="cs-CZ" sz="1600" dirty="0"/>
              <a:t>soustředí se na </a:t>
            </a:r>
            <a:r>
              <a:rPr lang="cs-CZ" sz="1600" b="1" dirty="0"/>
              <a:t>dopady intervencí </a:t>
            </a:r>
            <a:r>
              <a:rPr lang="cs-CZ" sz="1600" dirty="0"/>
              <a:t>(</a:t>
            </a:r>
            <a:r>
              <a:rPr lang="cs-CZ" sz="1600" i="1" dirty="0"/>
              <a:t>effects of causes</a:t>
            </a:r>
            <a:r>
              <a:rPr lang="cs-CZ" sz="1600" dirty="0"/>
              <a:t>) - souvislost mezi určitými znaky ≠ příčinnou souvislost (</a:t>
            </a:r>
            <a:r>
              <a:rPr lang="cs-CZ" sz="1600" i="1" dirty="0"/>
              <a:t>causes of effects</a:t>
            </a:r>
            <a:r>
              <a:rPr lang="cs-CZ" sz="1600" dirty="0"/>
              <a:t>), tedy zjišťování příčin určitého výsledku</a:t>
            </a:r>
          </a:p>
          <a:p>
            <a:endParaRPr lang="cs-CZ" dirty="0"/>
          </a:p>
        </p:txBody>
      </p:sp>
      <p:sp>
        <p:nvSpPr>
          <p:cNvPr id="4" name="TextovéPole 6"/>
          <p:cNvSpPr txBox="1">
            <a:spLocks noChangeArrowheads="1"/>
          </p:cNvSpPr>
          <p:nvPr/>
        </p:nvSpPr>
        <p:spPr bwMode="auto">
          <a:xfrm>
            <a:off x="685597" y="2060848"/>
            <a:ext cx="7848600" cy="683264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cs-CZ" altLang="cs-CZ" sz="1600" b="1" dirty="0"/>
              <a:t>Cíl </a:t>
            </a:r>
            <a:r>
              <a:rPr lang="cs-CZ" altLang="cs-CZ" sz="1600" b="1" dirty="0" smtClean="0"/>
              <a:t>evaluace </a:t>
            </a:r>
            <a:r>
              <a:rPr lang="cs-CZ" altLang="cs-CZ" sz="1600" b="1" dirty="0"/>
              <a:t>= vyhodnotit míru dosažení strategických cílů Strategie SA a jejího globálního </a:t>
            </a:r>
            <a:r>
              <a:rPr lang="cs-CZ" altLang="cs-CZ" sz="1600" b="1" dirty="0" smtClean="0"/>
              <a:t>cíle.</a:t>
            </a:r>
            <a:endParaRPr lang="cs-CZ" altLang="cs-CZ" sz="1600" b="1" dirty="0"/>
          </a:p>
        </p:txBody>
      </p:sp>
    </p:spTree>
    <p:extLst>
      <p:ext uri="{BB962C8B-B14F-4D97-AF65-F5344CB8AC3E}">
        <p14:creationId xmlns:p14="http://schemas.microsoft.com/office/powerpoint/2010/main" val="333795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>
                <a:latin typeface="Arial" charset="0"/>
                <a:cs typeface="Arial" charset="0"/>
              </a:rPr>
              <a:t>Metodika evaluace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cs-CZ" altLang="cs-CZ" sz="1600" b="1" dirty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Smíšený evaluační </a:t>
            </a:r>
            <a:r>
              <a:rPr lang="cs-CZ" altLang="cs-CZ" sz="1600" b="1" dirty="0" smtClean="0">
                <a:solidFill>
                  <a:srgbClr val="000099"/>
                </a:solidFill>
                <a:latin typeface="Arial" charset="0"/>
                <a:ea typeface="+mj-ea"/>
                <a:cs typeface="Arial" charset="0"/>
              </a:rPr>
              <a:t>model </a:t>
            </a:r>
            <a:r>
              <a:rPr lang="cs-CZ" altLang="cs-CZ" sz="1600" dirty="0">
                <a:latin typeface="Arial" charset="0"/>
                <a:ea typeface="+mj-ea"/>
                <a:cs typeface="Arial" charset="0"/>
              </a:rPr>
              <a:t>=</a:t>
            </a:r>
            <a:r>
              <a:rPr lang="cs-CZ" altLang="cs-CZ" sz="1600" dirty="0" smtClean="0">
                <a:latin typeface="Arial" charset="0"/>
                <a:ea typeface="+mj-ea"/>
                <a:cs typeface="Arial" charset="0"/>
              </a:rPr>
              <a:t> kombinace kvalitativních a kvantitativních metod</a:t>
            </a:r>
            <a:endParaRPr lang="cs-CZ" altLang="cs-CZ" sz="1600" dirty="0">
              <a:latin typeface="Arial" charset="0"/>
              <a:ea typeface="+mj-ea"/>
              <a:cs typeface="Arial" charset="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cs-CZ" sz="1600" b="1" dirty="0"/>
              <a:t>Kvantitativní metody</a:t>
            </a:r>
          </a:p>
          <a:p>
            <a:pPr marL="906463" lvl="2" algn="just">
              <a:lnSpc>
                <a:spcPct val="150000"/>
              </a:lnSpc>
              <a:buFont typeface="Arial" panose="020B0604020202020204" pitchFamily="34" charset="0"/>
              <a:buChar char="−"/>
              <a:defRPr/>
            </a:pPr>
            <a:r>
              <a:rPr lang="cs-CZ" sz="1600" b="1" dirty="0"/>
              <a:t>analýza indikátorů </a:t>
            </a:r>
            <a:r>
              <a:rPr lang="cs-CZ" sz="1600" dirty="0"/>
              <a:t>stanovených v rámci Strategie SA pro každý strategický cíl</a:t>
            </a:r>
          </a:p>
          <a:p>
            <a:pPr marL="906463" lvl="2" algn="just">
              <a:lnSpc>
                <a:spcPct val="150000"/>
              </a:lnSpc>
              <a:buFont typeface="Arial" panose="020B0604020202020204" pitchFamily="34" charset="0"/>
              <a:buChar char="−"/>
              <a:defRPr/>
            </a:pPr>
            <a:r>
              <a:rPr lang="cs-CZ" sz="1600" b="1" dirty="0"/>
              <a:t>dotazníkové šetření</a:t>
            </a:r>
            <a:r>
              <a:rPr lang="cs-CZ" sz="1600" dirty="0"/>
              <a:t> pro zhodnocení naplnění globálního cíle Strategie SA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cs-CZ" sz="1600" b="1" dirty="0" smtClean="0"/>
              <a:t>Kvalitativní </a:t>
            </a:r>
            <a:r>
              <a:rPr lang="cs-CZ" sz="1600" b="1" dirty="0"/>
              <a:t>metody</a:t>
            </a:r>
            <a:endParaRPr lang="cs-CZ" sz="1600" dirty="0"/>
          </a:p>
          <a:p>
            <a:pPr marL="903288" lvl="2" indent="-342900" algn="just">
              <a:lnSpc>
                <a:spcPct val="150000"/>
              </a:lnSpc>
              <a:buFont typeface="Arial" panose="020B0604020202020204" pitchFamily="34" charset="0"/>
              <a:buChar char="−"/>
              <a:defRPr/>
            </a:pPr>
            <a:r>
              <a:rPr lang="cs-CZ" sz="1600" b="1" dirty="0"/>
              <a:t>analýza reprezentativního vzorku projektů</a:t>
            </a:r>
            <a:r>
              <a:rPr lang="cs-CZ" sz="1600" dirty="0"/>
              <a:t> </a:t>
            </a:r>
          </a:p>
          <a:p>
            <a:pPr marL="903288" lvl="2" indent="-342900" algn="just">
              <a:lnSpc>
                <a:spcPct val="150000"/>
              </a:lnSpc>
              <a:buFont typeface="Arial" panose="020B0604020202020204" pitchFamily="34" charset="0"/>
              <a:buChar char="−"/>
              <a:defRPr/>
            </a:pPr>
            <a:r>
              <a:rPr lang="cs-CZ" sz="1600" b="1" dirty="0" smtClean="0"/>
              <a:t>řízené </a:t>
            </a:r>
            <a:r>
              <a:rPr lang="cs-CZ" sz="1600" b="1" dirty="0"/>
              <a:t>rozhovory se stakeholdery </a:t>
            </a:r>
            <a:r>
              <a:rPr lang="cs-CZ" sz="1600" dirty="0"/>
              <a:t>ke každému ze strategických cílů, s</a:t>
            </a:r>
            <a:r>
              <a:rPr lang="cs-CZ" sz="1600" b="1" dirty="0"/>
              <a:t> </a:t>
            </a:r>
            <a:r>
              <a:rPr lang="cs-CZ" sz="1600" dirty="0"/>
              <a:t>možností volných odpovědí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981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R_OPTP_NOK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1783</TotalTime>
  <Words>1936</Words>
  <Application>Microsoft Office PowerPoint</Application>
  <PresentationFormat>Předvádění na obrazovce (4:3)</PresentationFormat>
  <Paragraphs>245</Paragraphs>
  <Slides>36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37" baseType="lpstr">
      <vt:lpstr>MMR_OPTP_NOK_klas</vt:lpstr>
      <vt:lpstr>Dopadová ex post evaluace Strategie realizace Smart Administration v období 2007–2015 Efektivní veřejná správa a přátelské veřejné služby</vt:lpstr>
      <vt:lpstr>Obsah:</vt:lpstr>
      <vt:lpstr>Východiska Dopadové ex post evaluace Strategie SA</vt:lpstr>
      <vt:lpstr>1. Strategie realizace Smart Administration v období 2007–2015</vt:lpstr>
      <vt:lpstr>Struktura cílů Strategie SA</vt:lpstr>
      <vt:lpstr>Prezentace aplikace PowerPoint</vt:lpstr>
      <vt:lpstr>Prezentace aplikace PowerPoint</vt:lpstr>
      <vt:lpstr>2. Metodika evaluace</vt:lpstr>
      <vt:lpstr>Metodika evaluace</vt:lpstr>
      <vt:lpstr>Limity evaluace</vt:lpstr>
      <vt:lpstr>Analýza indikátorů</vt:lpstr>
      <vt:lpstr>Analýza indikátorů</vt:lpstr>
      <vt:lpstr>Dotazníkové šetření</vt:lpstr>
      <vt:lpstr>Dotazníkové šetření</vt:lpstr>
      <vt:lpstr>Naplnění indikátoru globálního cíle: spokojenost veřejnosti s fungováním veřejné správy </vt:lpstr>
      <vt:lpstr>Naplnění indikátoru globálního cíle: spokojenost veřejnosti s fungováním veřejné správy </vt:lpstr>
      <vt:lpstr>Naplnění usnesení vlády ČR č. 536 ze dne 14. května 2008</vt:lpstr>
      <vt:lpstr>Příklad zpracování kvantitativních údajů</vt:lpstr>
      <vt:lpstr>Prezentace aplikace PowerPoint</vt:lpstr>
      <vt:lpstr>Analýza výzkumného vzorku projektů</vt:lpstr>
      <vt:lpstr>Analýza výzkumného vzorku projektů</vt:lpstr>
      <vt:lpstr>Analýza výzkumného vzorku projektů: zdroje</vt:lpstr>
      <vt:lpstr>Řízené rozhovory</vt:lpstr>
      <vt:lpstr>3. Závěrečné shrnutí evaluace: naplnění strategických cílů </vt:lpstr>
      <vt:lpstr>Závěrečné shrnutí evaluace: naplnění strategických cílů  </vt:lpstr>
      <vt:lpstr>Závěrečné shrnutí evaluace: naplnění specifických cílů </vt:lpstr>
      <vt:lpstr>Závěrečné shrnutí evaluace</vt:lpstr>
      <vt:lpstr>Problematické aspekty implementace Strategie SA</vt:lpstr>
      <vt:lpstr>4. Doporučení pro revizi SRR VS</vt:lpstr>
      <vt:lpstr>Doporučení pro revizi SRR VS</vt:lpstr>
      <vt:lpstr>Zapracovaná doporučení v SRR VS</vt:lpstr>
      <vt:lpstr>Nezapracovaná doporučení v SRR VS</vt:lpstr>
      <vt:lpstr>Prezentace aplikace PowerPoint</vt:lpstr>
      <vt:lpstr>Budoucnost SRR VS</vt:lpstr>
      <vt:lpstr>Kontakty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Vaner Lukáš</dc:creator>
  <cp:lastModifiedBy>LANOVAZ</cp:lastModifiedBy>
  <cp:revision>116</cp:revision>
  <dcterms:created xsi:type="dcterms:W3CDTF">2014-02-26T13:27:39Z</dcterms:created>
  <dcterms:modified xsi:type="dcterms:W3CDTF">2016-11-01T09:13:34Z</dcterms:modified>
</cp:coreProperties>
</file>