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63" r:id="rId2"/>
    <p:sldId id="307" r:id="rId3"/>
    <p:sldId id="332" r:id="rId4"/>
    <p:sldId id="333" r:id="rId5"/>
    <p:sldId id="320" r:id="rId6"/>
    <p:sldId id="308" r:id="rId7"/>
    <p:sldId id="334" r:id="rId8"/>
    <p:sldId id="321" r:id="rId9"/>
    <p:sldId id="335" r:id="rId10"/>
    <p:sldId id="336" r:id="rId11"/>
    <p:sldId id="337" r:id="rId12"/>
    <p:sldId id="323" r:id="rId13"/>
    <p:sldId id="338" r:id="rId14"/>
    <p:sldId id="339" r:id="rId15"/>
    <p:sldId id="325" r:id="rId16"/>
    <p:sldId id="330" r:id="rId17"/>
    <p:sldId id="341" r:id="rId18"/>
    <p:sldId id="342" r:id="rId19"/>
    <p:sldId id="326" r:id="rId20"/>
    <p:sldId id="340" r:id="rId21"/>
    <p:sldId id="343" r:id="rId22"/>
    <p:sldId id="327" r:id="rId23"/>
    <p:sldId id="328" r:id="rId24"/>
    <p:sldId id="331" r:id="rId25"/>
    <p:sldId id="329" r:id="rId26"/>
    <p:sldId id="264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CCCCC"/>
    <a:srgbClr val="5FA4E5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2244" y="-552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t>9/6/2017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/>
              <a:t>U </a:t>
            </a:r>
            <a:r>
              <a:rPr lang="en-US" sz="1200" b="1" dirty="0" err="1" smtClean="0"/>
              <a:t>Nákladového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nádraží</a:t>
            </a:r>
            <a:r>
              <a:rPr lang="en-US" sz="1200" b="1" dirty="0" smtClean="0"/>
              <a:t> 3144/4, 130 00 </a:t>
            </a:r>
            <a:r>
              <a:rPr lang="en-US" sz="1200" b="1" dirty="0" err="1" smtClean="0"/>
              <a:t>Praha</a:t>
            </a:r>
            <a:r>
              <a:rPr lang="en-US" sz="1200" b="1" dirty="0" smtClean="0"/>
              <a:t> 3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 smtClean="0">
                <a:solidFill>
                  <a:schemeClr val="bg1"/>
                </a:solidFill>
              </a:rPr>
              <a:t>tel.: +420 </a:t>
            </a:r>
            <a:r>
              <a:rPr lang="is-IS" sz="1200" b="1" dirty="0" smtClean="0"/>
              <a:t>225 855 321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471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  <p:sldLayoutId id="2147483661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mailto:marketa.weingartnerova@crr.cz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Seminář „Kontrola výdajů“ v rámci programu Interreg CENTRAL </a:t>
            </a:r>
            <a:r>
              <a:rPr lang="cs-CZ" dirty="0" err="1" smtClean="0"/>
              <a:t>Europe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12. 9. 2017, Praha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/>
              <a:t>Způsobilost výdajů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8506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lphaLcParenR" startAt="3"/>
            </a:pPr>
            <a:r>
              <a:rPr lang="cs-CZ" dirty="0"/>
              <a:t>Zaměstnání na částečný úvazek s pružným počtem odpracovaných hodin na projektu za měsíc – výše mzdových nákladů se stanovuje dle počtu odpracovaných hodin na projektu a hodinové sazby, kterou je možné vypočíst jako:</a:t>
            </a:r>
          </a:p>
          <a:p>
            <a:pPr marL="971550" lvl="1" indent="-342900">
              <a:buAutoNum type="alphaLcParenR"/>
            </a:pPr>
            <a:r>
              <a:rPr lang="cs-CZ" sz="1800" dirty="0" smtClean="0"/>
              <a:t>Podíl </a:t>
            </a:r>
            <a:r>
              <a:rPr lang="cs-CZ" sz="1800" dirty="0"/>
              <a:t>měsíčních hrubých mzdových nákladů a měsíční pracovní doby v hodinách podle dokladu o zaměstnání (</a:t>
            </a:r>
            <a:r>
              <a:rPr lang="cs-CZ" sz="1800" dirty="0" err="1"/>
              <a:t>timesheet</a:t>
            </a:r>
            <a:r>
              <a:rPr lang="cs-CZ" sz="1800" dirty="0" smtClean="0"/>
              <a:t>)</a:t>
            </a:r>
          </a:p>
          <a:p>
            <a:pPr lvl="2" indent="0">
              <a:buNone/>
            </a:pPr>
            <a:r>
              <a:rPr lang="cs-CZ" sz="1400" dirty="0" smtClean="0"/>
              <a:t>- Podíl </a:t>
            </a:r>
            <a:r>
              <a:rPr lang="cs-CZ" sz="1400" dirty="0" smtClean="0"/>
              <a:t>měsíčních hrubých mzdových nákladů a měsíční pracovní doby stanovený v dokladu o zaměstnání a vyjádřený v hodinách. </a:t>
            </a:r>
            <a:endParaRPr lang="cs-CZ" sz="1400" b="1" cap="all" dirty="0" smtClean="0">
              <a:solidFill>
                <a:srgbClr val="FF0000"/>
              </a:solidFill>
            </a:endParaRPr>
          </a:p>
          <a:p>
            <a:pPr marL="971550" lvl="1" indent="-342900">
              <a:buAutoNum type="alphaLcParenR"/>
            </a:pPr>
            <a:r>
              <a:rPr lang="cs-CZ" sz="1800" dirty="0" smtClean="0"/>
              <a:t>Podíl posledních doložených ročních hrubých mzdových nákladů (tj. mzdových nákladů za posledních 12 po sobě jdoucích měsíců) a 1720hodin</a:t>
            </a:r>
          </a:p>
          <a:p>
            <a:pPr lvl="2" indent="0">
              <a:buNone/>
            </a:pPr>
            <a:r>
              <a:rPr lang="cs-CZ" sz="1400" dirty="0" smtClean="0"/>
              <a:t>- </a:t>
            </a:r>
            <a:r>
              <a:rPr lang="cs-CZ" sz="1400" dirty="0" smtClean="0"/>
              <a:t>Podíl posledních doložených ročních hrubých mzdových nákladů (tj. mzdových nákladů za posledních 12 po sobě jdoucích měsíců) a 1720 hodin</a:t>
            </a:r>
            <a:endParaRPr lang="cs-CZ" sz="1400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Vykazování výdajů v období 2014-2020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351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nutné doložit při první kontrole </a:t>
            </a:r>
            <a:r>
              <a:rPr lang="cs-CZ" dirty="0" smtClean="0">
                <a:solidFill>
                  <a:srgbClr val="FF0000"/>
                </a:solidFill>
              </a:rPr>
              <a:t>(v dalších kontrolách doklady o případných změnách v dokumentaci):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Pracovní smlouvy včetně případných dodatků, popřípadě DPP/DPČ,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Přidělení pracovníka pro projekt, a to např. rozhodnutí o jmenování nebo jiný ekvivalent, který lze považovat za doklad o zaměstnání s vyčleněním pro projekt (rozhodnutí o přidělení pracovníka k projektu),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Platový výměr, (pokud není v pracovní smlouvě), popřípadě jiné doložení výše mzdy/platu (u pracovníka ve státní správě zařazení do platové třídy a stupně),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Pracovní náplň, (pokud není uvedeno v PS</a:t>
            </a:r>
            <a:r>
              <a:rPr lang="cs-CZ" dirty="0" smtClean="0"/>
              <a:t>),</a:t>
            </a:r>
            <a:endParaRPr lang="cs-CZ" dirty="0" smtClean="0"/>
          </a:p>
          <a:p>
            <a:pPr marL="285750" indent="-285750">
              <a:buFontTx/>
              <a:buChar char="-"/>
            </a:pPr>
            <a:r>
              <a:rPr lang="cs-CZ" dirty="0" smtClean="0"/>
              <a:t>Stanovení/volba </a:t>
            </a:r>
            <a:r>
              <a:rPr lang="cs-CZ" dirty="0" smtClean="0"/>
              <a:t>metody a způsobu výpočtu hodinové sazby u částečných úvazků tam, kde je to </a:t>
            </a:r>
            <a:r>
              <a:rPr lang="cs-CZ" dirty="0" smtClean="0"/>
              <a:t>relevantní,</a:t>
            </a:r>
            <a:endParaRPr lang="cs-CZ" dirty="0" smtClean="0"/>
          </a:p>
          <a:p>
            <a:pPr marL="285750" indent="-285750">
              <a:buFontTx/>
              <a:buChar char="-"/>
            </a:pPr>
            <a:r>
              <a:rPr lang="cs-CZ" dirty="0" smtClean="0"/>
              <a:t>V případě metody přepočtu se 1720h také doklady k prokázání hrubé mzdy za posledních 12 </a:t>
            </a:r>
            <a:r>
              <a:rPr lang="cs-CZ" dirty="0" smtClean="0"/>
              <a:t>měsíců,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Sestavu rekapitulace mezd,</a:t>
            </a: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dokládat …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22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výplatu mezd: výpis z účtu nebo výdajový pokladní doklad.</a:t>
            </a:r>
          </a:p>
          <a:p>
            <a:r>
              <a:rPr lang="cs-CZ" dirty="0"/>
              <a:t>		               výjimka: v případě organizační složky státu, územně správního</a:t>
            </a:r>
          </a:p>
          <a:p>
            <a:r>
              <a:rPr lang="cs-CZ" dirty="0"/>
              <a:t>                                  celku a jejich příspěvkové organizace lze doložit</a:t>
            </a:r>
          </a:p>
          <a:p>
            <a:r>
              <a:rPr lang="cs-CZ" dirty="0"/>
              <a:t>                                  čestným prohlášením</a:t>
            </a:r>
          </a:p>
          <a:p>
            <a:r>
              <a:rPr lang="cs-CZ" dirty="0"/>
              <a:t>			       v případě výplaty mezd z účtu organizace jednou částkou:</a:t>
            </a:r>
          </a:p>
          <a:p>
            <a:r>
              <a:rPr lang="cs-CZ" dirty="0"/>
              <a:t>			       čestné prohlášení každého zaměstnance + výpis z účtu 					       prokazující úhradu souhrnné částky výdajů	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mzdu obvyklou: mzdové tabulky nebo tarify; platový výměr pracovníka na stejné pracovní pozici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odměny: vnitřní předpis , který stanoví pravidla pro vyplácení odměn.  Pravidla pro odměny musí být zavedena minimálně 6 měsíců před předložením projektové žádosti.  Odměna musí být potenciálně přístupná pro všechny zaměstnance. </a:t>
            </a:r>
          </a:p>
          <a:p>
            <a:r>
              <a:rPr lang="cs-CZ" b="1" dirty="0">
                <a:solidFill>
                  <a:srgbClr val="FF0000"/>
                </a:solidFill>
              </a:rPr>
              <a:t>Centrum pro regionální rozvoj České republiky je na základě registrace u MV oprávněno nakládat i s citlivými informacemi a zaručuje jejich bezpečnost.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dokládat ….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15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endParaRPr lang="cs-CZ" dirty="0" smtClean="0"/>
          </a:p>
          <a:p>
            <a:pPr marL="454025" lvl="1" indent="-187325"/>
            <a:r>
              <a:rPr lang="cs-CZ" dirty="0" smtClean="0"/>
              <a:t>Chybějící doklady a problémy v této oblasti</a:t>
            </a:r>
            <a:endParaRPr lang="cs-CZ" dirty="0"/>
          </a:p>
          <a:p>
            <a:pPr marL="720725" lvl="2" indent="-187325"/>
            <a:r>
              <a:rPr lang="cs-CZ" dirty="0"/>
              <a:t>P</a:t>
            </a:r>
            <a:r>
              <a:rPr lang="cs-CZ" dirty="0" smtClean="0"/>
              <a:t>racovní </a:t>
            </a:r>
            <a:r>
              <a:rPr lang="cs-CZ" dirty="0"/>
              <a:t>smlouva vč</a:t>
            </a:r>
            <a:r>
              <a:rPr lang="cs-CZ" dirty="0" smtClean="0"/>
              <a:t>. všech </a:t>
            </a:r>
            <a:r>
              <a:rPr lang="cs-CZ" dirty="0"/>
              <a:t>dodatků / DPP, DPČ, pracovní náplň / přidělení pro projekt, mzdový/platový </a:t>
            </a:r>
            <a:r>
              <a:rPr lang="cs-CZ" dirty="0" smtClean="0"/>
              <a:t>výměr, </a:t>
            </a:r>
            <a:endParaRPr lang="cs-CZ" dirty="0" smtClean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Výplatní </a:t>
            </a:r>
            <a:r>
              <a:rPr lang="cs-CZ" dirty="0"/>
              <a:t>pásky, doklad o </a:t>
            </a:r>
            <a:r>
              <a:rPr lang="cs-CZ" dirty="0" smtClean="0"/>
              <a:t>úhradě </a:t>
            </a:r>
            <a:r>
              <a:rPr lang="cs-CZ" dirty="0" smtClean="0"/>
              <a:t>mezd, </a:t>
            </a:r>
            <a:endParaRPr lang="cs-CZ" dirty="0" smtClean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Centrum disponuje oprávněním nakládat s tímto typem informací a odmítnout poskytnout takové informace z důvodu jejich ochrany není </a:t>
            </a:r>
            <a:r>
              <a:rPr lang="cs-CZ" dirty="0" smtClean="0"/>
              <a:t>relevantní,</a:t>
            </a:r>
            <a:endParaRPr lang="cs-CZ" dirty="0" smtClean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U </a:t>
            </a:r>
            <a:r>
              <a:rPr lang="cs-CZ" dirty="0"/>
              <a:t>odměn vždy zdůvodnění a schválení nadřízeným </a:t>
            </a:r>
            <a:r>
              <a:rPr lang="cs-CZ" dirty="0" smtClean="0"/>
              <a:t>pracovníkem; doložení období, ke kterému se odměna </a:t>
            </a:r>
            <a:r>
              <a:rPr lang="cs-CZ" dirty="0" smtClean="0"/>
              <a:t>vztahuje, </a:t>
            </a:r>
            <a:endParaRPr lang="cs-CZ" dirty="0" smtClean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Odlišný popis činností v </a:t>
            </a:r>
            <a:r>
              <a:rPr lang="cs-CZ" dirty="0" err="1" smtClean="0"/>
              <a:t>timesheetu</a:t>
            </a:r>
            <a:r>
              <a:rPr lang="cs-CZ" dirty="0" smtClean="0"/>
              <a:t> vzhledem k pracovní smlouvě/pracovní náplni/</a:t>
            </a:r>
            <a:r>
              <a:rPr lang="cs-CZ" dirty="0" err="1" smtClean="0"/>
              <a:t>progress</a:t>
            </a:r>
            <a:r>
              <a:rPr lang="cs-CZ" dirty="0" smtClean="0"/>
              <a:t> report/</a:t>
            </a: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/>
              <a:t>,</a:t>
            </a:r>
            <a:endParaRPr lang="cs-CZ" dirty="0" smtClean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Chyby v odlišení činností dle </a:t>
            </a:r>
            <a:r>
              <a:rPr lang="cs-CZ" dirty="0" err="1" smtClean="0"/>
              <a:t>WPs</a:t>
            </a:r>
            <a:r>
              <a:rPr lang="cs-CZ" dirty="0" smtClean="0"/>
              <a:t> mezi </a:t>
            </a:r>
            <a:r>
              <a:rPr lang="cs-CZ" dirty="0" err="1" smtClean="0"/>
              <a:t>timesheetem</a:t>
            </a:r>
            <a:r>
              <a:rPr lang="cs-CZ" dirty="0" smtClean="0"/>
              <a:t> a schválenými aktivitami dle </a:t>
            </a: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/>
              <a:t>,</a:t>
            </a:r>
            <a:endParaRPr lang="cs-CZ" dirty="0" smtClean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Nedoložení výstupů uváděných v </a:t>
            </a:r>
            <a:r>
              <a:rPr lang="cs-CZ" dirty="0" err="1" smtClean="0"/>
              <a:t>timesheetech</a:t>
            </a:r>
            <a:r>
              <a:rPr lang="cs-CZ" dirty="0" smtClean="0"/>
              <a:t> průkaznou formou.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Vykazování výdajů a nejčastější </a:t>
            </a:r>
            <a:r>
              <a:rPr lang="cs-CZ" dirty="0" smtClean="0"/>
              <a:t>pochybení po rozpočtových </a:t>
            </a:r>
            <a:r>
              <a:rPr lang="cs-CZ" dirty="0"/>
              <a:t>kapitolách </a:t>
            </a:r>
            <a:r>
              <a:rPr lang="cs-CZ" dirty="0" smtClean="0"/>
              <a:t> - MZDOVÉ VÝDAJE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5652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endParaRPr lang="cs-CZ" dirty="0" smtClean="0"/>
          </a:p>
          <a:p>
            <a:pPr marL="454025" lvl="1" indent="-187325"/>
            <a:r>
              <a:rPr lang="cs-CZ" dirty="0" smtClean="0"/>
              <a:t>Nárokování </a:t>
            </a:r>
            <a:r>
              <a:rPr lang="cs-CZ" dirty="0"/>
              <a:t>nezpůsobilých položek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Navyšování mezd pouze pro účely </a:t>
            </a:r>
            <a:r>
              <a:rPr lang="cs-CZ" dirty="0" smtClean="0"/>
              <a:t>projektu, </a:t>
            </a:r>
            <a:endParaRPr lang="cs-CZ" dirty="0" smtClean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Bonusy </a:t>
            </a:r>
            <a:r>
              <a:rPr lang="cs-CZ" dirty="0"/>
              <a:t>bez souvislosti s projektem, dovolená vyšší než alikvotní část pro </a:t>
            </a:r>
            <a:r>
              <a:rPr lang="cs-CZ" dirty="0" smtClean="0"/>
              <a:t>projekt, </a:t>
            </a:r>
            <a:endParaRPr lang="cs-CZ" dirty="0" smtClean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Mzdy jsou nárokovány dle data úhrady  - časová </a:t>
            </a:r>
            <a:r>
              <a:rPr lang="cs-CZ" dirty="0" smtClean="0"/>
              <a:t>způsobilosti.</a:t>
            </a:r>
            <a:endParaRPr lang="cs-CZ" dirty="0" smtClean="0"/>
          </a:p>
          <a:p>
            <a:pPr marL="533400" lvl="2" indent="0">
              <a:spcBef>
                <a:spcPts val="400"/>
              </a:spcBef>
              <a:buNone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Vykazování výdajů a nejčastější </a:t>
            </a:r>
            <a:r>
              <a:rPr lang="cs-CZ" dirty="0" smtClean="0"/>
              <a:t>pochybení po rozpočtových </a:t>
            </a:r>
            <a:r>
              <a:rPr lang="cs-CZ" dirty="0"/>
              <a:t>kapitolách </a:t>
            </a:r>
            <a:r>
              <a:rPr lang="cs-CZ" dirty="0" smtClean="0"/>
              <a:t> - MZDOVÉ VÝDAJE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0131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Zahrnují výdaje na následující položky: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jízdné a náhrady </a:t>
            </a:r>
            <a:r>
              <a:rPr lang="cs-CZ" dirty="0" smtClean="0"/>
              <a:t>jízdného,</a:t>
            </a:r>
            <a:endParaRPr lang="cs-CZ" dirty="0" smtClean="0"/>
          </a:p>
          <a:p>
            <a:pPr marL="285750" indent="-285750">
              <a:buFontTx/>
              <a:buChar char="-"/>
            </a:pPr>
            <a:r>
              <a:rPr lang="cs-CZ" dirty="0" smtClean="0"/>
              <a:t>Stravné,</a:t>
            </a:r>
            <a:endParaRPr lang="cs-CZ" dirty="0" smtClean="0"/>
          </a:p>
          <a:p>
            <a:pPr marL="285750" indent="-285750">
              <a:buFontTx/>
              <a:buChar char="-"/>
            </a:pPr>
            <a:r>
              <a:rPr lang="cs-CZ" dirty="0" smtClean="0"/>
              <a:t>Ubytování,</a:t>
            </a:r>
            <a:endParaRPr lang="cs-CZ" dirty="0" smtClean="0"/>
          </a:p>
          <a:p>
            <a:pPr marL="285750" indent="-285750">
              <a:buFontTx/>
              <a:buChar char="-"/>
            </a:pPr>
            <a:r>
              <a:rPr lang="cs-CZ" dirty="0" smtClean="0"/>
              <a:t>Víza,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Kapesné.</a:t>
            </a:r>
            <a:endParaRPr lang="cs-CZ" dirty="0" smtClean="0"/>
          </a:p>
          <a:p>
            <a:r>
              <a:rPr lang="cs-CZ" dirty="0" smtClean="0"/>
              <a:t>Pracovní cesty realizované výhradně </a:t>
            </a:r>
            <a:r>
              <a:rPr lang="cs-CZ" u="sng" dirty="0" smtClean="0"/>
              <a:t>zaměstnanci projektového partnera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i="1" dirty="0" smtClean="0"/>
              <a:t>Pracovní cesty realizované osobou, která </a:t>
            </a:r>
            <a:r>
              <a:rPr lang="cs-CZ" i="1" u="sng" dirty="0" smtClean="0"/>
              <a:t>není zaměstnancem </a:t>
            </a:r>
            <a:r>
              <a:rPr lang="cs-CZ" i="1" dirty="0" smtClean="0"/>
              <a:t>projektového partnera – vykazují se v rozpočtové kapitole </a:t>
            </a:r>
            <a:r>
              <a:rPr lang="cs-CZ" i="1" u="sng" dirty="0" smtClean="0"/>
              <a:t>Externí služby</a:t>
            </a:r>
            <a:endParaRPr lang="cs-CZ" i="1" u="sng" dirty="0"/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2. </a:t>
            </a:r>
            <a:r>
              <a:rPr lang="cs-CZ" dirty="0" err="1" smtClean="0"/>
              <a:t>Travel</a:t>
            </a:r>
            <a:r>
              <a:rPr lang="cs-CZ" dirty="0" smtClean="0"/>
              <a:t> </a:t>
            </a:r>
            <a:r>
              <a:rPr lang="cs-CZ" dirty="0"/>
              <a:t>and </a:t>
            </a:r>
            <a:r>
              <a:rPr lang="cs-CZ" dirty="0" err="1"/>
              <a:t>accommodation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 </a:t>
            </a:r>
            <a:r>
              <a:rPr lang="cs-CZ" dirty="0" smtClean="0"/>
              <a:t>- Cestovní </a:t>
            </a:r>
            <a:r>
              <a:rPr lang="cs-CZ" dirty="0" smtClean="0"/>
              <a:t>výdaje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98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Nač si dávat pozor: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Náhrady za </a:t>
            </a:r>
            <a:r>
              <a:rPr lang="cs-CZ" u="sng" dirty="0"/>
              <a:t>použití soukromého vozidla </a:t>
            </a:r>
            <a:r>
              <a:rPr lang="cs-CZ" dirty="0"/>
              <a:t>– častá chyba je nesprávný výpočet náhrady za spotřebu pohonných hmot. Základem pro výpočet je tzv. kombinovaná spotřeba uvedená v technickém průkaze</a:t>
            </a:r>
            <a:r>
              <a:rPr lang="cs-CZ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Použití </a:t>
            </a:r>
            <a:r>
              <a:rPr lang="cs-CZ" u="sng" dirty="0"/>
              <a:t>služebního vozidla  </a:t>
            </a:r>
            <a:r>
              <a:rPr lang="cs-CZ" dirty="0"/>
              <a:t>-  způsobilé jsou výdaje za spotřebované pohonné hmoty. Výdaje za opravy a údržbu jsou hrazeny v rámci paušální částky za administrativní a režijní výdaje.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Pracovní cesty </a:t>
            </a:r>
            <a:r>
              <a:rPr lang="cs-CZ" u="sng" dirty="0"/>
              <a:t>mimo programové území </a:t>
            </a:r>
            <a:r>
              <a:rPr lang="cs-CZ" dirty="0"/>
              <a:t>– pouze jsou-li uvedeny v projektové žádosti nebo </a:t>
            </a:r>
            <a:r>
              <a:rPr lang="cs-CZ" dirty="0" smtClean="0"/>
              <a:t>předem schváleny </a:t>
            </a:r>
            <a:r>
              <a:rPr lang="cs-CZ" dirty="0"/>
              <a:t>Společným </a:t>
            </a:r>
            <a:r>
              <a:rPr lang="cs-CZ" dirty="0" smtClean="0"/>
              <a:t>sekretariátem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pracovníci na </a:t>
            </a:r>
            <a:r>
              <a:rPr lang="cs-CZ" u="sng" dirty="0" smtClean="0"/>
              <a:t>DPP/DPČ</a:t>
            </a:r>
            <a:r>
              <a:rPr lang="cs-CZ" dirty="0" smtClean="0"/>
              <a:t>  nemají ze zákona nárok na náhradu cestovních výdajů. Možnost sjednat v textu DPP/DPČ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Cestovní výdaje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8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</a:t>
            </a:r>
            <a:r>
              <a:rPr lang="cs-CZ" dirty="0" smtClean="0"/>
              <a:t>je nutné doložit ke kontrole způsobilosti:</a:t>
            </a:r>
          </a:p>
          <a:p>
            <a:r>
              <a:rPr lang="cs-CZ" dirty="0" smtClean="0"/>
              <a:t>Vždy: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Přehled pracovních cest  (standardizovaný formulář) – pokud nelze předložit, pak lze nahradit jinou sestavu o stejné vypovídací schopnosti,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Vnitřní předpis zaměstnavatele o pracovních cestách,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Zdůvodnění použití jiné než ekonomické třídy nebo taxi</a:t>
            </a:r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r>
              <a:rPr lang="cs-CZ" dirty="0" smtClean="0"/>
              <a:t>Na vybraném vzorku: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Při využití soukromého vozidla dohodu/souhlas o používání vlastního motorového vozidla ke služebním účelům a kopii technického průkazu,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Při využití služebního vozidla minimálně kopii knihy jízd, technického průkazu,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Zprávu ze SC pokud je zpracovávána.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Cestovní příkaz, vyúčtování cesty včetně prvotních dokladů a doklad o zaplacení.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Vykazování výdajů v období 2014-2020 </a:t>
            </a:r>
            <a:r>
              <a:rPr lang="cs-CZ" dirty="0" smtClean="0"/>
              <a:t>- CESTOVNÍ </a:t>
            </a:r>
            <a:r>
              <a:rPr lang="cs-CZ" dirty="0"/>
              <a:t>NÁHRADY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137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296241"/>
            <a:ext cx="7700425" cy="4819290"/>
          </a:xfrm>
        </p:spPr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dirty="0"/>
              <a:t>• 	</a:t>
            </a:r>
            <a:r>
              <a:rPr lang="cs-CZ" dirty="0" smtClean="0"/>
              <a:t>Trvání cesty v </a:t>
            </a:r>
            <a:r>
              <a:rPr lang="cs-CZ" dirty="0"/>
              <a:t>přímé vazbě na projekt </a:t>
            </a:r>
            <a:r>
              <a:rPr lang="cs-CZ" dirty="0" smtClean="0"/>
              <a:t>(jednání +</a:t>
            </a:r>
            <a:r>
              <a:rPr lang="cs-CZ" dirty="0"/>
              <a:t>1 den před a </a:t>
            </a:r>
            <a:r>
              <a:rPr lang="cs-CZ" dirty="0" smtClean="0"/>
              <a:t>po) </a:t>
            </a:r>
          </a:p>
          <a:p>
            <a:r>
              <a:rPr lang="cs-CZ" dirty="0"/>
              <a:t>• 	</a:t>
            </a:r>
            <a:r>
              <a:rPr lang="cs-CZ" dirty="0" smtClean="0"/>
              <a:t>Doložit vztah k aktivitě dle </a:t>
            </a: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/>
              <a:t>•	Nutnost doložit, že cesta skutečně proběhla – </a:t>
            </a:r>
            <a:r>
              <a:rPr lang="cs-CZ" dirty="0" err="1"/>
              <a:t>boarding</a:t>
            </a:r>
            <a:r>
              <a:rPr lang="cs-CZ" dirty="0"/>
              <a:t> </a:t>
            </a:r>
            <a:r>
              <a:rPr lang="cs-CZ" dirty="0" err="1"/>
              <a:t>pass</a:t>
            </a:r>
            <a:r>
              <a:rPr lang="cs-CZ" dirty="0"/>
              <a:t>, </a:t>
            </a:r>
            <a:r>
              <a:rPr lang="cs-CZ" dirty="0" smtClean="0"/>
              <a:t>jízdenky; prezenční 	listina </a:t>
            </a:r>
            <a:endParaRPr lang="cs-CZ" dirty="0"/>
          </a:p>
          <a:p>
            <a:r>
              <a:rPr lang="cs-CZ" dirty="0"/>
              <a:t>•	Výpočet stravného dle vyhlášky MPSV, krácení dle ZP (např. za snídani v ceně </a:t>
            </a:r>
            <a:r>
              <a:rPr lang="cs-CZ" dirty="0" smtClean="0"/>
              <a:t>	ubytování</a:t>
            </a:r>
            <a:r>
              <a:rPr lang="cs-CZ" dirty="0"/>
              <a:t>) </a:t>
            </a:r>
            <a:endParaRPr lang="cs-CZ" dirty="0" smtClean="0"/>
          </a:p>
          <a:p>
            <a:r>
              <a:rPr lang="cs-CZ" dirty="0"/>
              <a:t>• </a:t>
            </a:r>
            <a:r>
              <a:rPr lang="cs-CZ" dirty="0" smtClean="0"/>
              <a:t>	Pozor na použití kurzu pro </a:t>
            </a:r>
            <a:r>
              <a:rPr lang="cs-CZ" dirty="0"/>
              <a:t>přepočet </a:t>
            </a:r>
            <a:r>
              <a:rPr lang="cs-CZ" dirty="0" smtClean="0"/>
              <a:t> cizí měny – u pracovních cest se řídí ZP </a:t>
            </a:r>
            <a:endParaRPr lang="cs-CZ" dirty="0"/>
          </a:p>
          <a:p>
            <a:r>
              <a:rPr lang="cs-CZ" dirty="0"/>
              <a:t>• </a:t>
            </a:r>
            <a:r>
              <a:rPr lang="cs-CZ" dirty="0" smtClean="0"/>
              <a:t>	Konferenční poplatky patří do rozpočtové kapitoly EE (2014-2020)</a:t>
            </a:r>
          </a:p>
          <a:p>
            <a:pPr marL="454025" lvl="1" indent="-187325"/>
            <a:r>
              <a:rPr lang="cs-CZ" dirty="0"/>
              <a:t>Nárokování nezpůsobilých položek </a:t>
            </a:r>
          </a:p>
          <a:p>
            <a:r>
              <a:rPr lang="cs-CZ" dirty="0" smtClean="0"/>
              <a:t>•</a:t>
            </a:r>
            <a:r>
              <a:rPr lang="cs-CZ" dirty="0"/>
              <a:t>	</a:t>
            </a:r>
            <a:r>
              <a:rPr lang="cs-CZ" dirty="0" smtClean="0"/>
              <a:t> </a:t>
            </a:r>
            <a:r>
              <a:rPr lang="cs-CZ" dirty="0"/>
              <a:t>cesty business </a:t>
            </a:r>
            <a:r>
              <a:rPr lang="cs-CZ" dirty="0" err="1"/>
              <a:t>class</a:t>
            </a:r>
            <a:r>
              <a:rPr lang="cs-CZ" dirty="0"/>
              <a:t> </a:t>
            </a:r>
            <a:r>
              <a:rPr lang="cs-CZ" dirty="0" smtClean="0"/>
              <a:t>, taxi pokud bylo možné použít 	veřejnou dopravu (nesplňují 	pravidlo 3E) </a:t>
            </a:r>
            <a:endParaRPr lang="cs-CZ" dirty="0"/>
          </a:p>
          <a:p>
            <a:r>
              <a:rPr lang="cs-CZ" dirty="0"/>
              <a:t>•	</a:t>
            </a:r>
            <a:r>
              <a:rPr lang="cs-CZ" dirty="0" smtClean="0"/>
              <a:t>Cesty </a:t>
            </a:r>
            <a:r>
              <a:rPr lang="cs-CZ" dirty="0"/>
              <a:t>mimo </a:t>
            </a:r>
            <a:r>
              <a:rPr lang="cs-CZ" dirty="0" smtClean="0"/>
              <a:t>programové území </a:t>
            </a:r>
            <a:r>
              <a:rPr lang="cs-CZ" dirty="0" err="1"/>
              <a:t>Central</a:t>
            </a:r>
            <a:r>
              <a:rPr lang="cs-CZ" dirty="0"/>
              <a:t> </a:t>
            </a:r>
            <a:r>
              <a:rPr lang="cs-CZ" dirty="0" err="1"/>
              <a:t>Europe</a:t>
            </a:r>
            <a:r>
              <a:rPr lang="cs-CZ" dirty="0"/>
              <a:t> musí být </a:t>
            </a:r>
            <a:r>
              <a:rPr lang="cs-CZ" dirty="0" smtClean="0"/>
              <a:t>uvedeny </a:t>
            </a:r>
            <a:r>
              <a:rPr lang="cs-CZ" dirty="0"/>
              <a:t>v </a:t>
            </a:r>
            <a:r>
              <a:rPr lang="cs-CZ" dirty="0" err="1"/>
              <a:t>Application</a:t>
            </a:r>
            <a:r>
              <a:rPr lang="cs-CZ" dirty="0"/>
              <a:t> </a:t>
            </a:r>
            <a:r>
              <a:rPr lang="cs-CZ" dirty="0" smtClean="0"/>
              <a:t>	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r>
              <a:rPr lang="cs-CZ" dirty="0"/>
              <a:t>nebo </a:t>
            </a:r>
            <a:r>
              <a:rPr lang="cs-CZ" u="sng" dirty="0"/>
              <a:t>předem</a:t>
            </a:r>
            <a:r>
              <a:rPr lang="cs-CZ" dirty="0"/>
              <a:t> </a:t>
            </a:r>
            <a:r>
              <a:rPr lang="cs-CZ" dirty="0" smtClean="0"/>
              <a:t>schváleny JTS.  Častým </a:t>
            </a:r>
            <a:r>
              <a:rPr lang="cs-CZ" dirty="0"/>
              <a:t>omylem je cesta do Bruselu bez </a:t>
            </a:r>
            <a:r>
              <a:rPr lang="cs-CZ" dirty="0" smtClean="0"/>
              <a:t>	předchozího schválení; pozor na cesty </a:t>
            </a:r>
            <a:r>
              <a:rPr lang="cs-CZ" dirty="0"/>
              <a:t>do Německa </a:t>
            </a:r>
            <a:r>
              <a:rPr lang="cs-CZ" dirty="0" smtClean="0"/>
              <a:t>a </a:t>
            </a:r>
            <a:r>
              <a:rPr lang="cs-CZ" dirty="0"/>
              <a:t>I</a:t>
            </a:r>
            <a:r>
              <a:rPr lang="cs-CZ" dirty="0" smtClean="0"/>
              <a:t>tálie do regionů mimo 	programové </a:t>
            </a:r>
            <a:r>
              <a:rPr lang="cs-CZ" dirty="0"/>
              <a:t>území </a:t>
            </a:r>
            <a:r>
              <a:rPr lang="cs-CZ" dirty="0" err="1"/>
              <a:t>Central</a:t>
            </a:r>
            <a:r>
              <a:rPr lang="cs-CZ" dirty="0"/>
              <a:t> </a:t>
            </a:r>
            <a:r>
              <a:rPr lang="cs-CZ" dirty="0" err="1"/>
              <a:t>Europe</a:t>
            </a:r>
            <a:r>
              <a:rPr lang="cs-CZ" dirty="0"/>
              <a:t> 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Vykazování výdajů a nejčastější </a:t>
            </a:r>
            <a:r>
              <a:rPr lang="cs-CZ" dirty="0" smtClean="0"/>
              <a:t>pochybení po rozpočtových </a:t>
            </a:r>
            <a:r>
              <a:rPr lang="cs-CZ" dirty="0"/>
              <a:t>kapitolách </a:t>
            </a:r>
            <a:r>
              <a:rPr lang="cs-CZ" dirty="0" smtClean="0"/>
              <a:t>– CESTOVNÍ NÁHRADY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638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účast na meetingu: pozvánka, program, zápis, kopie účastnické listiny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cesta letadlem: faktura, úhrada faktury, </a:t>
            </a:r>
            <a:r>
              <a:rPr lang="cs-CZ" dirty="0" err="1" smtClean="0"/>
              <a:t>boarding</a:t>
            </a:r>
            <a:r>
              <a:rPr lang="cs-CZ" dirty="0" smtClean="0"/>
              <a:t> </a:t>
            </a:r>
            <a:r>
              <a:rPr lang="cs-CZ" dirty="0" err="1" smtClean="0"/>
              <a:t>pass</a:t>
            </a: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úhrada cestovních náhrad pracovníkovi: výdajový pokladní doklad, výpis z účtu. V případě úhrady společně s výplatou mzdy mzdový lístek, výpis z účtu.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výdaje na neuskutečněné cesty nejsou způsobilé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dokládat …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84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altLang="cs-CZ" dirty="0" smtClean="0"/>
              <a:t>Ověření způsobilosti výdajů je jedním, ale ne jediným z cílů kontroly</a:t>
            </a:r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altLang="cs-CZ" dirty="0" smtClean="0">
                <a:solidFill>
                  <a:srgbClr val="FF0000"/>
                </a:solidFill>
              </a:rPr>
              <a:t>Metodicky upraveno předpisy EU, národními, Pokyny a Náležitostmi</a:t>
            </a:r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altLang="cs-CZ" dirty="0" smtClean="0"/>
              <a:t>Způsobilost </a:t>
            </a:r>
            <a:r>
              <a:rPr lang="cs-CZ" altLang="cs-CZ" dirty="0"/>
              <a:t>nárokovaných výdajů a aktivit s nimi </a:t>
            </a:r>
            <a:r>
              <a:rPr lang="cs-CZ" altLang="cs-CZ" dirty="0" smtClean="0"/>
              <a:t>spojených je posuzována ve </a:t>
            </a:r>
            <a:r>
              <a:rPr lang="cs-CZ" altLang="cs-CZ" dirty="0"/>
              <a:t>smyslu:</a:t>
            </a:r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dirty="0"/>
              <a:t>Věcné způsobilosti </a:t>
            </a:r>
            <a:r>
              <a:rPr lang="cs-CZ" altLang="cs-CZ" dirty="0" smtClean="0"/>
              <a:t>výdajů – tzn. </a:t>
            </a:r>
            <a:r>
              <a:rPr lang="cs-CZ" altLang="cs-CZ" dirty="0" smtClean="0"/>
              <a:t>vazba </a:t>
            </a:r>
            <a:r>
              <a:rPr lang="cs-CZ" altLang="cs-CZ" dirty="0" smtClean="0"/>
              <a:t>k projektu a projektové žádosti </a:t>
            </a:r>
            <a:r>
              <a:rPr lang="cs-CZ" altLang="cs-CZ" dirty="0" smtClean="0">
                <a:solidFill>
                  <a:srgbClr val="FF0000"/>
                </a:solidFill>
              </a:rPr>
              <a:t>(mezinárodní přesah, udržitelnost výstupů, inovativní proces, horizontální kritéria a partnerství na různých úrovních)</a:t>
            </a:r>
            <a:endParaRPr lang="cs-CZ" altLang="cs-CZ" dirty="0">
              <a:solidFill>
                <a:srgbClr val="FF0000"/>
              </a:solidFill>
            </a:endParaRPr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dirty="0"/>
              <a:t>Přiměřenosti </a:t>
            </a:r>
            <a:r>
              <a:rPr lang="cs-CZ" altLang="cs-CZ" dirty="0" smtClean="0"/>
              <a:t>výdajů – efektivnosti a účelnosti</a:t>
            </a:r>
            <a:endParaRPr lang="cs-CZ" altLang="cs-CZ" dirty="0"/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dirty="0"/>
              <a:t>Časové způsobilosti </a:t>
            </a:r>
            <a:r>
              <a:rPr lang="cs-CZ" altLang="cs-CZ" dirty="0" smtClean="0"/>
              <a:t>výdajů – vznik a úhrada výdaje</a:t>
            </a:r>
            <a:endParaRPr lang="cs-CZ" altLang="cs-CZ" dirty="0"/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dirty="0"/>
              <a:t>Místní způsobilosti </a:t>
            </a:r>
            <a:r>
              <a:rPr lang="cs-CZ" altLang="cs-CZ" dirty="0" smtClean="0"/>
              <a:t>výdajů – programové a </a:t>
            </a:r>
            <a:r>
              <a:rPr lang="cs-CZ" altLang="cs-CZ" dirty="0" err="1" smtClean="0"/>
              <a:t>mimoprogramové</a:t>
            </a:r>
            <a:r>
              <a:rPr lang="cs-CZ" altLang="cs-CZ" dirty="0" smtClean="0"/>
              <a:t> území</a:t>
            </a:r>
            <a:endParaRPr lang="cs-CZ" altLang="cs-CZ" dirty="0"/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dirty="0"/>
              <a:t>Vykázání </a:t>
            </a:r>
            <a:r>
              <a:rPr lang="cs-CZ" altLang="cs-CZ" dirty="0" smtClean="0"/>
              <a:t>výdajů – doložení příslušnou dokumentací.</a:t>
            </a:r>
            <a:endParaRPr lang="cs-CZ" altLang="cs-CZ" dirty="0"/>
          </a:p>
          <a:p>
            <a:endParaRPr lang="cs-CZ" dirty="0" smtClean="0"/>
          </a:p>
          <a:p>
            <a:r>
              <a:rPr lang="cs-CZ" dirty="0" smtClean="0"/>
              <a:t>HOSPODÁRNOST – ÚČELNOST – EFEKTIVNOST – </a:t>
            </a:r>
            <a:r>
              <a:rPr lang="cs-CZ" dirty="0" smtClean="0"/>
              <a:t>pravidlo 3E</a:t>
            </a:r>
            <a:endParaRPr lang="cs-CZ" dirty="0" smtClean="0"/>
          </a:p>
          <a:p>
            <a:r>
              <a:rPr lang="cs-CZ" dirty="0" smtClean="0"/>
              <a:t>VÝDAJ MUSÍ NEJEN VZNIKNOUT, ALE I BÝT UHRAZEN V REPORTOVACÍM </a:t>
            </a:r>
            <a:r>
              <a:rPr lang="cs-CZ" dirty="0" smtClean="0"/>
              <a:t>OBDOBÍ (s výjimkou pro závěrečné období)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Způsobilost výdajů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2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Paušální sazba </a:t>
            </a:r>
            <a:r>
              <a:rPr lang="cs-CZ" dirty="0"/>
              <a:t>15% uznatelných mzdových výdajů za příslušné </a:t>
            </a:r>
            <a:r>
              <a:rPr lang="cs-CZ" dirty="0" err="1"/>
              <a:t>reportovací</a:t>
            </a:r>
            <a:r>
              <a:rPr lang="cs-CZ" dirty="0"/>
              <a:t> období. </a:t>
            </a:r>
            <a:r>
              <a:rPr lang="cs-CZ" dirty="0" smtClean="0"/>
              <a:t>Ke kontrole není </a:t>
            </a:r>
            <a:r>
              <a:rPr lang="cs-CZ" dirty="0"/>
              <a:t>třeba dokládat žádnou dokumentaci ani </a:t>
            </a:r>
            <a:r>
              <a:rPr lang="cs-CZ" dirty="0" smtClean="0"/>
              <a:t>propočty.</a:t>
            </a:r>
          </a:p>
          <a:p>
            <a:endParaRPr lang="cs-CZ" dirty="0"/>
          </a:p>
          <a:p>
            <a:r>
              <a:rPr lang="cs-CZ" dirty="0" smtClean="0"/>
              <a:t>Výdaje charakteru Office and </a:t>
            </a:r>
            <a:r>
              <a:rPr lang="cs-CZ" dirty="0" err="1" smtClean="0"/>
              <a:t>administrative</a:t>
            </a:r>
            <a:r>
              <a:rPr lang="cs-CZ" dirty="0" smtClean="0"/>
              <a:t> </a:t>
            </a:r>
            <a:r>
              <a:rPr lang="cs-CZ" dirty="0" err="1" smtClean="0"/>
              <a:t>costs</a:t>
            </a:r>
            <a:r>
              <a:rPr lang="cs-CZ" dirty="0" smtClean="0"/>
              <a:t> nemohou být nárokovány v jiné rozpočtové kapitole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3. Office </a:t>
            </a:r>
            <a:r>
              <a:rPr lang="cs-CZ" dirty="0"/>
              <a:t>and </a:t>
            </a:r>
            <a:r>
              <a:rPr lang="cs-CZ" dirty="0" err="1"/>
              <a:t>administrative</a:t>
            </a:r>
            <a:r>
              <a:rPr lang="cs-CZ" dirty="0"/>
              <a:t> </a:t>
            </a:r>
            <a:r>
              <a:rPr lang="cs-CZ" dirty="0" err="1"/>
              <a:t>expenditure</a:t>
            </a:r>
            <a:r>
              <a:rPr lang="cs-CZ" dirty="0"/>
              <a:t> </a:t>
            </a:r>
            <a:r>
              <a:rPr lang="cs-CZ" dirty="0" smtClean="0"/>
              <a:t>- Administrativní </a:t>
            </a:r>
            <a:r>
              <a:rPr lang="cs-CZ" dirty="0" smtClean="0"/>
              <a:t>a režijní výdaje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22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4025" lvl="1" indent="-187325"/>
            <a:r>
              <a:rPr lang="cs-CZ" dirty="0" smtClean="0"/>
              <a:t>Administrativní výdaje 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Náhrada paušálem do výše 15% </a:t>
            </a:r>
            <a:r>
              <a:rPr lang="cs-CZ" dirty="0" smtClean="0">
                <a:solidFill>
                  <a:srgbClr val="FF0000"/>
                </a:solidFill>
              </a:rPr>
              <a:t>způsobilých</a:t>
            </a:r>
            <a:r>
              <a:rPr lang="cs-CZ" dirty="0" smtClean="0"/>
              <a:t> mzdových výdajů partnera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Žádné další přímé výdaje nejsou způsobilé </a:t>
            </a:r>
          </a:p>
          <a:p>
            <a:pPr marL="454025" lvl="1" indent="-187325"/>
            <a:r>
              <a:rPr lang="cs-CZ" dirty="0" smtClean="0"/>
              <a:t>Způsobilé administrativní výdaje </a:t>
            </a:r>
            <a:r>
              <a:rPr lang="cs-CZ" dirty="0" smtClean="0">
                <a:solidFill>
                  <a:srgbClr val="FF0000"/>
                </a:solidFill>
              </a:rPr>
              <a:t>(konečný výčet výdajů)</a:t>
            </a:r>
            <a:endParaRPr lang="cs-CZ" dirty="0">
              <a:solidFill>
                <a:srgbClr val="FF0000"/>
              </a:solidFill>
            </a:endParaRP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nájem </a:t>
            </a:r>
            <a:r>
              <a:rPr lang="cs-CZ" dirty="0"/>
              <a:t>kancelářských </a:t>
            </a:r>
            <a:r>
              <a:rPr lang="cs-CZ" dirty="0" smtClean="0"/>
              <a:t>prostor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pojištění </a:t>
            </a:r>
            <a:r>
              <a:rPr lang="cs-CZ" dirty="0"/>
              <a:t>a daně související s budovami, v nichž se nacházejí zaměstnanci, a s vybavením kanceláře (např. pojištění proti požáru, krádeži</a:t>
            </a:r>
            <a:r>
              <a:rPr lang="cs-CZ" dirty="0" smtClean="0"/>
              <a:t>)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veřejné </a:t>
            </a:r>
            <a:r>
              <a:rPr lang="cs-CZ" dirty="0"/>
              <a:t>služby (např. elektřina, topení, voda</a:t>
            </a:r>
            <a:r>
              <a:rPr lang="cs-CZ" dirty="0" smtClean="0"/>
              <a:t>)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kancelářské potřeby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všeobecné </a:t>
            </a:r>
            <a:r>
              <a:rPr lang="cs-CZ" dirty="0"/>
              <a:t>účetnictví zajišťované uvnitř organizace, která je </a:t>
            </a:r>
            <a:r>
              <a:rPr lang="cs-CZ" dirty="0" smtClean="0"/>
              <a:t>příjemcem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archivy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údržba</a:t>
            </a:r>
            <a:r>
              <a:rPr lang="cs-CZ" dirty="0"/>
              <a:t>, úklid a </a:t>
            </a:r>
            <a:r>
              <a:rPr lang="cs-CZ" dirty="0" smtClean="0"/>
              <a:t>opravy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bezpečnost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systémy </a:t>
            </a:r>
            <a:r>
              <a:rPr lang="cs-CZ" dirty="0"/>
              <a:t>informačních </a:t>
            </a:r>
            <a:r>
              <a:rPr lang="cs-CZ" dirty="0" smtClean="0"/>
              <a:t>technologií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komunikace </a:t>
            </a:r>
            <a:r>
              <a:rPr lang="cs-CZ" dirty="0"/>
              <a:t>(např. telefon, fax, internet, poštovní služby, </a:t>
            </a:r>
            <a:r>
              <a:rPr lang="cs-CZ" dirty="0" smtClean="0"/>
              <a:t>vizitky)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bankovní </a:t>
            </a:r>
            <a:r>
              <a:rPr lang="cs-CZ" dirty="0"/>
              <a:t>poplatky za otevření a správu účtu nebo účtů, jestliže provádění operace vyžaduje otevření zvláštního </a:t>
            </a:r>
            <a:r>
              <a:rPr lang="cs-CZ" dirty="0" smtClean="0"/>
              <a:t>účtu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poplatky </a:t>
            </a:r>
            <a:r>
              <a:rPr lang="cs-CZ" dirty="0"/>
              <a:t>za nadnárodní </a:t>
            </a:r>
            <a:r>
              <a:rPr lang="cs-CZ" dirty="0" smtClean="0"/>
              <a:t>finanční transakce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Vykazování výdajů </a:t>
            </a:r>
            <a:r>
              <a:rPr lang="cs-CZ" dirty="0"/>
              <a:t>v období 2014-2020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3756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studie, expertízy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překlady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organizace setkání a meetingů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tisk propagačních a dalších materiálů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cestovné externích osob, které pracují na projektu, ale nejsou zaměstnanci projektového partnera. Musí mít smluvní podklad.</a:t>
            </a:r>
          </a:p>
          <a:p>
            <a:r>
              <a:rPr lang="cs-CZ" dirty="0"/>
              <a:t>… výčet </a:t>
            </a:r>
            <a:r>
              <a:rPr lang="cs-CZ" dirty="0" smtClean="0"/>
              <a:t>služeb, </a:t>
            </a:r>
            <a:r>
              <a:rPr lang="cs-CZ" dirty="0"/>
              <a:t>které </a:t>
            </a:r>
            <a:r>
              <a:rPr lang="cs-CZ" dirty="0" smtClean="0"/>
              <a:t>mohou </a:t>
            </a:r>
            <a:r>
              <a:rPr lang="cs-CZ" dirty="0"/>
              <a:t>být </a:t>
            </a:r>
            <a:r>
              <a:rPr lang="cs-CZ" dirty="0" smtClean="0"/>
              <a:t>považovány </a:t>
            </a:r>
            <a:r>
              <a:rPr lang="cs-CZ" dirty="0"/>
              <a:t>za způsobilé je uveden v Programovém manuálu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Nač si dávat pozor: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vazba na aktivity </a:t>
            </a:r>
            <a:r>
              <a:rPr lang="cs-CZ" dirty="0" smtClean="0"/>
              <a:t>projektu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limity a pravidla pro výběrová řízení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fakturace mezi projektovými partnery není přípustná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výdaje na cestovné externích osob – doklady musí znít na projektového partnera  a musí být projektovým partnerem uhrazeny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4. </a:t>
            </a:r>
            <a:r>
              <a:rPr lang="cs-CZ" dirty="0" err="1" smtClean="0"/>
              <a:t>External</a:t>
            </a:r>
            <a:r>
              <a:rPr lang="cs-CZ" dirty="0" smtClean="0"/>
              <a:t> </a:t>
            </a:r>
            <a:r>
              <a:rPr lang="cs-CZ" dirty="0" err="1"/>
              <a:t>expertise</a:t>
            </a:r>
            <a:r>
              <a:rPr lang="cs-CZ" dirty="0"/>
              <a:t> and </a:t>
            </a:r>
            <a:r>
              <a:rPr lang="cs-CZ" dirty="0" err="1"/>
              <a:t>services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 </a:t>
            </a:r>
            <a:r>
              <a:rPr lang="cs-CZ" dirty="0" smtClean="0"/>
              <a:t>-Externí </a:t>
            </a:r>
            <a:r>
              <a:rPr lang="cs-CZ" dirty="0" smtClean="0"/>
              <a:t>služby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68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IT hardware a software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měřicí přístroje, laboratorní vybavení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kancelářské vybavení další zařízení nezbytné pro potřeby projektu</a:t>
            </a:r>
          </a:p>
          <a:p>
            <a:r>
              <a:rPr lang="cs-CZ" dirty="0" smtClean="0"/>
              <a:t>… výčet vybavení, které může být považováno za způsobilé je uveden v Programovém manuálu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Nač dávat pozor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vazba </a:t>
            </a:r>
            <a:r>
              <a:rPr lang="cs-CZ" dirty="0"/>
              <a:t>na aktivity </a:t>
            </a:r>
            <a:r>
              <a:rPr lang="cs-CZ" dirty="0" smtClean="0"/>
              <a:t>projektu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limity a pravidla pro výběrová </a:t>
            </a:r>
            <a:r>
              <a:rPr lang="cs-CZ" dirty="0" smtClean="0"/>
              <a:t>řízení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očekává se, že vybavení bude opatřeno informací o spolufinancování z fondů EU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rozpočet – vybavení je jmenovitě uvedeno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</a:t>
            </a:r>
            <a:r>
              <a:rPr lang="cs-CZ" dirty="0" err="1" smtClean="0"/>
              <a:t>Equipment</a:t>
            </a:r>
            <a:r>
              <a:rPr lang="cs-CZ" dirty="0" smtClean="0"/>
              <a:t> </a:t>
            </a:r>
            <a:r>
              <a:rPr lang="cs-CZ" dirty="0" err="1" smtClean="0"/>
              <a:t>expenditure</a:t>
            </a:r>
            <a:r>
              <a:rPr lang="cs-CZ" dirty="0" smtClean="0"/>
              <a:t> - </a:t>
            </a:r>
            <a:r>
              <a:rPr lang="cs-CZ" dirty="0"/>
              <a:t>Vybavení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13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DPH</a:t>
            </a:r>
            <a:r>
              <a:rPr lang="cs-CZ" dirty="0" smtClean="0"/>
              <a:t> – způsobilé pouze tehdy, jestliže nemůže být uplatněno v daňovém přiznání na vstupu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věcné dary, dobrovolná práce </a:t>
            </a:r>
            <a:r>
              <a:rPr lang="cs-CZ" dirty="0" smtClean="0"/>
              <a:t>– nelze uplatnit jako způsobilý výdaj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příjmy</a:t>
            </a:r>
            <a:r>
              <a:rPr lang="cs-CZ" dirty="0" smtClean="0"/>
              <a:t> projektu – snižují částku způsobilých výdajů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sdílené výdaje </a:t>
            </a:r>
            <a:r>
              <a:rPr lang="cs-CZ" dirty="0" smtClean="0"/>
              <a:t>jsou nepřípustné – vždy rozpočtováno a nárokováno jedním projektovým partnerem.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propagační materiál a dárky – </a:t>
            </a:r>
            <a:r>
              <a:rPr lang="cs-CZ" dirty="0" smtClean="0"/>
              <a:t>schválení v projektové žádosti nebo schválení společným sekretariátem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vykazování výdajů vždy v měně </a:t>
            </a:r>
            <a:r>
              <a:rPr lang="cs-CZ" u="sng" dirty="0" smtClean="0"/>
              <a:t>EUR</a:t>
            </a:r>
            <a:r>
              <a:rPr lang="cs-CZ" dirty="0" smtClean="0"/>
              <a:t>. Kurz vyhlašovaný Evropskou komisí pro měsíc, ve kterém jsou dokumenty předkládány ke kontrole.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pravidla …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7724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změny v rámci 20% flexibility – na úrovni rozpočtové kapitoly a na úrovni projektového partnera … není třeba předchozího schválení řídícího orgánu/společného sekretariátu.</a:t>
            </a:r>
          </a:p>
          <a:p>
            <a:r>
              <a:rPr lang="cs-CZ" dirty="0" smtClean="0"/>
              <a:t>	</a:t>
            </a:r>
            <a:r>
              <a:rPr lang="cs-CZ" dirty="0"/>
              <a:t>Je řízeno na úrovni </a:t>
            </a:r>
            <a:r>
              <a:rPr lang="cs-CZ" dirty="0" smtClean="0"/>
              <a:t>projektu.</a:t>
            </a:r>
            <a:endParaRPr lang="cs-CZ" dirty="0"/>
          </a:p>
          <a:p>
            <a:r>
              <a:rPr lang="cs-CZ" dirty="0"/>
              <a:t>	</a:t>
            </a:r>
            <a:r>
              <a:rPr lang="cs-CZ" dirty="0" smtClean="0"/>
              <a:t>Výjimka: rozpočtová kapitola Vybavení – navýšení vždy konzultovat se  </a:t>
            </a:r>
          </a:p>
          <a:p>
            <a:r>
              <a:rPr lang="cs-CZ" dirty="0"/>
              <a:t>	</a:t>
            </a:r>
            <a:r>
              <a:rPr lang="cs-CZ" dirty="0" smtClean="0"/>
              <a:t>společným sekretariátem</a:t>
            </a:r>
          </a:p>
          <a:p>
            <a:r>
              <a:rPr lang="cs-CZ" dirty="0"/>
              <a:t>	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změny nad 20% rozpočtové kapitoly nebo projektového partnera  … nutné předchozí schválení </a:t>
            </a:r>
            <a:r>
              <a:rPr lang="cs-CZ" dirty="0"/>
              <a:t>ze strany řídícího orgánu/společného sekretariátu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 smtClean="0"/>
          </a:p>
          <a:p>
            <a:r>
              <a:rPr lang="cs-CZ" dirty="0"/>
              <a:t>	</a:t>
            </a:r>
            <a:r>
              <a:rPr lang="cs-CZ" dirty="0" smtClean="0"/>
              <a:t>Změny pouze v odůvodněných případech.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rozpočtu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36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800" dirty="0" smtClean="0"/>
              <a:t>Děkuji za pozornost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1600" i="1" dirty="0"/>
              <a:t>Ing. Markéta Weingärtnerová </a:t>
            </a:r>
            <a:br>
              <a:rPr lang="cs-CZ" sz="1600" i="1" dirty="0"/>
            </a:br>
            <a:r>
              <a:rPr lang="cs-CZ" sz="1600" i="1" dirty="0"/>
              <a:t>Centrum pro regionální rozvoj České republiky</a:t>
            </a:r>
            <a:br>
              <a:rPr lang="cs-CZ" sz="1600" i="1" dirty="0"/>
            </a:br>
            <a:r>
              <a:rPr lang="cs-CZ" sz="1600" i="1" dirty="0"/>
              <a:t>Odbor Evropské územní spolupráce</a:t>
            </a:r>
            <a:br>
              <a:rPr lang="cs-CZ" sz="1600" i="1" dirty="0"/>
            </a:br>
            <a:r>
              <a:rPr lang="cs-CZ" sz="1600" i="1" dirty="0"/>
              <a:t>U Nákladového nádraží 3144/4</a:t>
            </a:r>
            <a:br>
              <a:rPr lang="cs-CZ" sz="1600" i="1" dirty="0"/>
            </a:br>
            <a:r>
              <a:rPr lang="cs-CZ" sz="1600" i="1" dirty="0"/>
              <a:t>130 00 Praha 3</a:t>
            </a:r>
            <a:br>
              <a:rPr lang="cs-CZ" sz="1600" i="1" dirty="0"/>
            </a:br>
            <a:r>
              <a:rPr lang="cs-CZ" sz="1600" i="1" dirty="0"/>
              <a:t>M: 0420 724 568 700</a:t>
            </a:r>
            <a:br>
              <a:rPr lang="cs-CZ" sz="1600" i="1" dirty="0"/>
            </a:br>
            <a:r>
              <a:rPr lang="cs-CZ" sz="1600" i="1" dirty="0"/>
              <a:t>T: +420 225 855 231</a:t>
            </a:r>
            <a:br>
              <a:rPr lang="cs-CZ" sz="1600" i="1" dirty="0"/>
            </a:br>
            <a:r>
              <a:rPr lang="cs-CZ" sz="1600" i="1" dirty="0"/>
              <a:t>E: </a:t>
            </a:r>
            <a:r>
              <a:rPr lang="cs-CZ" sz="1600" i="1" dirty="0">
                <a:hlinkClick r:id="rId2"/>
              </a:rPr>
              <a:t>marketa.weingartnerova@crr.cz</a:t>
            </a:r>
            <a:r>
              <a:rPr lang="cs-CZ" sz="1600" i="1" dirty="0"/>
              <a:t/>
            </a:r>
            <a:br>
              <a:rPr lang="cs-CZ" sz="1600" i="1" dirty="0"/>
            </a:br>
            <a:r>
              <a:rPr lang="cs-CZ" sz="1600" i="1" dirty="0"/>
              <a:t/>
            </a:r>
            <a:br>
              <a:rPr lang="cs-CZ" sz="1600" i="1" dirty="0"/>
            </a:br>
            <a:r>
              <a:rPr lang="cs-CZ" i="1" dirty="0" smtClean="0"/>
              <a:t/>
            </a:r>
            <a:br>
              <a:rPr lang="cs-CZ" i="1" dirty="0" smtClean="0"/>
            </a:b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501650" cy="365125"/>
          </a:xfrm>
        </p:spPr>
        <p:txBody>
          <a:bodyPr/>
          <a:lstStyle/>
          <a:p>
            <a:fld id="{4000C4B2-41BC-D741-8B94-B76DB6967C01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49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lphaLcParenR"/>
            </a:pPr>
            <a:r>
              <a:rPr lang="cs-CZ" dirty="0" smtClean="0"/>
              <a:t>Úplné, kompletní a správné,</a:t>
            </a:r>
          </a:p>
          <a:p>
            <a:pPr marL="342900" indent="-342900">
              <a:buAutoNum type="alphaLcParenR"/>
            </a:pPr>
            <a:r>
              <a:rPr lang="cs-CZ" dirty="0" smtClean="0"/>
              <a:t>Opravy prováděné řádným způsobem - tzv. účetní opravy,</a:t>
            </a:r>
          </a:p>
          <a:p>
            <a:pPr marL="342900" indent="-342900">
              <a:buAutoNum type="alphaLcParenR"/>
            </a:pPr>
            <a:r>
              <a:rPr lang="cs-CZ" dirty="0" smtClean="0"/>
              <a:t>Utříděné,</a:t>
            </a:r>
          </a:p>
          <a:p>
            <a:pPr marL="342900" indent="-342900">
              <a:buAutoNum type="alphaLcParenR"/>
            </a:pPr>
            <a:r>
              <a:rPr lang="cs-CZ" dirty="0" smtClean="0"/>
              <a:t>Odděleně zaúčtované od ostatních výdajů partnera (tzv. </a:t>
            </a:r>
            <a:r>
              <a:rPr lang="cs-CZ" dirty="0" err="1" smtClean="0"/>
              <a:t>separate</a:t>
            </a:r>
            <a:r>
              <a:rPr lang="cs-CZ" dirty="0" smtClean="0"/>
              <a:t> </a:t>
            </a:r>
            <a:r>
              <a:rPr lang="cs-CZ" dirty="0" err="1" smtClean="0"/>
              <a:t>accounting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)</a:t>
            </a:r>
          </a:p>
          <a:p>
            <a:pPr marL="342900" indent="-342900">
              <a:buAutoNum type="alphaLcParenR"/>
            </a:pPr>
            <a:r>
              <a:rPr lang="cs-CZ" dirty="0" smtClean="0"/>
              <a:t>V souladu s pravidly způsobilosti,</a:t>
            </a:r>
          </a:p>
          <a:p>
            <a:pPr marL="342900" indent="-342900">
              <a:buAutoNum type="alphaLcParenR"/>
            </a:pPr>
            <a:r>
              <a:rPr lang="cs-CZ" dirty="0" smtClean="0"/>
              <a:t>Dle charakteru a výše vzniklé na základě výběrového/zadávacího řízení,</a:t>
            </a:r>
          </a:p>
          <a:p>
            <a:pPr marL="342900" indent="-342900">
              <a:buAutoNum type="alphaLcParenR"/>
            </a:pPr>
            <a:r>
              <a:rPr lang="cs-CZ" dirty="0" smtClean="0"/>
              <a:t>Označení originálů účetních dokladů řádně dle požadavků programu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Název projektu (ACRONYM),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Číslo projektu,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Název programu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Způsobilost výdajů – náležitosti dokumentů s výjimkou paušálních výdajů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904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endParaRPr lang="cs-CZ" dirty="0" smtClean="0"/>
          </a:p>
          <a:p>
            <a:pPr marL="454025" lvl="1" indent="-187325"/>
            <a:r>
              <a:rPr lang="cs-CZ" dirty="0"/>
              <a:t>Nezpůsobilé výdaje v období 2014-2020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věcné </a:t>
            </a:r>
            <a:r>
              <a:rPr lang="cs-CZ" dirty="0" smtClean="0"/>
              <a:t>příspěvky, 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úroky </a:t>
            </a:r>
            <a:r>
              <a:rPr lang="cs-CZ" dirty="0"/>
              <a:t>z dlužných částek, pokuty, penále, výdaje na soudní </a:t>
            </a:r>
            <a:r>
              <a:rPr lang="cs-CZ" dirty="0" smtClean="0"/>
              <a:t>spory,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d</a:t>
            </a:r>
            <a:r>
              <a:rPr lang="cs-CZ" dirty="0" smtClean="0"/>
              <a:t>ary </a:t>
            </a:r>
            <a:r>
              <a:rPr lang="cs-CZ" dirty="0"/>
              <a:t>nad 50€ nesouvisející s propagací, komunikací </a:t>
            </a:r>
            <a:r>
              <a:rPr lang="cs-CZ" dirty="0" smtClean="0"/>
              <a:t>projektu,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ú</a:t>
            </a:r>
            <a:r>
              <a:rPr lang="cs-CZ" dirty="0" smtClean="0"/>
              <a:t>roky z úvěrů,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kurzové rozdíly, 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nákup pozemků, 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DPH (výjimka pro příjemce, kteří nemohou nárokovat odpočet DPH na vstupu</a:t>
            </a:r>
            <a:r>
              <a:rPr lang="cs-CZ" dirty="0" smtClean="0"/>
              <a:t>), 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p</a:t>
            </a:r>
            <a:r>
              <a:rPr lang="cs-CZ" dirty="0" smtClean="0"/>
              <a:t>oplatky </a:t>
            </a:r>
            <a:r>
              <a:rPr lang="cs-CZ" dirty="0"/>
              <a:t>za národní finanční </a:t>
            </a:r>
            <a:r>
              <a:rPr lang="cs-CZ" dirty="0" smtClean="0"/>
              <a:t>transakce,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Alkohol/</a:t>
            </a:r>
            <a:r>
              <a:rPr lang="cs-CZ" dirty="0" smtClean="0"/>
              <a:t>výdaje na alkoholické nápoje, alkohol jak dar atd.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err="1" smtClean="0"/>
              <a:t>přefakturace</a:t>
            </a:r>
            <a:r>
              <a:rPr lang="cs-CZ" dirty="0" smtClean="0"/>
              <a:t> </a:t>
            </a:r>
            <a:r>
              <a:rPr lang="cs-CZ" dirty="0"/>
              <a:t>mezi partnery projektu (za služby, vybavení, práce</a:t>
            </a:r>
            <a:r>
              <a:rPr lang="cs-CZ" dirty="0" smtClean="0"/>
              <a:t>).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způsobilost výdajů </a:t>
            </a:r>
            <a:r>
              <a:rPr lang="cs-CZ" dirty="0"/>
              <a:t>v období </a:t>
            </a:r>
            <a:r>
              <a:rPr lang="cs-CZ" dirty="0" smtClean="0"/>
              <a:t>2014-2020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693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Přípravné výdaje:</a:t>
            </a:r>
          </a:p>
          <a:p>
            <a:r>
              <a:rPr lang="cs-CZ" dirty="0" smtClean="0"/>
              <a:t>Paušální částka 15.000 EUR na projekt – přiděleno </a:t>
            </a:r>
            <a:r>
              <a:rPr lang="cs-CZ" dirty="0" err="1" smtClean="0"/>
              <a:t>Lead</a:t>
            </a:r>
            <a:r>
              <a:rPr lang="cs-CZ" dirty="0" smtClean="0"/>
              <a:t> Partnerovi.</a:t>
            </a:r>
          </a:p>
          <a:p>
            <a:r>
              <a:rPr lang="cs-CZ" dirty="0" smtClean="0"/>
              <a:t>Není předmětem kontroly na úrovni FLC.</a:t>
            </a:r>
          </a:p>
          <a:p>
            <a:endParaRPr lang="cs-CZ" dirty="0"/>
          </a:p>
          <a:p>
            <a:r>
              <a:rPr lang="cs-CZ" b="1" dirty="0" smtClean="0"/>
              <a:t>Výdaje v realizační fázi :</a:t>
            </a:r>
          </a:p>
          <a:p>
            <a:r>
              <a:rPr lang="cs-CZ" dirty="0" smtClean="0"/>
              <a:t>způsobilost počíná dnem schválením projektu monitorovacím výborem a končí posledním dnem měsíce označeného jako „finalizační“.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realizace aktivit projektu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provedeny všechny platby výdajů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předložena poslední zpráva za projekt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Časová způsobilost výdajů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54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cs-CZ" dirty="0" err="1" smtClean="0"/>
              <a:t>Staff</a:t>
            </a:r>
            <a:r>
              <a:rPr lang="cs-CZ" dirty="0" smtClean="0"/>
              <a:t> </a:t>
            </a:r>
            <a:r>
              <a:rPr lang="cs-CZ" dirty="0" err="1" smtClean="0"/>
              <a:t>costs</a:t>
            </a:r>
            <a:r>
              <a:rPr lang="cs-CZ" dirty="0" smtClean="0"/>
              <a:t> – mzdové výdaje</a:t>
            </a:r>
          </a:p>
          <a:p>
            <a:pPr marL="342900" indent="-342900">
              <a:buAutoNum type="arabicPeriod"/>
            </a:pPr>
            <a:endParaRPr lang="cs-CZ" dirty="0" smtClean="0"/>
          </a:p>
          <a:p>
            <a:pPr marL="342900" indent="-342900">
              <a:buAutoNum type="arabicPeriod"/>
            </a:pPr>
            <a:r>
              <a:rPr lang="cs-CZ" dirty="0" err="1"/>
              <a:t>Travel</a:t>
            </a:r>
            <a:r>
              <a:rPr lang="cs-CZ" dirty="0"/>
              <a:t> and </a:t>
            </a:r>
            <a:r>
              <a:rPr lang="cs-CZ" dirty="0" err="1"/>
              <a:t>accommodation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 – cestovné</a:t>
            </a:r>
          </a:p>
          <a:p>
            <a:pPr marL="342900" indent="-342900">
              <a:buFont typeface="Arial"/>
              <a:buAutoNum type="arabicPeriod"/>
            </a:pPr>
            <a:endParaRPr lang="cs-CZ" dirty="0" smtClean="0"/>
          </a:p>
          <a:p>
            <a:pPr marL="342900" indent="-342900">
              <a:buFont typeface="Arial"/>
              <a:buAutoNum type="arabicPeriod"/>
            </a:pPr>
            <a:r>
              <a:rPr lang="cs-CZ" dirty="0" smtClean="0"/>
              <a:t>Office </a:t>
            </a:r>
            <a:r>
              <a:rPr lang="cs-CZ" dirty="0"/>
              <a:t>and </a:t>
            </a:r>
            <a:r>
              <a:rPr lang="cs-CZ" dirty="0" err="1"/>
              <a:t>administrative</a:t>
            </a:r>
            <a:r>
              <a:rPr lang="cs-CZ" dirty="0"/>
              <a:t> </a:t>
            </a:r>
            <a:r>
              <a:rPr lang="cs-CZ" dirty="0" err="1"/>
              <a:t>expenditure</a:t>
            </a:r>
            <a:r>
              <a:rPr lang="cs-CZ" dirty="0"/>
              <a:t> – administrativní a kancelářské výdaje</a:t>
            </a:r>
          </a:p>
          <a:p>
            <a:pPr marL="342900" indent="-342900">
              <a:buAutoNum type="arabicPeriod"/>
            </a:pPr>
            <a:endParaRPr lang="cs-CZ" dirty="0" smtClean="0"/>
          </a:p>
          <a:p>
            <a:pPr marL="342900" indent="-342900">
              <a:buAutoNum type="arabicPeriod"/>
            </a:pPr>
            <a:r>
              <a:rPr lang="cs-CZ" dirty="0" err="1" smtClean="0"/>
              <a:t>External</a:t>
            </a:r>
            <a:r>
              <a:rPr lang="cs-CZ" dirty="0" smtClean="0"/>
              <a:t> </a:t>
            </a:r>
            <a:r>
              <a:rPr lang="cs-CZ" dirty="0" err="1" smtClean="0"/>
              <a:t>expertise</a:t>
            </a:r>
            <a:r>
              <a:rPr lang="cs-CZ" dirty="0" smtClean="0"/>
              <a:t> and </a:t>
            </a:r>
            <a:r>
              <a:rPr lang="cs-CZ" dirty="0" err="1" smtClean="0"/>
              <a:t>services</a:t>
            </a:r>
            <a:r>
              <a:rPr lang="cs-CZ" dirty="0" smtClean="0"/>
              <a:t> </a:t>
            </a:r>
            <a:r>
              <a:rPr lang="cs-CZ" dirty="0" err="1" smtClean="0"/>
              <a:t>costs</a:t>
            </a:r>
            <a:r>
              <a:rPr lang="cs-CZ" dirty="0" smtClean="0"/>
              <a:t> – externí služby</a:t>
            </a:r>
          </a:p>
          <a:p>
            <a:pPr marL="342900" indent="-342900">
              <a:buAutoNum type="arabicPeriod"/>
            </a:pPr>
            <a:endParaRPr lang="cs-CZ" dirty="0" smtClean="0"/>
          </a:p>
          <a:p>
            <a:pPr marL="342900" indent="-342900">
              <a:buAutoNum type="arabicPeriod"/>
            </a:pPr>
            <a:r>
              <a:rPr lang="cs-CZ" dirty="0" err="1" smtClean="0"/>
              <a:t>Equipment</a:t>
            </a:r>
            <a:r>
              <a:rPr lang="cs-CZ" dirty="0" smtClean="0"/>
              <a:t> </a:t>
            </a:r>
            <a:r>
              <a:rPr lang="cs-CZ" dirty="0" err="1" smtClean="0"/>
              <a:t>expenditure</a:t>
            </a:r>
            <a:r>
              <a:rPr lang="cs-CZ" dirty="0" smtClean="0"/>
              <a:t> – vybavení</a:t>
            </a:r>
          </a:p>
          <a:p>
            <a:endParaRPr lang="cs-CZ" dirty="0" smtClean="0"/>
          </a:p>
          <a:p>
            <a:r>
              <a:rPr lang="cs-CZ" dirty="0" smtClean="0"/>
              <a:t>Kapitoly </a:t>
            </a:r>
            <a:r>
              <a:rPr lang="cs-CZ" i="1" dirty="0" err="1"/>
              <a:t>External</a:t>
            </a:r>
            <a:r>
              <a:rPr lang="cs-CZ" i="1" dirty="0"/>
              <a:t> </a:t>
            </a:r>
            <a:r>
              <a:rPr lang="cs-CZ" i="1" dirty="0" err="1"/>
              <a:t>expertise</a:t>
            </a:r>
            <a:r>
              <a:rPr lang="cs-CZ" i="1" dirty="0"/>
              <a:t> and </a:t>
            </a:r>
            <a:r>
              <a:rPr lang="cs-CZ" i="1" dirty="0" err="1"/>
              <a:t>services</a:t>
            </a:r>
            <a:r>
              <a:rPr lang="cs-CZ" i="1" dirty="0"/>
              <a:t> </a:t>
            </a:r>
            <a:r>
              <a:rPr lang="cs-CZ" i="1" dirty="0" smtClean="0"/>
              <a:t> </a:t>
            </a:r>
            <a:r>
              <a:rPr lang="cs-CZ" dirty="0" smtClean="0"/>
              <a:t>a </a:t>
            </a:r>
            <a:r>
              <a:rPr lang="cs-CZ" i="1" dirty="0" err="1" smtClean="0"/>
              <a:t>Equipment</a:t>
            </a:r>
            <a:r>
              <a:rPr lang="cs-CZ" i="1" dirty="0" smtClean="0"/>
              <a:t> </a:t>
            </a:r>
            <a:r>
              <a:rPr lang="cs-CZ" dirty="0" smtClean="0"/>
              <a:t>jsou v rozpočtu projektu uvedeny položkově pro jednotlivé projektové partnery. Nelze v soupisce výdajů nárokovat proplacení služby nebo vybavení, které nejsou v rozpočtu uvedeny.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Rozpočtové kapitoly </a:t>
            </a:r>
            <a:r>
              <a:rPr lang="cs-CZ" dirty="0"/>
              <a:t>(budget lines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42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endParaRPr lang="cs-CZ" dirty="0" smtClean="0"/>
          </a:p>
          <a:p>
            <a:pPr marL="454025" lvl="1" indent="-187325"/>
            <a:r>
              <a:rPr lang="cs-CZ" dirty="0" err="1" smtClean="0"/>
              <a:t>Staff</a:t>
            </a:r>
            <a:r>
              <a:rPr lang="cs-CZ" dirty="0" smtClean="0"/>
              <a:t> </a:t>
            </a:r>
            <a:r>
              <a:rPr lang="cs-CZ" dirty="0" err="1" smtClean="0"/>
              <a:t>cost</a:t>
            </a:r>
            <a:r>
              <a:rPr lang="cs-CZ" dirty="0" err="1" smtClean="0"/>
              <a:t>s</a:t>
            </a:r>
            <a:r>
              <a:rPr lang="cs-CZ" dirty="0" smtClean="0"/>
              <a:t> - m</a:t>
            </a:r>
            <a:r>
              <a:rPr lang="cs-CZ" dirty="0" smtClean="0"/>
              <a:t>zdové </a:t>
            </a:r>
            <a:r>
              <a:rPr lang="cs-CZ" dirty="0" smtClean="0"/>
              <a:t>výdaje </a:t>
            </a:r>
            <a:endParaRPr lang="cs-CZ" dirty="0"/>
          </a:p>
          <a:p>
            <a:pPr marL="533400" lvl="2" indent="0">
              <a:spcBef>
                <a:spcPts val="400"/>
              </a:spcBef>
              <a:buNone/>
            </a:pPr>
            <a:r>
              <a:rPr lang="cs-CZ" dirty="0" smtClean="0"/>
              <a:t>a) REAL COSTS - Náhrada dle skutečných výdajů. </a:t>
            </a:r>
          </a:p>
          <a:p>
            <a:pPr marL="533400" lvl="2" indent="0">
              <a:spcBef>
                <a:spcPts val="400"/>
              </a:spcBef>
              <a:buNone/>
            </a:pPr>
            <a:r>
              <a:rPr lang="cs-CZ" dirty="0" smtClean="0"/>
              <a:t>b) FLAT RATE - Paušál </a:t>
            </a:r>
            <a:r>
              <a:rPr lang="cs-CZ" dirty="0" smtClean="0"/>
              <a:t>až do </a:t>
            </a:r>
            <a:r>
              <a:rPr lang="cs-CZ" dirty="0" smtClean="0"/>
              <a:t>výše 20% přímých výdajů partnera (bez mzdových</a:t>
            </a:r>
            <a:r>
              <a:rPr lang="cs-CZ" dirty="0"/>
              <a:t> </a:t>
            </a:r>
            <a:r>
              <a:rPr lang="cs-CZ" dirty="0" smtClean="0"/>
              <a:t>a paušálních výdajů, např. administrativních nákladů) .</a:t>
            </a:r>
          </a:p>
          <a:p>
            <a:pPr marL="533400" lvl="2" indent="0">
              <a:spcBef>
                <a:spcPts val="400"/>
              </a:spcBef>
              <a:buNone/>
            </a:pPr>
            <a:endParaRPr lang="cs-CZ" dirty="0" smtClean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Výběr způsobu </a:t>
            </a:r>
            <a:r>
              <a:rPr lang="cs-CZ" dirty="0" smtClean="0"/>
              <a:t>náhrady mzdových výdajů (paušál x reálné mzdy) na </a:t>
            </a:r>
            <a:r>
              <a:rPr lang="cs-CZ" dirty="0" smtClean="0"/>
              <a:t>začátku projektu, bez následné změny v průběhu realizace projektu – je nutné řádně zvážit volbu.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V případě skutečných výdajů jsou způsobilé hrubé mzdy a zákonné odvody ve výši zakotvené v zaměstnanecké smlouvě/ekvivalentu. Pracovní smlouvou nepodložená navýšení mezd nebo výplata odměn jsou nezpůsobilé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</a:p>
          <a:p>
            <a:pPr marL="533400" lvl="2" indent="0">
              <a:spcBef>
                <a:spcPts val="400"/>
              </a:spcBef>
              <a:buNone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Vykazování výdajů </a:t>
            </a:r>
            <a:r>
              <a:rPr lang="cs-CZ" dirty="0"/>
              <a:t>v období 2014-2020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826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Modely </a:t>
            </a:r>
            <a:r>
              <a:rPr lang="cs-CZ" dirty="0"/>
              <a:t>zaměstnávání zaměstnanců příjemcem: </a:t>
            </a:r>
          </a:p>
          <a:p>
            <a:r>
              <a:rPr lang="cs-CZ" dirty="0"/>
              <a:t>a) na plný úvazek, </a:t>
            </a:r>
          </a:p>
          <a:p>
            <a:r>
              <a:rPr lang="cs-CZ" dirty="0"/>
              <a:t>b) na částečný úvazek s pevně stanoveným procentním podílem odpracované    	doby za měsíc nebo </a:t>
            </a:r>
          </a:p>
          <a:p>
            <a:r>
              <a:rPr lang="cs-CZ" dirty="0"/>
              <a:t>c) na částečný úvazek s pružným počtem odpracovaných hodin za měsíc.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	c1)  výpočet </a:t>
            </a:r>
            <a:r>
              <a:rPr lang="cs-CZ" dirty="0" smtClean="0"/>
              <a:t>založený na počtu odpracovaných hodin dle pracovní smlouvy</a:t>
            </a:r>
            <a:endParaRPr lang="cs-CZ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	c2)  </a:t>
            </a:r>
            <a:r>
              <a:rPr lang="cs-CZ" dirty="0" smtClean="0"/>
              <a:t>výpočet podílem </a:t>
            </a:r>
            <a:r>
              <a:rPr lang="cs-CZ" dirty="0"/>
              <a:t>posledních doložených ročních hrubých mzdových </a:t>
            </a:r>
            <a:endParaRPr lang="cs-CZ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 </a:t>
            </a:r>
            <a:r>
              <a:rPr lang="cs-CZ" dirty="0" smtClean="0"/>
              <a:t>                nákladů </a:t>
            </a:r>
            <a:r>
              <a:rPr lang="cs-CZ" dirty="0"/>
              <a:t>(</a:t>
            </a:r>
            <a:r>
              <a:rPr lang="cs-CZ" dirty="0" smtClean="0"/>
              <a:t>tj. mzdových nákladů za posledních 12 po sobě jdoucích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 </a:t>
            </a:r>
            <a:r>
              <a:rPr lang="cs-CZ" dirty="0" smtClean="0"/>
              <a:t>                měsíců) a 1720 hodin</a:t>
            </a:r>
            <a:r>
              <a:rPr lang="cs-CZ" dirty="0"/>
              <a:t> </a:t>
            </a:r>
            <a:r>
              <a:rPr lang="cs-CZ" dirty="0" smtClean="0"/>
              <a:t>v </a:t>
            </a:r>
            <a:r>
              <a:rPr lang="cs-CZ" dirty="0"/>
              <a:t>souladu s čl. 68 odst. 2 nařízení (EU) </a:t>
            </a:r>
            <a:endParaRPr lang="cs-CZ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 </a:t>
            </a:r>
            <a:r>
              <a:rPr lang="cs-CZ" dirty="0" smtClean="0"/>
              <a:t>                č.1303/2013</a:t>
            </a:r>
            <a:r>
              <a:rPr lang="cs-CZ" dirty="0"/>
              <a:t>. </a:t>
            </a:r>
          </a:p>
          <a:p>
            <a:r>
              <a:rPr lang="cs-CZ" dirty="0"/>
              <a:t>         Takto stanovená hodinová sazba se </a:t>
            </a:r>
            <a:r>
              <a:rPr lang="cs-CZ" dirty="0" smtClean="0"/>
              <a:t>vynásobí </a:t>
            </a:r>
            <a:r>
              <a:rPr lang="cs-CZ" dirty="0"/>
              <a:t>počtem </a:t>
            </a:r>
            <a:r>
              <a:rPr lang="cs-CZ" dirty="0" smtClean="0"/>
              <a:t>odpracovaných </a:t>
            </a:r>
            <a:r>
              <a:rPr lang="cs-CZ" dirty="0"/>
              <a:t>hodin </a:t>
            </a:r>
          </a:p>
          <a:p>
            <a:r>
              <a:rPr lang="cs-CZ" dirty="0"/>
              <a:t>d) na hodinovém základě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1. Staff</a:t>
            </a:r>
            <a:r>
              <a:rPr lang="cs-CZ" dirty="0" smtClean="0"/>
              <a:t> </a:t>
            </a:r>
            <a:r>
              <a:rPr lang="cs-CZ" dirty="0" err="1" smtClean="0"/>
              <a:t>costs</a:t>
            </a:r>
            <a:r>
              <a:rPr lang="cs-CZ" dirty="0" smtClean="0"/>
              <a:t> – mzdové výdaje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82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lphaLcParenR"/>
            </a:pPr>
            <a:r>
              <a:rPr lang="cs-CZ" dirty="0" smtClean="0"/>
              <a:t>Zaměstnání </a:t>
            </a:r>
            <a:r>
              <a:rPr lang="cs-CZ" dirty="0"/>
              <a:t>na plný úvazek v projektu </a:t>
            </a:r>
            <a:endParaRPr lang="cs-CZ" dirty="0" smtClean="0"/>
          </a:p>
          <a:p>
            <a:pPr lvl="1" indent="0">
              <a:buNone/>
            </a:pPr>
            <a:r>
              <a:rPr lang="cs-CZ" dirty="0"/>
              <a:t>Rozhodující jsou ustanovení pracovní smlouvy/ekvivalentu</a:t>
            </a:r>
            <a:r>
              <a:rPr lang="cs-CZ" dirty="0" smtClean="0"/>
              <a:t>, nedokládá se </a:t>
            </a:r>
            <a:r>
              <a:rPr lang="cs-CZ" dirty="0" err="1" smtClean="0"/>
              <a:t>timesheet</a:t>
            </a:r>
            <a:r>
              <a:rPr lang="cs-CZ" dirty="0" smtClean="0"/>
              <a:t>.</a:t>
            </a:r>
          </a:p>
          <a:p>
            <a:pPr marL="342900" indent="-342900">
              <a:buAutoNum type="alphaLcParenR"/>
            </a:pPr>
            <a:endParaRPr lang="cs-CZ" dirty="0" smtClean="0"/>
          </a:p>
          <a:p>
            <a:pPr marL="342900" indent="-342900">
              <a:buFont typeface="Arial"/>
              <a:buAutoNum type="alphaLcParenR"/>
            </a:pPr>
            <a:r>
              <a:rPr lang="cs-CZ" dirty="0"/>
              <a:t>Zaměstnání na částečný úvazek s pevně stanoveným procentním podílem odpracované doby na projektu za </a:t>
            </a:r>
            <a:r>
              <a:rPr lang="cs-CZ" dirty="0" smtClean="0"/>
              <a:t>měsíc</a:t>
            </a:r>
          </a:p>
          <a:p>
            <a:pPr lvl="1" indent="0">
              <a:buNone/>
            </a:pPr>
            <a:r>
              <a:rPr lang="cs-CZ" dirty="0" smtClean="0"/>
              <a:t>- </a:t>
            </a:r>
            <a:r>
              <a:rPr lang="cs-CZ" dirty="0" err="1" smtClean="0"/>
              <a:t>Timesheet</a:t>
            </a:r>
            <a:r>
              <a:rPr lang="cs-CZ" dirty="0" smtClean="0"/>
              <a:t> není vyžadován, v pracovní smlouvě/dohodě, náplni práce resp. popisu pracovního místa musí být uveden procentní podíl doby, který má zaměstnanec na projektu odpracovat</a:t>
            </a:r>
          </a:p>
          <a:p>
            <a:pPr marL="342900" indent="-342900"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Vykazování výdajů v období 2014-2020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508775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sablona_centrum_2016</Template>
  <TotalTime>1051</TotalTime>
  <Words>1877</Words>
  <Application>Microsoft Office PowerPoint</Application>
  <PresentationFormat>Předvádění na obrazovce (4:3)</PresentationFormat>
  <Paragraphs>266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sablona_centrum_2016</vt:lpstr>
      <vt:lpstr>Seminář „Kontrola výdajů“ v rámci programu Interreg CENTRAL Europe</vt:lpstr>
      <vt:lpstr>Způsobilost výdajů</vt:lpstr>
      <vt:lpstr>Způsobilost výdajů – náležitosti dokumentů s výjimkou paušálních výdajů</vt:lpstr>
      <vt:lpstr>způsobilost výdajů v období 2014-2020</vt:lpstr>
      <vt:lpstr>Časová způsobilost výdajů</vt:lpstr>
      <vt:lpstr>Rozpočtové kapitoly (budget lines)</vt:lpstr>
      <vt:lpstr>Vykazování výdajů v období 2014-2020 </vt:lpstr>
      <vt:lpstr>1. Staff costs – mzdové výdaje</vt:lpstr>
      <vt:lpstr>Vykazování výdajů v období 2014-2020 </vt:lpstr>
      <vt:lpstr>Vykazování výdajů v období 2014-2020 </vt:lpstr>
      <vt:lpstr>Jak dokládat …</vt:lpstr>
      <vt:lpstr>Jak dokládat ….</vt:lpstr>
      <vt:lpstr>Vykazování výdajů a nejčastější pochybení po rozpočtových kapitolách  - MZDOVÉ VÝDAJE </vt:lpstr>
      <vt:lpstr>Vykazování výdajů a nejčastější pochybení po rozpočtových kapitolách  - MZDOVÉ VÝDAJE </vt:lpstr>
      <vt:lpstr>2. Travel and accommodation costs - Cestovní výdaje</vt:lpstr>
      <vt:lpstr>Cestovní výdaje</vt:lpstr>
      <vt:lpstr>Vykazování výdajů v období 2014-2020 - CESTOVNÍ NÁHRADY</vt:lpstr>
      <vt:lpstr>Vykazování výdajů a nejčastější pochybení po rozpočtových kapitolách – CESTOVNÍ NÁHRADY</vt:lpstr>
      <vt:lpstr>Jak dokládat …</vt:lpstr>
      <vt:lpstr>3. Office and administrative expenditure - Administrativní a režijní výdaje</vt:lpstr>
      <vt:lpstr>Vykazování výdajů v období 2014-2020 </vt:lpstr>
      <vt:lpstr>4. External expertise and services costs -Externí služby</vt:lpstr>
      <vt:lpstr>5. Equipment expenditure - Vybavení</vt:lpstr>
      <vt:lpstr>Další pravidla …</vt:lpstr>
      <vt:lpstr>Změny rozpočtu</vt:lpstr>
      <vt:lpstr>Děkuji za pozornost   Ing. Markéta Weingärtnerová  Centrum pro regionální rozvoj České republiky Odbor Evropské územní spolupráce U Nákladového nádraží 3144/4 130 00 Praha 3 M: 0420 724 568 700 T: +420 225 855 231 E: marketa.weingartnerova@crr.cz   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Weingärtnerová Markéta</cp:lastModifiedBy>
  <cp:revision>95</cp:revision>
  <dcterms:created xsi:type="dcterms:W3CDTF">2016-05-13T07:19:23Z</dcterms:created>
  <dcterms:modified xsi:type="dcterms:W3CDTF">2017-09-06T11:17:46Z</dcterms:modified>
</cp:coreProperties>
</file>