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60" r:id="rId2"/>
    <p:sldId id="263" r:id="rId3"/>
    <p:sldId id="276" r:id="rId4"/>
    <p:sldId id="285" r:id="rId5"/>
    <p:sldId id="289" r:id="rId6"/>
    <p:sldId id="277" r:id="rId7"/>
    <p:sldId id="305" r:id="rId8"/>
    <p:sldId id="296" r:id="rId9"/>
    <p:sldId id="306" r:id="rId10"/>
    <p:sldId id="290" r:id="rId11"/>
    <p:sldId id="292" r:id="rId12"/>
    <p:sldId id="286" r:id="rId13"/>
    <p:sldId id="295" r:id="rId14"/>
    <p:sldId id="287" r:id="rId15"/>
    <p:sldId id="293" r:id="rId16"/>
    <p:sldId id="297" r:id="rId17"/>
    <p:sldId id="294" r:id="rId18"/>
    <p:sldId id="307" r:id="rId19"/>
    <p:sldId id="308" r:id="rId20"/>
    <p:sldId id="299" r:id="rId21"/>
    <p:sldId id="300" r:id="rId22"/>
    <p:sldId id="301" r:id="rId23"/>
    <p:sldId id="309" r:id="rId24"/>
    <p:sldId id="303" r:id="rId25"/>
    <p:sldId id="302" r:id="rId26"/>
    <p:sldId id="310" r:id="rId27"/>
    <p:sldId id="313" r:id="rId28"/>
    <p:sldId id="311" r:id="rId29"/>
    <p:sldId id="312" r:id="rId30"/>
    <p:sldId id="316" r:id="rId31"/>
    <p:sldId id="318" r:id="rId32"/>
    <p:sldId id="317" r:id="rId33"/>
    <p:sldId id="315" r:id="rId34"/>
    <p:sldId id="304" r:id="rId35"/>
    <p:sldId id="319" r:id="rId36"/>
    <p:sldId id="282" r:id="rId37"/>
    <p:sldId id="26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52669"/>
    <a:srgbClr val="B3ABE3"/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3" autoAdjust="0"/>
    <p:restoredTop sz="96357" autoAdjust="0"/>
  </p:normalViewPr>
  <p:slideViewPr>
    <p:cSldViewPr snapToGrid="0" snapToObjects="1">
      <p:cViewPr varScale="1">
        <p:scale>
          <a:sx n="110" d="100"/>
          <a:sy n="110" d="100"/>
        </p:scale>
        <p:origin x="1242" y="96"/>
      </p:cViewPr>
      <p:guideLst>
        <p:guide orient="horz" pos="3382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66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69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78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6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85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76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13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45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71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55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21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28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42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14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301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77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92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434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748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831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07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68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127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945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31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44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10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37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04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44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0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tatiana.mifkova@crr.cz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rketa.weingartnerova@crr.cz" TargetMode="External"/><Relationship Id="rId5" Type="http://schemas.openxmlformats.org/officeDocument/2006/relationships/hyperlink" Target="mailto:petra.markova@crr.cz" TargetMode="External"/><Relationship Id="rId4" Type="http://schemas.openxmlformats.org/officeDocument/2006/relationships/hyperlink" Target="mailto:irena.kirchnerova@crr.cz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27927" y="1706584"/>
            <a:ext cx="6400800" cy="32083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4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Metody a výkon kontroly</a:t>
            </a:r>
            <a:r>
              <a:rPr lang="cs-CZ" sz="4400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27927" y="5044657"/>
            <a:ext cx="6400800" cy="10625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programů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56850" y="6356350"/>
            <a:ext cx="6525303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Markéta Weingärtnerová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Rozsah předkládané dokumentace – postupujte dle: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Programové dokumentace,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Pokynů pro partnery ke kontrole,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Náležitostí dokladování,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dokumentaci, která je dostupná v monitorovacím systému, není třeba předkládat znovu,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dokumentaci je třeba předložit řádně, včas a kompletní,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jestliže chcete dokumentaci předložit svému Kontrolorovi elektronicky (ne prostřednictvím monitorovacího systému) kontaktujte Kontrolora se žádostí o zpřístupnění odkazu ke sdílení elektronických dat – FLC nesmí využívat komerční poskytovatele pro sdílení dat).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rozsah předkládané dokumentace ke kontrole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481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Rozsah předkládané dokumentace – upozornění aneb na co nezapomínat: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Doložte veškeré dokumenty/přílohy na které se odkazujete v předložené zprávě za příslušné reportovací období.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Čestné prohlášení z Náležitostí dokladování je nezbytné doložit fyzicky podepsané nebo podepsané elektronickým zaručeným podpisem.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změny v otázce způsobilosti/nároku DPH (změna plátce x neplátce) nezapomeňte na relevantní dokumenty k této změně (nestačí jen vyplnit příslušnou část čestného prohlášení z Náležitostí dokladování).</a:t>
            </a:r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807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Předložení dokumentů ke kontrole příslušnému Kontrolorovi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sz="2000" dirty="0">
                <a:solidFill>
                  <a:schemeClr val="bg1"/>
                </a:solidFill>
              </a:rPr>
              <a:t>→ ve lhůtě do 15 dní od ukončení 	monitorovacího/reportovacího období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Formální kontrola předložené dokumentace</a:t>
            </a:r>
          </a:p>
          <a:p>
            <a:r>
              <a:rPr lang="cs-CZ" sz="2000" b="0" dirty="0">
                <a:solidFill>
                  <a:schemeClr val="bg1"/>
                </a:solidFill>
              </a:rPr>
              <a:t>	</a:t>
            </a:r>
            <a:r>
              <a:rPr lang="cs-CZ" sz="2000" dirty="0">
                <a:solidFill>
                  <a:schemeClr val="bg1"/>
                </a:solidFill>
              </a:rPr>
              <a:t>→ ve lhůtě 5 pracovních dní, pro případné doplnění zjištění, 	pozastavuje se lhůta 	kontroly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Kontrola dokumentace na Centru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sz="2000" dirty="0">
                <a:solidFill>
                  <a:schemeClr val="bg1"/>
                </a:solidFill>
              </a:rPr>
              <a:t>→ ve lhůtě 60 dní od předložení kompletní dokumentace</a:t>
            </a:r>
          </a:p>
          <a:p>
            <a:r>
              <a:rPr lang="cs-CZ" sz="2000" dirty="0">
                <a:solidFill>
                  <a:schemeClr val="bg1"/>
                </a:solidFill>
              </a:rPr>
              <a:t>	→ k nápravám zjištěných nedostatků/vyjasnění bude partner 	vyzván maximálně 2x, 	→ lhůta pro vypořádání nedostatků 	2x5 pracovních dní, tzv. pravidlo 2x a dost!</a:t>
            </a:r>
          </a:p>
          <a:p>
            <a:r>
              <a:rPr lang="cs-CZ" sz="2000" dirty="0">
                <a:solidFill>
                  <a:schemeClr val="bg1"/>
                </a:solidFill>
              </a:rPr>
              <a:t>	→ odložení výdaje max. 1x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její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221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Jestliže nelze z Vaší strany termín výzvy splnit, lze požádat o jeho prodloužení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Odložení výdaje – o odložení výdaje budete informováni Kontrolorem, tento výdaj můžete nárokovat v první následující Soupisce, k jeho nárokování a řádnému doložení již nejste ze strany Kontrolora znovu vyzývání (nad rámec výzev z období, ze kterého Vám byl tento výdaj odložen), další odložení výdaje již není možné a výdaj je při nedoložení označen za nezpůsobilý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jejich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Ukončení kontroly na Centru a vystavení příslušných výstupů kontroly</a:t>
            </a:r>
          </a:p>
          <a:p>
            <a:r>
              <a:rPr lang="cs-CZ" dirty="0">
                <a:solidFill>
                  <a:schemeClr val="bg1"/>
                </a:solidFill>
              </a:rPr>
              <a:t>	 </a:t>
            </a:r>
            <a:r>
              <a:rPr lang="cs-CZ" sz="1800" dirty="0">
                <a:solidFill>
                  <a:schemeClr val="bg1"/>
                </a:solidFill>
              </a:rPr>
              <a:t>→ v návaznosti na ukončení kontroly v předchozím bodu</a:t>
            </a:r>
          </a:p>
          <a:p>
            <a:r>
              <a:rPr lang="cs-CZ" sz="1800" dirty="0">
                <a:solidFill>
                  <a:schemeClr val="bg1"/>
                </a:solidFill>
              </a:rPr>
              <a:t>	 → dokumenty je nezbytné dále zpracovat dle potřeby a pokynu LP/JS a 	archivovat ve složce projektu/projektové dokumentace</a:t>
            </a:r>
          </a:p>
          <a:p>
            <a:endParaRPr lang="cs-CZ" sz="1800" b="1" u="sng" dirty="0">
              <a:solidFill>
                <a:schemeClr val="bg1"/>
              </a:solidFill>
            </a:endParaRPr>
          </a:p>
          <a:p>
            <a:r>
              <a:rPr lang="cs-CZ" sz="1800" b="1" u="sng" dirty="0">
                <a:solidFill>
                  <a:schemeClr val="bg1"/>
                </a:solidFill>
              </a:rPr>
              <a:t>POZOR!</a:t>
            </a:r>
          </a:p>
          <a:p>
            <a:endParaRPr lang="cs-CZ" sz="1800" b="1" u="sng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Čeští partneři předkládají výdaje ke kontrole/certifikaci za každé reportovací období, tzn. zpravidla v 6-i měsíčních cyklech uvedených v </a:t>
            </a:r>
            <a:r>
              <a:rPr lang="cs-CZ" sz="1800" dirty="0" err="1">
                <a:solidFill>
                  <a:schemeClr val="bg1"/>
                </a:solidFill>
              </a:rPr>
              <a:t>Subsidy</a:t>
            </a:r>
            <a:r>
              <a:rPr lang="cs-CZ" sz="1800" dirty="0">
                <a:solidFill>
                  <a:schemeClr val="bg1"/>
                </a:solidFill>
              </a:rPr>
              <a:t> </a:t>
            </a:r>
            <a:r>
              <a:rPr lang="cs-CZ" sz="1800" dirty="0" err="1">
                <a:solidFill>
                  <a:schemeClr val="bg1"/>
                </a:solidFill>
              </a:rPr>
              <a:t>Contract</a:t>
            </a:r>
            <a:r>
              <a:rPr lang="cs-CZ" sz="1800" dirty="0">
                <a:solidFill>
                  <a:schemeClr val="bg1"/>
                </a:solidFill>
              </a:rPr>
              <a:t>/</a:t>
            </a:r>
            <a:r>
              <a:rPr lang="cs-CZ" sz="1800" dirty="0" err="1">
                <a:solidFill>
                  <a:schemeClr val="bg1"/>
                </a:solidFill>
              </a:rPr>
              <a:t>Partnership</a:t>
            </a:r>
            <a:r>
              <a:rPr lang="cs-CZ" sz="1800" dirty="0">
                <a:solidFill>
                  <a:schemeClr val="bg1"/>
                </a:solidFill>
              </a:rPr>
              <a:t> </a:t>
            </a:r>
            <a:r>
              <a:rPr lang="cs-CZ" sz="1800" dirty="0" err="1">
                <a:solidFill>
                  <a:schemeClr val="bg1"/>
                </a:solidFill>
              </a:rPr>
              <a:t>Agreement</a:t>
            </a:r>
            <a:r>
              <a:rPr lang="cs-CZ" sz="1800" dirty="0">
                <a:solidFill>
                  <a:schemeClr val="bg1"/>
                </a:solidFill>
              </a:rPr>
              <a:t> nebo schválené </a:t>
            </a:r>
            <a:r>
              <a:rPr lang="cs-CZ" sz="1800" dirty="0" err="1">
                <a:solidFill>
                  <a:schemeClr val="bg1"/>
                </a:solidFill>
              </a:rPr>
              <a:t>Application</a:t>
            </a:r>
            <a:r>
              <a:rPr lang="cs-CZ" sz="1800" dirty="0">
                <a:solidFill>
                  <a:schemeClr val="bg1"/>
                </a:solidFill>
              </a:rPr>
              <a:t> </a:t>
            </a:r>
            <a:r>
              <a:rPr lang="cs-CZ" sz="1800" dirty="0" err="1">
                <a:solidFill>
                  <a:schemeClr val="bg1"/>
                </a:solidFill>
              </a:rPr>
              <a:t>form</a:t>
            </a:r>
            <a:r>
              <a:rPr lang="cs-CZ" sz="1800" dirty="0">
                <a:solidFill>
                  <a:schemeClr val="bg1"/>
                </a:solidFill>
              </a:rPr>
              <a:t>, za podmínky že:</a:t>
            </a:r>
          </a:p>
          <a:p>
            <a:pPr algn="ctr"/>
            <a:r>
              <a:rPr lang="cs-CZ" sz="1800" dirty="0">
                <a:solidFill>
                  <a:schemeClr val="bg1"/>
                </a:solidFill>
              </a:rPr>
              <a:t>  → </a:t>
            </a:r>
            <a:r>
              <a:rPr lang="cs-CZ" sz="1800" b="1" i="1" dirty="0">
                <a:solidFill>
                  <a:schemeClr val="bg1"/>
                </a:solidFill>
              </a:rPr>
              <a:t>nárokované výdaje uvedené v příslušné Soupisce budou &gt; 7.500 €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V odůvodněných případech Kontrolor, umožní partnerovi předložit ke kontrole i výdaje, které jsou nižší než stanovený limit (kontaktujte Kontrolora).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Bez ohledu na výše uvedené podmínky mají partneři povinnost předložit výdaje ke kontrole </a:t>
            </a:r>
            <a:r>
              <a:rPr lang="cs-CZ" sz="1800" b="1" dirty="0">
                <a:solidFill>
                  <a:schemeClr val="bg1"/>
                </a:solidFill>
              </a:rPr>
              <a:t>minimálně jednou do roka</a:t>
            </a:r>
            <a:r>
              <a:rPr lang="cs-CZ" sz="18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její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12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Kontrolor vykonává kontrolu nad dokumentací, která mu byla předložena (ať již ve fyzické podobě, elektronicky nebo prostřednictvím monitorovacího systému)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Fáze kontroly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Fáze – posouzení věcné a formální správnosti, dodržení pravidel programu, předpisů EU a národní legislativy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fáze – faktický výkon kontroly všech výdajů (s výjimkou paušálem nárokovaných výdajů) – u některých typů výdajů je realizována s přihlédnutím k dalším pravidlům tzv. vzorková kontrola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jejich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912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jsou na straně partnerů i Kontrolorů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Monitorovat realizaci projektu prostřednictvím zprávy o průběhu projektu (monitorovací zprávy) a List </a:t>
            </a:r>
            <a:r>
              <a:rPr lang="cs-CZ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</a:t>
            </a: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Strpět kontrolu (administrativní ověření i fyzické ověření na místě – VSK, monitorovací návštěvu),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Vykonat kontrolu ve lhůtě 60-i dnů od jejího kompletního předložení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povinnosti subjektů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8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této části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Faktory ovlivňující průběh kontroly: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při výkonu kontroly</a:t>
            </a: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9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Faktory ovlivňující průběh kontroly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Ovlivňují obě strany vykonávající kontrolu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Včasnost předložení dokumentace (termín 15 dnů od konce reportovacího období),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kompletnost, řádnost, utříděnost, čitelnost dokumentace,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včasnost a kompletnost vypořádání zjištění Kontrolora,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konzultace všech rizik a problémů při realizaci a monitoringu projektu, jeho aktivit a výdajů (optimálně ještě před tím, než tato rizika a problémy mají faktický dopad na realizaci a monitoring projektu)</a:t>
            </a:r>
          </a:p>
          <a:p>
            <a:pPr marL="1330325" lvl="3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lépe konzultovat dříve, než až v průběhu kontroly, kterou Kontrolor musí vykonat ve lhůtě 60-i dnů.</a:t>
            </a: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44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Faktory ovlivňující průběh kontroly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Jestliže je z Vaší strany realizováno zadávací/výběrové řízení je nezbytné dokumentaci ke kontrole dokládat řádně, kompletní a včas, pokud je to možné pak optimálně ještě předtím, než budete výdaje vzniklé z tohoto zadávacího/výběrového řízení nárokovat v List </a:t>
            </a:r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</a:t>
            </a: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11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1" indent="0">
              <a:spcBef>
                <a:spcPct val="20000"/>
              </a:spcBef>
              <a:buNone/>
            </a:pPr>
            <a:r>
              <a:rPr lang="cs-CZ" sz="2800" b="1" dirty="0">
                <a:solidFill>
                  <a:schemeClr val="bg1"/>
                </a:solidFill>
              </a:rPr>
              <a:t>Obsah prezentace: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pojmy pro oblast výkonu kontroly,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 kontroly a způsoby/formy jejího provedení,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subjektů v rámci kontroly,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zkušenosti FLC při výkonu kontroly.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95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výdajů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realizace aktivit a monitoringu věcného pokroku realizace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zajištění publicity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veřejných zakázek</a:t>
            </a: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26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výdajů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chyby v předložených dokladech 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nekompletnost dokladu – chybějící základní náležitosti dle zákona o účetnictví, chybějící označení vazbou na projekt (název,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acronym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číslo projektu), chybějící adekvátní popis plnění, který nevyplývá např. z předávacích protokolů apod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opravy dokladů – opravy je nezbytné realizovat dle zákona o účetnictví, a to i u neúčetní dokumentace – kdo, kdy a co opravil se zachováním čitelnosti původních údajů</a:t>
            </a: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89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výdajů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Nedostatečné doložení vzniku výdaje, jeho vazby k projektu a nezbytnosti jeho vynaložení, adekvátní prokázání hospodárnosti, účelnosti a efektivnosti výdaje (dokumentace k provedenému ZŘ/VŘ, průzkumu trhu, stanovení ceny obvyklé atd.).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 musí vzniknout v přímé souvislosti a potřebou realizace projektu/jeho aktivit/aktivity.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Doložení úhrady výdaje – údaj z bankovního výpisu musí být čitelný/dohledatelný (ostatní údaje na bankovním účtu můžete začernit).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42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výdajů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Duplicitní financování – nárokování z více různých projektů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Nevedení řádného odděleného účetnictví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Neúčelnost/nehospodárnost výdaje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Neprůkaznost výdaje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Nezveřejnění v registru smluv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175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výdajů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Nedostatečné doložení vzniku výdaje, jeho vazby k projektu a nezbytnosti jeho vynaložení, adekvátní prokázání hospodárnosti, účelnosti a efektivnosti výdaje (dokumentace k provedenému ZŘ/VŘ, průzkumu trhu, stanovení ceny obvyklé atd.)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978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realizace aktivit a monitoringu věcného pokroku realizace projektu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Nenaplnění aktivit bez schválené změny v projektu,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nenaplnění závazku monitorovacího indikátoru resp. cíle projektu,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nenaplnění specifických požadavků k realizaci projektu (např. tzv. horizontálních principů).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438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realizace aktivit a monitoringu věcného pokroku realizace projektu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Chybějící dokumentace realizovaných aktivit, dosažených pracovních balíčků atd.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nezbytné monitorovat i průběžně dosahované/realizované aktivity (nikoliv jen ty, které byly finalizovány/uzavřeny).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Optimálně doloženou dokumentaci k věcnému pokroku setřídit dle názvů/označení aktivity/pracovního balíčku apod.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dokumentace k plnění aktivit má být označena vazbou k projektu/publicitou.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740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Všichni partneři jsou povinni publicitu zajistit.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Pravidla pro propagaci jsou uvedena v programových manuálech a dokumentech obou programů. Partneři jsou povinni tato pravidla dodržovat.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 případě nedodržení pravidel pro řádnou publicitu projektu může řídící orgán, na základě proporcionality, přistoupit ke krácení rozpočtu partnera </a:t>
            </a:r>
            <a:r>
              <a:rPr lang="cs-CZ" sz="18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až do výše 2 % jeho rozpočtu z EFRR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199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– náležitosti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EU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programu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xtové náležitosti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Tzv. Logo projektu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13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– požadavky provedení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Kompletnost </a:t>
            </a: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uvedení všech požadovaných prvků</a:t>
            </a:r>
            <a:endParaRPr lang="cs-CZ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Grafická správnost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Velikost, 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umístění, 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použití v kombinaci s dalšími logy,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barevné provedení.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8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Postavení Centra pro regionální rozvoj České republiky</a:t>
            </a:r>
            <a:r>
              <a:rPr lang="cs-CZ" altLang="cs-CZ" b="0" dirty="0">
                <a:solidFill>
                  <a:schemeClr val="bg1"/>
                </a:solidFill>
              </a:rPr>
              <a:t>: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b="0" dirty="0">
              <a:solidFill>
                <a:schemeClr val="bg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Centrum je Kontrolorem/tzv. FLC pro všechny partnery z ČR,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>
              <a:solidFill>
                <a:schemeClr val="bg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Výkon kontroly je prováděn v několika podobách: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	A) „Kontrola projektová“,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	B) „kontrola finanční“,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	C) veřejnosprávní kontrola na místě/monitorovací návštěva.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b="0" dirty="0">
              <a:solidFill>
                <a:schemeClr val="bg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A) + B) tvoří tzv. administrativní ověření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Jednotlivé podoby kontroly jsou prováděny s ohledem na situaci zpravidla souběžně a v řadě úrovní se překrývají a nelze je tedy od sebe oddělit, FLC kontrolu vykonat musí, bez kontroly nelze požádat o proplacení výdajů prostřednictvím LP – tedy musí být ukončena kontrola na úrovni příslušného českého partnera.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90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521647A-775D-4E5C-BD46-80DD9AD05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2228E55-6509-4DB5-A152-E90243486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52" y="632847"/>
            <a:ext cx="4404852" cy="130769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B50063-55BE-4FBC-9DA2-812C8EFEE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120" y="4521998"/>
            <a:ext cx="5545394" cy="12192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35CB707-7FE1-4273-BFE3-ABF9B86F2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278" y="2456134"/>
            <a:ext cx="4990891" cy="15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91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75B938C-9718-4FC5-9751-C0339C09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636985C-D467-4EA7-9840-14D522364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665" y="3556117"/>
            <a:ext cx="6685935" cy="299883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B874C51-84AA-46D2-8010-FB50946AC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38" y="893401"/>
            <a:ext cx="6803923" cy="200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10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63479AF-FA35-4F9F-BEEA-69B5EBE98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2D0531F-DB36-4634-A292-91279B884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406" y="842555"/>
            <a:ext cx="4326194" cy="12192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EA7F6FC-8FB8-40E3-9B6A-1AA48C219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91" y="2513898"/>
            <a:ext cx="4365523" cy="104221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90F7031-5963-4404-9591-0E8FBB876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710" y="3862181"/>
            <a:ext cx="4050890" cy="93406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E397681-671E-4069-9914-66E19C99F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814" y="5102310"/>
            <a:ext cx="4129548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253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zajištění publicity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zcela chybí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nezbytné publicitu umístit na výstupy projektu, propagační předměty, nosiče publicity, pořízení majetek, dílčí výstupy/mapové podklady atd.</a:t>
            </a:r>
          </a:p>
          <a:p>
            <a:pPr lvl="2" indent="0">
              <a:buNone/>
            </a:pPr>
            <a:endParaRPr lang="cs-CZ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24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zajištění publicity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je provedena nesprávným/nepředpisovým způsobem</a:t>
            </a:r>
          </a:p>
          <a:p>
            <a:pPr lvl="2" indent="0">
              <a:buNone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chybné grafické provedení, chybné umístění, velikost, použití ve vazbě na jiná loga, umístění na barevném podkladu.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140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pro oblast zajištění publicity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je provedena nekompletní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Zpravidla chybní některá z náležitostí, logo EU, textové náležitosti apod.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Nezapomínejte na použití loga projektu s integrovanou publicitu – logo projektu.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871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9338F3C-DB33-460F-96C4-F4F396C5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6" name="Obrázek 5" descr="Tázavý pohled sýčka králičího">
            <a:extLst>
              <a:ext uri="{FF2B5EF4-FFF2-40B4-BE49-F238E27FC236}">
                <a16:creationId xmlns:a16="http://schemas.microsoft.com/office/drawing/2014/main" id="{854505D9-77CE-4199-A4EC-FFD4C103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845"/>
            <a:ext cx="9144000" cy="635347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6359917-94CD-4B6A-A621-5918EAB1CC76}"/>
              </a:ext>
            </a:extLst>
          </p:cNvPr>
          <p:cNvSpPr txBox="1"/>
          <p:nvPr/>
        </p:nvSpPr>
        <p:spPr>
          <a:xfrm>
            <a:off x="5138057" y="3075056"/>
            <a:ext cx="362276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cs-CZ" sz="4000" b="1" dirty="0">
                <a:ln w="1016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Další otázky? </a:t>
            </a:r>
          </a:p>
        </p:txBody>
      </p:sp>
    </p:spTree>
    <p:extLst>
      <p:ext uri="{BB962C8B-B14F-4D97-AF65-F5344CB8AC3E}">
        <p14:creationId xmlns:p14="http://schemas.microsoft.com/office/powerpoint/2010/main" val="4138896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38585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245326"/>
            <a:ext cx="7158440" cy="4600303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2600" dirty="0">
                <a:solidFill>
                  <a:schemeClr val="bg1"/>
                </a:solidFill>
              </a:rPr>
              <a:t>Centrum pro regionální rozvoj vykonává kontrolu u projektů prostřednictvím sítě pracovišť: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>
                <a:solidFill>
                  <a:schemeClr val="bg1"/>
                </a:solidFill>
              </a:rPr>
              <a:t>oddělení pro NUTS II Jihovýchod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Mariánské náměstí 617/1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617 00 Brno – Komárov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Vedoucí oddělení – Ing. Tatiana Mifková </a:t>
            </a:r>
            <a:r>
              <a:rPr lang="cs-CZ" dirty="0" err="1">
                <a:solidFill>
                  <a:schemeClr val="bg1"/>
                </a:solidFill>
              </a:rPr>
              <a:t>Phd</a:t>
            </a:r>
            <a:r>
              <a:rPr lang="cs-CZ" dirty="0">
                <a:solidFill>
                  <a:schemeClr val="bg1"/>
                </a:solidFill>
              </a:rPr>
              <a:t>.,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tatiana.mifkova@crr.cz</a:t>
            </a:r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>
                <a:solidFill>
                  <a:schemeClr val="bg1"/>
                </a:solidFill>
              </a:rPr>
              <a:t>oddělení pro NUTS II </a:t>
            </a:r>
            <a:r>
              <a:rPr lang="cs-CZ" b="1" dirty="0" err="1">
                <a:solidFill>
                  <a:schemeClr val="bg1"/>
                </a:solidFill>
              </a:rPr>
              <a:t>Moravskoslezsko</a:t>
            </a:r>
            <a:endParaRPr lang="cs-CZ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30. dubna 635/35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702 00 Ostrava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Vedoucí oddělení – Ing. Irena Kirchnerová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irena.kirchnerova@crr.cz</a:t>
            </a:r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>
                <a:solidFill>
                  <a:schemeClr val="bg1"/>
                </a:solidFill>
              </a:rPr>
              <a:t>oddělení pro NUTS II Severovýchod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Evropský dům, Švendova 1282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500 03 Hradec Králové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Vedoucí oddělení – Ing. Petra Marková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petra.markova@crr.cz</a:t>
            </a:r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>
                <a:solidFill>
                  <a:schemeClr val="bg1"/>
                </a:solidFill>
              </a:rPr>
              <a:t>Oddělení administrace a kontroly projektů Cíle 2 – HQ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U Nákladového nádraží 3144/4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130 00  Praha 3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</a:rPr>
              <a:t>Vedoucí oddělení – Ing. Markéta Weingärtnerová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marketa.weingartnerova@crr.cz</a:t>
            </a:r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4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245326"/>
            <a:ext cx="7158440" cy="460030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2600" dirty="0">
                <a:solidFill>
                  <a:schemeClr val="bg1"/>
                </a:solidFill>
              </a:rPr>
              <a:t>Centrum pro regionální rozvoj vykonává kontrolu u projektů </a:t>
            </a:r>
            <a:r>
              <a:rPr lang="cs-CZ" altLang="cs-CZ" sz="2600" u="sng" dirty="0">
                <a:solidFill>
                  <a:schemeClr val="bg1"/>
                </a:solidFill>
              </a:rPr>
              <a:t>bezplatně.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2600" u="sng" dirty="0">
              <a:solidFill>
                <a:schemeClr val="bg1"/>
              </a:solidFill>
            </a:endParaRP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sz="2600" dirty="0">
                <a:solidFill>
                  <a:schemeClr val="bg1"/>
                </a:solidFill>
              </a:rPr>
              <a:t>Pro výkon kontroly českých partnerů je Centrum pro regionální rozvoj České republiky jediným subjektem oprávněným k vykonání kontroly.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6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schemeClr val="bg1"/>
                </a:solidFill>
              </a:rPr>
              <a:t>Přiřazení svého projektu ke konkrétnímu Kontrolorovi naleznete na webových stránkách Centra pro regionální rozvoj – </a:t>
            </a:r>
            <a:r>
              <a:rPr lang="cs-CZ" sz="2600" dirty="0">
                <a:solidFill>
                  <a:schemeClr val="bg1"/>
                </a:solidFill>
                <a:hlinkClick r:id="rId3"/>
              </a:rPr>
              <a:t>www.crr</a:t>
            </a:r>
            <a:r>
              <a:rPr lang="cs-CZ" sz="2600">
                <a:solidFill>
                  <a:schemeClr val="bg1"/>
                </a:solidFill>
                <a:hlinkClick r:id="rId3"/>
              </a:rPr>
              <a:t>.cz</a:t>
            </a:r>
            <a:r>
              <a:rPr lang="cs-CZ" sz="2600">
                <a:solidFill>
                  <a:schemeClr val="bg1"/>
                </a:solidFill>
              </a:rPr>
              <a:t>.</a:t>
            </a:r>
            <a:endParaRPr lang="cs-CZ" dirty="0"/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264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Cílem kontroly je zejména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splnění pravidel pro oblast zajištění povinné publicity,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způsobilosti nárokovaných výdajů a aktivit s nimi 	spojených ve smyslu: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Věcné způsobilosti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přiměřenosti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časové způsobilosti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místní způsobilosti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vykázání výdajů.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E) 	</a:t>
            </a:r>
            <a:r>
              <a:rPr lang="cs-CZ" altLang="cs-CZ" sz="1800" dirty="0">
                <a:solidFill>
                  <a:schemeClr val="bg1"/>
                </a:solidFill>
              </a:rPr>
              <a:t>splnění dalších podmínek a povinností vyplývajících z programové dokumentace nebo příslušného právního aktu na jehož základě byla dotace poskytnuta.</a:t>
            </a: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cíle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62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0"/>
            <a:r>
              <a:rPr lang="cs-CZ" sz="2000" b="1" dirty="0">
                <a:solidFill>
                  <a:schemeClr val="bg1"/>
                </a:solidFill>
              </a:rPr>
              <a:t>Kontrolor musí při výkonu kontroly získat adekvátní ujištění o tom, že byly splněny všechny podmínky realizace projektu, a to včetně případně doplňkových podmínek, které byly pro realizaci projektu nebo daného partnera stanoveny při schválení projektu.</a:t>
            </a:r>
          </a:p>
          <a:p>
            <a:pPr lvl="0"/>
            <a:r>
              <a:rPr lang="cs-CZ" sz="2000" b="1" dirty="0">
                <a:solidFill>
                  <a:schemeClr val="bg1"/>
                </a:solidFill>
              </a:rPr>
              <a:t>Ověřovány jsou tedy i méně časté specifické prvky, jako jsou: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</a:rPr>
              <a:t>Podmínky případně přiznané veřejné podpory,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</a:rPr>
              <a:t>plnění tzv. horizontálních principů,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</a:rPr>
              <a:t>programová pravidla pro vybrané oblasti – např. povinnost provést cenový průzkum u zakázek s hodnotou přesahující ekvivalent 10.000 EUR (bez DPH) do limitu národní úpravy (CENTRAL EUROPE).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cíle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81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</a:rPr>
              <a:t>Principiálně je kontrola realizována v podobě tzv. administrativního ověření – tzv. kontrola od stolu.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vybraného vzorku projektů je realizována kontrola na místě dle zákona o kontrole (kontrolního řádu) – viz blížeji informace ke kontrolám na místě.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projektu může být provedena také tzv. monitorovací návštěva  - jiná forma kontroly na místě sloužící k ověření určitých aspektů, viz blíže informace v sekci kontroly na místě.</a:t>
            </a:r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0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FLC vykonává kontrolu u každého českého partnera, který dokumentaci ke kontrole předložil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předložení dokumentace prostřednictvím monitorovacího systému svého Kontrolora prosím informujte (monitorovací systém neodesílá notifikaci o Vámi předložené dokumentaci).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Předložení dokumentace fyzicky na příslušné pracoviště Kontrolora je možné, nicméně zvažte prosím předcházející konzultaci s FLC ohledně jeho časových možností, pokud chcete předložení dokumentace spojit s konzultací k Vašemu projektu.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00104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1848</TotalTime>
  <Words>2333</Words>
  <Application>Microsoft Office PowerPoint</Application>
  <PresentationFormat>Předvádění na obrazovce (4:3)</PresentationFormat>
  <Paragraphs>300</Paragraphs>
  <Slides>37</Slides>
  <Notes>33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Arial</vt:lpstr>
      <vt:lpstr>Calibri</vt:lpstr>
      <vt:lpstr>Open Sans</vt:lpstr>
      <vt:lpstr>CRR template</vt:lpstr>
      <vt:lpstr>Metody a výkon kontroly.</vt:lpstr>
      <vt:lpstr>Metody a výkon kontroly </vt:lpstr>
      <vt:lpstr>Metody a výkon kontroly – základní pojmy</vt:lpstr>
      <vt:lpstr>Metody a výkon kontroly – základní pojmy</vt:lpstr>
      <vt:lpstr>Metody a výkon kontroly – základní pojmy</vt:lpstr>
      <vt:lpstr>Metody a výkon kontroly – cíle kontroly</vt:lpstr>
      <vt:lpstr>Metody a výkon kontroly – cíle kontroly</vt:lpstr>
      <vt:lpstr>Metody a výkon kontroly – způsoby provedení kontroly</vt:lpstr>
      <vt:lpstr>Metody a výkon kontroly – způsoby provedení kontroly</vt:lpstr>
      <vt:lpstr>Metody a výkon kontroly – rozsah předkládané dokumentace ke kontrole</vt:lpstr>
      <vt:lpstr>Metody a výkon kontroly – základní pojmy</vt:lpstr>
      <vt:lpstr>Metody a výkon kontroly – způsoby provedení kontroly a její časový průběh</vt:lpstr>
      <vt:lpstr>Metody a výkon kontroly – způsoby provedení kontroly a jejich časový průběh</vt:lpstr>
      <vt:lpstr>Metody a výkon kontroly – způsoby provedení kontroly a její časový průběh</vt:lpstr>
      <vt:lpstr>Metody a výkon kontroly – způsoby provedení kontroly a jejich časový průběh</vt:lpstr>
      <vt:lpstr>Metody a výkon kontroly – povinnosti subjektů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Prezentace aplikace PowerPoint</vt:lpstr>
      <vt:lpstr>Prezentace aplikace PowerPoint</vt:lpstr>
      <vt:lpstr>Prezentace aplikace PowerPoint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Prezentace aplikace PowerPoint</vt:lpstr>
      <vt:lpstr>Děkuji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Janošová Petra</cp:lastModifiedBy>
  <cp:revision>141</cp:revision>
  <dcterms:created xsi:type="dcterms:W3CDTF">2021-01-13T14:58:16Z</dcterms:created>
  <dcterms:modified xsi:type="dcterms:W3CDTF">2023-02-20T10:11:10Z</dcterms:modified>
  <cp:category/>
</cp:coreProperties>
</file>