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4"/>
  </p:notesMasterIdLst>
  <p:sldIdLst>
    <p:sldId id="256" r:id="rId2"/>
    <p:sldId id="263" r:id="rId3"/>
    <p:sldId id="262" r:id="rId4"/>
    <p:sldId id="264" r:id="rId5"/>
    <p:sldId id="265" r:id="rId6"/>
    <p:sldId id="266" r:id="rId7"/>
    <p:sldId id="267" r:id="rId8"/>
    <p:sldId id="268" r:id="rId9"/>
    <p:sldId id="269" r:id="rId10"/>
    <p:sldId id="270" r:id="rId11"/>
    <p:sldId id="271" r:id="rId12"/>
    <p:sldId id="272" r:id="rId13"/>
    <p:sldId id="273" r:id="rId14"/>
    <p:sldId id="274" r:id="rId15"/>
    <p:sldId id="275" r:id="rId16"/>
    <p:sldId id="276" r:id="rId17"/>
    <p:sldId id="291" r:id="rId18"/>
    <p:sldId id="277" r:id="rId19"/>
    <p:sldId id="278" r:id="rId20"/>
    <p:sldId id="279" r:id="rId21"/>
    <p:sldId id="280" r:id="rId22"/>
    <p:sldId id="281" r:id="rId23"/>
    <p:sldId id="282" r:id="rId24"/>
    <p:sldId id="283" r:id="rId25"/>
    <p:sldId id="284" r:id="rId26"/>
    <p:sldId id="285" r:id="rId27"/>
    <p:sldId id="286" r:id="rId28"/>
    <p:sldId id="287" r:id="rId29"/>
    <p:sldId id="288" r:id="rId30"/>
    <p:sldId id="289" r:id="rId31"/>
    <p:sldId id="292" r:id="rId32"/>
    <p:sldId id="260" r:id="rId33"/>
  </p:sldIdLst>
  <p:sldSz cx="12190413" cy="7021513"/>
  <p:notesSz cx="6858000" cy="9144000"/>
  <p:defaultTextStyle>
    <a:defPPr>
      <a:defRPr lang="cs-CZ"/>
    </a:defPPr>
    <a:lvl1pPr marL="0" algn="l" defTabSz="1229502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14751" algn="l" defTabSz="1229502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29502" algn="l" defTabSz="1229502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44253" algn="l" defTabSz="1229502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59004" algn="l" defTabSz="1229502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73756" algn="l" defTabSz="1229502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88507" algn="l" defTabSz="1229502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303258" algn="l" defTabSz="1229502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918009" algn="l" defTabSz="1229502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757">
          <p15:clr>
            <a:srgbClr val="A4A3A4"/>
          </p15:clr>
        </p15:guide>
        <p15:guide id="2" pos="66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34EA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5122" autoAdjust="0"/>
    <p:restoredTop sz="81619" autoAdjust="0"/>
  </p:normalViewPr>
  <p:slideViewPr>
    <p:cSldViewPr>
      <p:cViewPr varScale="1">
        <p:scale>
          <a:sx n="58" d="100"/>
          <a:sy n="58" d="100"/>
        </p:scale>
        <p:origin x="72" y="822"/>
      </p:cViewPr>
      <p:guideLst>
        <p:guide orient="horz" pos="1757"/>
        <p:guide pos="66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F79DF29-73D1-5B42-9332-4CF3A13D68EC}" type="datetimeFigureOut">
              <a:rPr lang="cs-CZ" smtClean="0"/>
              <a:t>13.10.2021</a:t>
            </a:fld>
            <a:endParaRPr lang="cs-C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49300" y="1143000"/>
            <a:ext cx="5359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7B7992D-CE79-334A-B262-964324B835C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252878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7B7992D-CE79-334A-B262-964324B835C0}" type="slidenum">
              <a:rPr lang="cs-CZ" smtClean="0"/>
              <a:t>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9938463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7B7992D-CE79-334A-B262-964324B835C0}" type="slidenum">
              <a:rPr lang="cs-CZ" smtClean="0"/>
              <a:t>32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276937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jpe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jpe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jpe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Úvodní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dnadpis 2"/>
          <p:cNvSpPr>
            <a:spLocks noGrp="1"/>
          </p:cNvSpPr>
          <p:nvPr>
            <p:ph type="subTitle" idx="1" hasCustomPrompt="1"/>
          </p:nvPr>
        </p:nvSpPr>
        <p:spPr>
          <a:xfrm>
            <a:off x="900000" y="4734893"/>
            <a:ext cx="8533289" cy="504055"/>
          </a:xfrm>
          <a:prstGeom prst="rect">
            <a:avLst/>
          </a:prstGeom>
        </p:spPr>
        <p:txBody>
          <a:bodyPr lIns="90000">
            <a:normAutofit/>
          </a:bodyPr>
          <a:lstStyle>
            <a:lvl1pPr marL="0" indent="0" algn="l">
              <a:buNone/>
              <a:defRPr sz="2800" baseline="0">
                <a:solidFill>
                  <a:srgbClr val="034EA2"/>
                </a:solidFill>
              </a:defRPr>
            </a:lvl1pPr>
            <a:lvl2pPr marL="6147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295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442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590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737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885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3032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9180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dirty="0"/>
              <a:t>Jméno autora/autorů</a:t>
            </a:r>
          </a:p>
        </p:txBody>
      </p:sp>
      <p:sp>
        <p:nvSpPr>
          <p:cNvPr id="8" name="TextovéPole 7"/>
          <p:cNvSpPr txBox="1"/>
          <p:nvPr userDrawn="1"/>
        </p:nvSpPr>
        <p:spPr>
          <a:xfrm>
            <a:off x="900000" y="900000"/>
            <a:ext cx="4464496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/>
              <a:t>MINISTERSTVO PRO MÍSTNÍ ROZVOJ </a:t>
            </a:r>
            <a:r>
              <a:rPr lang="cs-CZ" b="1" dirty="0"/>
              <a:t/>
            </a:r>
            <a:br>
              <a:rPr lang="cs-CZ" b="1" dirty="0"/>
            </a:br>
            <a:r>
              <a:rPr lang="cs-CZ" sz="2000" b="1" dirty="0"/>
              <a:t>Národní orgán pro koordinaci</a:t>
            </a:r>
          </a:p>
        </p:txBody>
      </p:sp>
      <p:sp>
        <p:nvSpPr>
          <p:cNvPr id="19" name="Nadpis 18"/>
          <p:cNvSpPr>
            <a:spLocks noGrp="1"/>
          </p:cNvSpPr>
          <p:nvPr>
            <p:ph type="title" hasCustomPrompt="1"/>
          </p:nvPr>
        </p:nvSpPr>
        <p:spPr>
          <a:xfrm>
            <a:off x="900000" y="2160000"/>
            <a:ext cx="10971372" cy="1170252"/>
          </a:xfrm>
          <a:prstGeom prst="rect">
            <a:avLst/>
          </a:prstGeom>
        </p:spPr>
        <p:txBody>
          <a:bodyPr lIns="90000">
            <a:normAutofit/>
          </a:bodyPr>
          <a:lstStyle>
            <a:lvl1pPr algn="l">
              <a:defRPr sz="4000" b="1" baseline="0">
                <a:solidFill>
                  <a:srgbClr val="034EA2"/>
                </a:solidFill>
              </a:defRPr>
            </a:lvl1pPr>
          </a:lstStyle>
          <a:p>
            <a:r>
              <a:rPr lang="cs-CZ" dirty="0"/>
              <a:t>Název prezentace</a:t>
            </a:r>
          </a:p>
        </p:txBody>
      </p:sp>
      <p:sp>
        <p:nvSpPr>
          <p:cNvPr id="24" name="Zástupný symbol pro text 23"/>
          <p:cNvSpPr>
            <a:spLocks noGrp="1"/>
          </p:cNvSpPr>
          <p:nvPr>
            <p:ph type="body" sz="quarter" idx="17" hasCustomPrompt="1"/>
          </p:nvPr>
        </p:nvSpPr>
        <p:spPr>
          <a:xfrm>
            <a:off x="900000" y="5454650"/>
            <a:ext cx="4608512" cy="360363"/>
          </a:xfrm>
          <a:prstGeom prst="rect">
            <a:avLst/>
          </a:prstGeom>
        </p:spPr>
        <p:txBody>
          <a:bodyPr lIns="90000" rIns="144000">
            <a:noAutofit/>
          </a:bodyPr>
          <a:lstStyle>
            <a:lvl1pPr>
              <a:buNone/>
              <a:defRPr sz="2000">
                <a:solidFill>
                  <a:srgbClr val="034EA2"/>
                </a:solidFill>
              </a:defRPr>
            </a:lvl1pPr>
          </a:lstStyle>
          <a:p>
            <a:pPr lvl="0"/>
            <a:r>
              <a:rPr lang="cs-CZ" dirty="0"/>
              <a:t>Datum a místo</a:t>
            </a:r>
          </a:p>
        </p:txBody>
      </p:sp>
      <p:pic>
        <p:nvPicPr>
          <p:cNvPr id="10" name="Obrázek 9" descr="roh-01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599538" y="0"/>
            <a:ext cx="4590876" cy="4590876"/>
          </a:xfrm>
          <a:prstGeom prst="rect">
            <a:avLst/>
          </a:prstGeom>
        </p:spPr>
      </p:pic>
      <p:pic>
        <p:nvPicPr>
          <p:cNvPr id="13" name="Obrázek 12" descr="OPTP_CZ_RO_B_C-RGB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3862958" y="5959028"/>
            <a:ext cx="4464496" cy="77041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Obrázek 8" descr="OPTP_CZ_RO_B_C-RGB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118542" y="6313229"/>
            <a:ext cx="3985914" cy="687828"/>
          </a:xfrm>
          <a:prstGeom prst="rect">
            <a:avLst/>
          </a:prstGeom>
        </p:spPr>
      </p:pic>
      <p:sp>
        <p:nvSpPr>
          <p:cNvPr id="2" name="Nadpis 1"/>
          <p:cNvSpPr>
            <a:spLocks noGrp="1"/>
          </p:cNvSpPr>
          <p:nvPr>
            <p:ph type="title" hasCustomPrompt="1"/>
          </p:nvPr>
        </p:nvSpPr>
        <p:spPr>
          <a:xfrm>
            <a:off x="609521" y="281187"/>
            <a:ext cx="10971372" cy="925313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600" b="1" baseline="0">
                <a:solidFill>
                  <a:srgbClr val="034EA2"/>
                </a:solidFill>
              </a:defRPr>
            </a:lvl1pPr>
          </a:lstStyle>
          <a:p>
            <a:r>
              <a:rPr lang="cs-CZ" dirty="0"/>
              <a:t>Nadpis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609521" y="1638353"/>
            <a:ext cx="10971372" cy="4633874"/>
          </a:xfrm>
          <a:prstGeom prst="rect">
            <a:avLst/>
          </a:prstGeom>
        </p:spPr>
        <p:txBody>
          <a:bodyPr/>
          <a:lstStyle>
            <a:lvl1pPr>
              <a:defRPr sz="4000"/>
            </a:lvl1pPr>
            <a:lvl2pPr>
              <a:buFont typeface="Arial" pitchFamily="34" charset="0"/>
              <a:buChar char="»"/>
              <a:defRPr sz="3600"/>
            </a:lvl2pPr>
            <a:lvl4pPr>
              <a:buFont typeface="Arial" pitchFamily="34" charset="0"/>
              <a:buChar char="»"/>
              <a:defRPr/>
            </a:lvl4pPr>
            <a:lvl5pPr>
              <a:buFont typeface="Arial" pitchFamily="34" charset="0"/>
              <a:buChar char="•"/>
              <a:defRPr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cs-CZ" dirty="0"/>
          </a:p>
        </p:txBody>
      </p:sp>
      <p:pic>
        <p:nvPicPr>
          <p:cNvPr id="7" name="Obrázek 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41069"/>
            <a:ext cx="12208532" cy="103353"/>
          </a:xfrm>
          <a:prstGeom prst="rect">
            <a:avLst/>
          </a:prstGeom>
        </p:spPr>
      </p:pic>
      <p:pic>
        <p:nvPicPr>
          <p:cNvPr id="8" name="Zástupný symbol pro obsah 4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060"/>
          <a:stretch>
            <a:fillRect/>
          </a:stretch>
        </p:blipFill>
        <p:spPr>
          <a:xfrm>
            <a:off x="4150990" y="6320409"/>
            <a:ext cx="8039423" cy="701104"/>
          </a:xfrm>
          <a:prstGeom prst="rect">
            <a:avLst/>
          </a:prstGeom>
        </p:spPr>
      </p:pic>
      <p:sp>
        <p:nvSpPr>
          <p:cNvPr id="11" name="Zástupný symbol pro číslo snímku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7AD5F7-9A70-43A8-B2E8-1F114AD105DD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ředělový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 hasCustomPrompt="1"/>
          </p:nvPr>
        </p:nvSpPr>
        <p:spPr>
          <a:xfrm>
            <a:off x="550590" y="2204112"/>
            <a:ext cx="10971372" cy="117025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6000" baseline="0">
                <a:solidFill>
                  <a:srgbClr val="034EA2"/>
                </a:solidFill>
              </a:defRPr>
            </a:lvl1pPr>
          </a:lstStyle>
          <a:p>
            <a:r>
              <a:rPr lang="cs-CZ" dirty="0"/>
              <a:t>Název tématu/předělu</a:t>
            </a:r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7AD5F7-9A70-43A8-B2E8-1F114AD105DD}" type="slidenum">
              <a:rPr lang="cs-CZ" smtClean="0"/>
              <a:pPr/>
              <a:t>‹#›</a:t>
            </a:fld>
            <a:endParaRPr lang="cs-CZ"/>
          </a:p>
        </p:txBody>
      </p:sp>
      <p:pic>
        <p:nvPicPr>
          <p:cNvPr id="7" name="Obrázek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2758" y="3582764"/>
            <a:ext cx="8092440" cy="68580"/>
          </a:xfrm>
          <a:prstGeom prst="rect">
            <a:avLst/>
          </a:prstGeom>
        </p:spPr>
      </p:pic>
      <p:pic>
        <p:nvPicPr>
          <p:cNvPr id="9" name="Obrázek 8" descr="OPTP_CZ_RO_B_C-RGB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118542" y="6313229"/>
            <a:ext cx="3985914" cy="687828"/>
          </a:xfrm>
          <a:prstGeom prst="rect">
            <a:avLst/>
          </a:prstGeom>
        </p:spPr>
      </p:pic>
      <p:pic>
        <p:nvPicPr>
          <p:cNvPr id="10" name="Zástupný symbol pro obsah 4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060"/>
          <a:stretch>
            <a:fillRect/>
          </a:stretch>
        </p:blipFill>
        <p:spPr>
          <a:xfrm>
            <a:off x="4150990" y="6320409"/>
            <a:ext cx="8039423" cy="70110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f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 hasCustomPrompt="1"/>
          </p:nvPr>
        </p:nvSpPr>
        <p:spPr>
          <a:xfrm>
            <a:off x="609521" y="281187"/>
            <a:ext cx="10971372" cy="925313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600" b="1" baseline="0">
                <a:solidFill>
                  <a:srgbClr val="034EA2"/>
                </a:solidFill>
              </a:defRPr>
            </a:lvl1pPr>
          </a:lstStyle>
          <a:p>
            <a:r>
              <a:rPr lang="cs-CZ" dirty="0"/>
              <a:t>Nadpis</a:t>
            </a:r>
          </a:p>
        </p:txBody>
      </p:sp>
      <p:pic>
        <p:nvPicPr>
          <p:cNvPr id="7" name="Obrázek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41069"/>
            <a:ext cx="12208532" cy="103353"/>
          </a:xfrm>
          <a:prstGeom prst="rect">
            <a:avLst/>
          </a:prstGeom>
        </p:spPr>
      </p:pic>
      <p:sp>
        <p:nvSpPr>
          <p:cNvPr id="10" name="Zástupný symbol pro graf 9"/>
          <p:cNvSpPr>
            <a:spLocks noGrp="1"/>
          </p:cNvSpPr>
          <p:nvPr>
            <p:ph type="chart" sz="quarter" idx="13"/>
          </p:nvPr>
        </p:nvSpPr>
        <p:spPr>
          <a:xfrm>
            <a:off x="622300" y="1566863"/>
            <a:ext cx="10945813" cy="4392612"/>
          </a:xfrm>
          <a:prstGeom prst="rect">
            <a:avLst/>
          </a:prstGeom>
        </p:spPr>
        <p:txBody>
          <a:bodyPr/>
          <a:lstStyle/>
          <a:p>
            <a:r>
              <a:rPr lang="en-GB"/>
              <a:t>Click icon to add chart</a:t>
            </a:r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177AD5F7-9A70-43A8-B2E8-1F114AD105DD}" type="slidenum">
              <a:rPr lang="cs-CZ" smtClean="0"/>
              <a:pPr/>
              <a:t>‹#›</a:t>
            </a:fld>
            <a:endParaRPr lang="cs-CZ"/>
          </a:p>
        </p:txBody>
      </p:sp>
      <p:pic>
        <p:nvPicPr>
          <p:cNvPr id="11" name="Obrázek 10" descr="OPTP_CZ_RO_B_C-RGB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118542" y="6313229"/>
            <a:ext cx="3985914" cy="687828"/>
          </a:xfrm>
          <a:prstGeom prst="rect">
            <a:avLst/>
          </a:prstGeom>
        </p:spPr>
      </p:pic>
      <p:pic>
        <p:nvPicPr>
          <p:cNvPr id="12" name="Zástupný symbol pro obsah 4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060"/>
          <a:stretch>
            <a:fillRect/>
          </a:stretch>
        </p:blipFill>
        <p:spPr>
          <a:xfrm>
            <a:off x="4150990" y="6320409"/>
            <a:ext cx="8039423" cy="70110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ul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 hasCustomPrompt="1"/>
          </p:nvPr>
        </p:nvSpPr>
        <p:spPr>
          <a:xfrm>
            <a:off x="609521" y="281187"/>
            <a:ext cx="10971372" cy="925313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600" b="1" baseline="0">
                <a:solidFill>
                  <a:srgbClr val="034EA2"/>
                </a:solidFill>
              </a:defRPr>
            </a:lvl1pPr>
          </a:lstStyle>
          <a:p>
            <a:r>
              <a:rPr lang="cs-CZ" dirty="0"/>
              <a:t>Nadpis</a:t>
            </a:r>
          </a:p>
        </p:txBody>
      </p:sp>
      <p:pic>
        <p:nvPicPr>
          <p:cNvPr id="7" name="Obrázek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41069"/>
            <a:ext cx="12208532" cy="103353"/>
          </a:xfrm>
          <a:prstGeom prst="rect">
            <a:avLst/>
          </a:prstGeom>
        </p:spPr>
      </p:pic>
      <p:sp>
        <p:nvSpPr>
          <p:cNvPr id="15" name="Zástupný symbol pro tabulku 14"/>
          <p:cNvSpPr>
            <a:spLocks noGrp="1"/>
          </p:cNvSpPr>
          <p:nvPr>
            <p:ph type="tbl" sz="quarter" idx="13"/>
          </p:nvPr>
        </p:nvSpPr>
        <p:spPr>
          <a:xfrm>
            <a:off x="622300" y="1638300"/>
            <a:ext cx="11017250" cy="4321175"/>
          </a:xfrm>
          <a:prstGeom prst="rect">
            <a:avLst/>
          </a:prstGeom>
        </p:spPr>
        <p:txBody>
          <a:bodyPr/>
          <a:lstStyle/>
          <a:p>
            <a:r>
              <a:rPr lang="en-GB"/>
              <a:t>Click icon to add table</a:t>
            </a:r>
            <a:endParaRPr lang="cs-CZ"/>
          </a:p>
        </p:txBody>
      </p:sp>
      <p:sp>
        <p:nvSpPr>
          <p:cNvPr id="10" name="Zástupný symbol pro číslo snímku 9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177AD5F7-9A70-43A8-B2E8-1F114AD105DD}" type="slidenum">
              <a:rPr lang="cs-CZ" smtClean="0"/>
              <a:pPr/>
              <a:t>‹#›</a:t>
            </a:fld>
            <a:endParaRPr lang="cs-CZ"/>
          </a:p>
        </p:txBody>
      </p:sp>
      <p:pic>
        <p:nvPicPr>
          <p:cNvPr id="12" name="Obrázek 11" descr="OPTP_CZ_RO_B_C-RGB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118542" y="6313229"/>
            <a:ext cx="3985914" cy="687828"/>
          </a:xfrm>
          <a:prstGeom prst="rect">
            <a:avLst/>
          </a:prstGeom>
        </p:spPr>
      </p:pic>
      <p:pic>
        <p:nvPicPr>
          <p:cNvPr id="13" name="Zástupný symbol pro obsah 4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060"/>
          <a:stretch>
            <a:fillRect/>
          </a:stretch>
        </p:blipFill>
        <p:spPr>
          <a:xfrm>
            <a:off x="4150990" y="6320409"/>
            <a:ext cx="8039423" cy="70110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ávěrečný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dnadpis 2"/>
          <p:cNvSpPr>
            <a:spLocks noGrp="1"/>
          </p:cNvSpPr>
          <p:nvPr>
            <p:ph type="subTitle" idx="1" hasCustomPrompt="1"/>
          </p:nvPr>
        </p:nvSpPr>
        <p:spPr>
          <a:xfrm>
            <a:off x="1846735" y="4806900"/>
            <a:ext cx="8496944" cy="1008112"/>
          </a:xfrm>
          <a:prstGeom prst="rect">
            <a:avLst/>
          </a:prstGeom>
        </p:spPr>
        <p:txBody>
          <a:bodyPr lIns="90000">
            <a:normAutofit/>
          </a:bodyPr>
          <a:lstStyle>
            <a:lvl1pPr marL="0" indent="0" algn="ctr">
              <a:buNone/>
              <a:defRPr sz="2800" baseline="0">
                <a:solidFill>
                  <a:srgbClr val="034EA2"/>
                </a:solidFill>
              </a:defRPr>
            </a:lvl1pPr>
            <a:lvl2pPr marL="6147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295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442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590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737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885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3032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9180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dirty="0"/>
              <a:t>Jméno autora/autorů a kontakt</a:t>
            </a:r>
          </a:p>
        </p:txBody>
      </p:sp>
      <p:sp>
        <p:nvSpPr>
          <p:cNvPr id="19" name="Nadpis 18"/>
          <p:cNvSpPr>
            <a:spLocks noGrp="1"/>
          </p:cNvSpPr>
          <p:nvPr>
            <p:ph type="title" hasCustomPrompt="1"/>
          </p:nvPr>
        </p:nvSpPr>
        <p:spPr>
          <a:xfrm>
            <a:off x="1054100" y="2789238"/>
            <a:ext cx="10081666" cy="1225574"/>
          </a:xfrm>
          <a:prstGeom prst="rect">
            <a:avLst/>
          </a:prstGeom>
        </p:spPr>
        <p:txBody>
          <a:bodyPr lIns="90000">
            <a:normAutofit/>
          </a:bodyPr>
          <a:lstStyle>
            <a:lvl1pPr algn="ctr">
              <a:defRPr sz="5400" b="0" baseline="0">
                <a:solidFill>
                  <a:srgbClr val="034EA2"/>
                </a:solidFill>
              </a:defRPr>
            </a:lvl1pPr>
          </a:lstStyle>
          <a:p>
            <a:r>
              <a:rPr lang="cs-CZ" dirty="0"/>
              <a:t>Rozloučení</a:t>
            </a:r>
          </a:p>
        </p:txBody>
      </p:sp>
      <p:pic>
        <p:nvPicPr>
          <p:cNvPr id="9" name="Obrázek 8" descr="roh-01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599538" y="0"/>
            <a:ext cx="4590876" cy="4590876"/>
          </a:xfrm>
          <a:prstGeom prst="rect">
            <a:avLst/>
          </a:prstGeom>
        </p:spPr>
      </p:pic>
      <p:pic>
        <p:nvPicPr>
          <p:cNvPr id="10" name="Obrázek 9" descr="OPTP_CZ_RO_B_C-RGB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3862958" y="5959028"/>
            <a:ext cx="4464496" cy="770414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8759502" y="5887020"/>
            <a:ext cx="2844430" cy="373831"/>
          </a:xfrm>
          <a:prstGeom prst="rect">
            <a:avLst/>
          </a:prstGeom>
        </p:spPr>
        <p:txBody>
          <a:bodyPr vert="horz" lIns="122950" tIns="61475" rIns="122950" bIns="61475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7AD5F7-9A70-43A8-B2E8-1F114AD105DD}" type="slidenum">
              <a:rPr lang="cs-CZ" smtClean="0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50" r:id="rId2"/>
    <p:sldLayoutId id="2147483660" r:id="rId3"/>
    <p:sldLayoutId id="2147483662" r:id="rId4"/>
    <p:sldLayoutId id="2147483663" r:id="rId5"/>
    <p:sldLayoutId id="2147483649" r:id="rId6"/>
  </p:sldLayoutIdLst>
  <p:txStyles>
    <p:titleStyle>
      <a:lvl1pPr algn="ctr" defTabSz="1229502" rtl="0" eaLnBrk="1" latinLnBrk="0" hangingPunct="1">
        <a:spcBef>
          <a:spcPct val="0"/>
        </a:spcBef>
        <a:buNone/>
        <a:defRPr sz="5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61063" indent="-461063" algn="l" defTabSz="1229502" rtl="0" eaLnBrk="1" latinLnBrk="0" hangingPunct="1">
        <a:spcBef>
          <a:spcPct val="20000"/>
        </a:spcBef>
        <a:buFont typeface="Arial" pitchFamily="34" charset="0"/>
        <a:buChar char="•"/>
        <a:defRPr sz="4300" kern="1200">
          <a:solidFill>
            <a:schemeClr val="tx1"/>
          </a:solidFill>
          <a:latin typeface="+mn-lt"/>
          <a:ea typeface="+mn-ea"/>
          <a:cs typeface="+mn-cs"/>
        </a:defRPr>
      </a:lvl1pPr>
      <a:lvl2pPr marL="998971" indent="-384219" algn="l" defTabSz="1229502" rtl="0" eaLnBrk="1" latinLnBrk="0" hangingPunct="1">
        <a:spcBef>
          <a:spcPct val="20000"/>
        </a:spcBef>
        <a:buFont typeface="Arial" pitchFamily="34" charset="0"/>
        <a:buChar char="–"/>
        <a:defRPr sz="3800" kern="1200">
          <a:solidFill>
            <a:schemeClr val="tx1"/>
          </a:solidFill>
          <a:latin typeface="+mn-lt"/>
          <a:ea typeface="+mn-ea"/>
          <a:cs typeface="+mn-cs"/>
        </a:defRPr>
      </a:lvl2pPr>
      <a:lvl3pPr marL="1536878" indent="-307376" algn="l" defTabSz="1229502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51629" indent="-307376" algn="l" defTabSz="1229502" rtl="0" eaLnBrk="1" latinLnBrk="0" hangingPunct="1">
        <a:spcBef>
          <a:spcPct val="20000"/>
        </a:spcBef>
        <a:buFont typeface="Arial" pitchFamily="34" charset="0"/>
        <a:buChar char="–"/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66380" indent="-307376" algn="l" defTabSz="1229502" rtl="0" eaLnBrk="1" latinLnBrk="0" hangingPunct="1">
        <a:spcBef>
          <a:spcPct val="20000"/>
        </a:spcBef>
        <a:buFont typeface="Arial" pitchFamily="34" charset="0"/>
        <a:buChar char="»"/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381131" indent="-307376" algn="l" defTabSz="1229502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95882" indent="-307376" algn="l" defTabSz="1229502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610633" indent="-307376" algn="l" defTabSz="1229502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225385" indent="-307376" algn="l" defTabSz="1229502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1229502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14751" algn="l" defTabSz="1229502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29502" algn="l" defTabSz="1229502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44253" algn="l" defTabSz="1229502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59004" algn="l" defTabSz="1229502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73756" algn="l" defTabSz="1229502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88507" algn="l" defTabSz="1229502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303258" algn="l" defTabSz="1229502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918009" algn="l" defTabSz="1229502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asaonline.cz/?page_id=9" TargetMode="External"/><Relationship Id="rId2" Type="http://schemas.openxmlformats.org/officeDocument/2006/relationships/hyperlink" Target="http://www.casaonline.cz/?page_id=7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s://archiv.soc.cas.cz/data-v-archivu-medard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soc.cas.cz/sites/default/files/publikace/kocman_a_klepal_2016_evaluace-prostupne-bydleni_fin_print.pdf" TargetMode="External"/><Relationship Id="rId2" Type="http://schemas.openxmlformats.org/officeDocument/2006/relationships/hyperlink" Target="http://centrumspot.cz/wp-content/uploads/2015/07/Mezi-davkami-a-praci.pdf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pracevobci.cz/upload/studies/26/dopady-covid-pribehy.pdf" TargetMode="Externa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s://www.interaction-design.org/literature/topics/interaction-design" TargetMode="Externa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odnadpis 1"/>
          <p:cNvSpPr>
            <a:spLocks noGrp="1"/>
          </p:cNvSpPr>
          <p:nvPr>
            <p:ph type="subTitle" idx="1"/>
          </p:nvPr>
        </p:nvSpPr>
        <p:spPr>
          <a:xfrm>
            <a:off x="900000" y="4734893"/>
            <a:ext cx="10739822" cy="504055"/>
          </a:xfrm>
        </p:spPr>
        <p:txBody>
          <a:bodyPr>
            <a:normAutofit/>
          </a:bodyPr>
          <a:lstStyle/>
          <a:p>
            <a:r>
              <a:rPr lang="cs-CZ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Hana Synková, Katedra sociální a kulturní antropologie, Univerzita Pardubice</a:t>
            </a:r>
            <a:endParaRPr lang="cs-CZ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900000" y="2160000"/>
            <a:ext cx="6635366" cy="1170252"/>
          </a:xfrm>
        </p:spPr>
        <p:txBody>
          <a:bodyPr>
            <a:normAutofit fontScale="90000"/>
          </a:bodyPr>
          <a:lstStyle/>
          <a:p>
            <a:r>
              <a:rPr lang="cs-CZ" dirty="0"/>
              <a:t>Kvalitativní výzkum a základy analýzy kvalitativních dat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cs-CZ" sz="1800" dirty="0">
                <a:latin typeface="Arial" panose="020B0604020202020204" pitchFamily="34" charset="0"/>
                <a:cs typeface="Arial" panose="020B0604020202020204" pitchFamily="34" charset="0"/>
              </a:rPr>
              <a:t>14. 10. 2021, 7. konference EJ </a:t>
            </a:r>
            <a:r>
              <a:rPr lang="cs-CZ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NOK</a:t>
            </a:r>
          </a:p>
          <a:p>
            <a:endParaRPr lang="cs-CZ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sz="3200" dirty="0" smtClean="0"/>
              <a:t>Výzkum jako zátěž pro instituci x vyplatí se vyčlenit pracovníka na konzultace</a:t>
            </a:r>
          </a:p>
          <a:p>
            <a:r>
              <a:rPr lang="cs-CZ" sz="3200" dirty="0" smtClean="0"/>
              <a:t>Konzultace pracovního seznamu otázek (může být i povinné)</a:t>
            </a:r>
          </a:p>
          <a:p>
            <a:r>
              <a:rPr lang="cs-CZ" sz="3200" dirty="0" smtClean="0"/>
              <a:t>Výzkum jako zátěž pro terén</a:t>
            </a:r>
            <a:endParaRPr lang="cs-CZ" sz="3200" dirty="0"/>
          </a:p>
        </p:txBody>
      </p:sp>
    </p:spTree>
    <p:extLst>
      <p:ext uri="{BB962C8B-B14F-4D97-AF65-F5344CB8AC3E}">
        <p14:creationId xmlns:p14="http://schemas.microsoft.com/office/powerpoint/2010/main" val="429456538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3. Pozice výzkumníka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609521" y="1350516"/>
            <a:ext cx="10971372" cy="4921711"/>
          </a:xfrm>
        </p:spPr>
        <p:txBody>
          <a:bodyPr/>
          <a:lstStyle/>
          <a:p>
            <a:r>
              <a:rPr lang="cs-CZ" sz="2800" dirty="0" smtClean="0"/>
              <a:t>Kvalita zadání</a:t>
            </a:r>
          </a:p>
          <a:p>
            <a:r>
              <a:rPr lang="cs-CZ" sz="2800" dirty="0" smtClean="0"/>
              <a:t>Plány zadavatele s výzkumem </a:t>
            </a:r>
            <a:r>
              <a:rPr lang="cs-CZ" sz="2800" dirty="0"/>
              <a:t>(etika – př. </a:t>
            </a:r>
            <a:r>
              <a:rPr lang="cs-CZ" sz="2800" dirty="0">
                <a:hlinkClick r:id="rId2"/>
              </a:rPr>
              <a:t>http://www.casaonline.cz/?</a:t>
            </a:r>
            <a:r>
              <a:rPr lang="cs-CZ" sz="2800" dirty="0" smtClean="0">
                <a:hlinkClick r:id="rId2"/>
              </a:rPr>
              <a:t>page_id=7</a:t>
            </a:r>
            <a:endParaRPr lang="cs-CZ" sz="2800" dirty="0" smtClean="0"/>
          </a:p>
          <a:p>
            <a:r>
              <a:rPr lang="cs-CZ" sz="2800" dirty="0">
                <a:hlinkClick r:id="rId3"/>
              </a:rPr>
              <a:t>http://www.casaonline.cz/?</a:t>
            </a:r>
            <a:r>
              <a:rPr lang="cs-CZ" sz="2800" dirty="0" smtClean="0">
                <a:hlinkClick r:id="rId3"/>
              </a:rPr>
              <a:t>page_id=9</a:t>
            </a:r>
            <a:r>
              <a:rPr lang="cs-CZ" sz="2800" dirty="0"/>
              <a:t> </a:t>
            </a:r>
            <a:r>
              <a:rPr lang="cs-CZ" sz="2800" dirty="0" smtClean="0"/>
              <a:t>– nepoškození informantů je důležitější než vztahy se zadavatelem)</a:t>
            </a:r>
          </a:p>
          <a:p>
            <a:r>
              <a:rPr lang="cs-CZ" sz="2800" dirty="0" smtClean="0"/>
              <a:t>Peníze, čas – možnost kvalitního výzkumu v důstojných </a:t>
            </a:r>
            <a:r>
              <a:rPr lang="cs-CZ" sz="2800" dirty="0" smtClean="0"/>
              <a:t>podmínkách</a:t>
            </a:r>
          </a:p>
          <a:p>
            <a:endParaRPr lang="cs-CZ" sz="2800" dirty="0" smtClean="0"/>
          </a:p>
          <a:p>
            <a:r>
              <a:rPr lang="cs-CZ" sz="2800" dirty="0" smtClean="0"/>
              <a:t>Smlouva – Komu patří primární data? Kdo k nim má přístup?</a:t>
            </a:r>
          </a:p>
          <a:p>
            <a:pPr marL="0" indent="0">
              <a:buNone/>
            </a:pPr>
            <a:r>
              <a:rPr lang="cs-CZ" sz="2800" dirty="0" smtClean="0"/>
              <a:t>Standard: patří výzkumníkovi a může s nimi dále nakládat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5542728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cs-CZ" sz="3200" dirty="0" smtClean="0"/>
              <a:t>Archiv </a:t>
            </a:r>
            <a:r>
              <a:rPr lang="cs-CZ" sz="3200" dirty="0" err="1" smtClean="0"/>
              <a:t>kvali</a:t>
            </a:r>
            <a:r>
              <a:rPr lang="cs-CZ" sz="3200" dirty="0" smtClean="0"/>
              <a:t> dat - </a:t>
            </a:r>
            <a:r>
              <a:rPr lang="cs-CZ" sz="3200" u="sng" dirty="0">
                <a:hlinkClick r:id="rId2"/>
              </a:rPr>
              <a:t>https://</a:t>
            </a:r>
            <a:r>
              <a:rPr lang="cs-CZ" sz="3200" u="sng" dirty="0" smtClean="0">
                <a:hlinkClick r:id="rId2"/>
              </a:rPr>
              <a:t>archiv.soc.cas.cz/data-v-archivu-medard</a:t>
            </a:r>
            <a:endParaRPr lang="cs-CZ" sz="3200" u="sng" dirty="0" smtClean="0"/>
          </a:p>
          <a:p>
            <a:pPr marL="0" indent="0">
              <a:buNone/>
            </a:pPr>
            <a:endParaRPr lang="cs-CZ" sz="3200" u="sng" dirty="0" smtClean="0"/>
          </a:p>
          <a:p>
            <a:r>
              <a:rPr lang="cs-CZ" sz="3200" dirty="0" err="1" smtClean="0"/>
              <a:t>Deadline</a:t>
            </a:r>
            <a:r>
              <a:rPr lang="cs-CZ" sz="3200" dirty="0" smtClean="0"/>
              <a:t>? X zpoždění vinou spolupracujících institucí</a:t>
            </a:r>
          </a:p>
          <a:p>
            <a:r>
              <a:rPr lang="cs-CZ" sz="3200" dirty="0" smtClean="0"/>
              <a:t>Čas na editaci</a:t>
            </a:r>
            <a:endParaRPr lang="cs-CZ" sz="3200" dirty="0"/>
          </a:p>
        </p:txBody>
      </p:sp>
    </p:spTree>
    <p:extLst>
      <p:ext uri="{BB962C8B-B14F-4D97-AF65-F5344CB8AC3E}">
        <p14:creationId xmlns:p14="http://schemas.microsoft.com/office/powerpoint/2010/main" val="169174827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4. Analýza kvalitativních dat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609521" y="1350516"/>
            <a:ext cx="10971372" cy="4921711"/>
          </a:xfrm>
        </p:spPr>
        <p:txBody>
          <a:bodyPr/>
          <a:lstStyle/>
          <a:p>
            <a:r>
              <a:rPr lang="cs-CZ" sz="3200" dirty="0" smtClean="0"/>
              <a:t>Nutnost analýzy a interpretace (data nenesou hodnotu „sama o sobě“)</a:t>
            </a:r>
          </a:p>
          <a:p>
            <a:r>
              <a:rPr lang="cs-CZ" sz="3200" dirty="0" smtClean="0"/>
              <a:t>Analýza vytváří příběhy a interpretace říká, co znamenají…</a:t>
            </a:r>
          </a:p>
          <a:p>
            <a:r>
              <a:rPr lang="cs-CZ" sz="3200" dirty="0" smtClean="0"/>
              <a:t>Data jsou společensky situovaná – mají kontext</a:t>
            </a:r>
          </a:p>
          <a:p>
            <a:r>
              <a:rPr lang="cs-CZ" sz="3200" dirty="0" smtClean="0"/>
              <a:t>Více možností interpretace</a:t>
            </a:r>
          </a:p>
          <a:p>
            <a:endParaRPr lang="cs-CZ" sz="3200" dirty="0"/>
          </a:p>
          <a:p>
            <a:r>
              <a:rPr lang="cs-CZ" sz="3200" dirty="0" smtClean="0"/>
              <a:t>Odlišit interpretaci od toho, co říkají informanti</a:t>
            </a:r>
            <a:endParaRPr lang="cs-CZ" sz="3200" dirty="0"/>
          </a:p>
        </p:txBody>
      </p:sp>
    </p:spTree>
    <p:extLst>
      <p:ext uri="{BB962C8B-B14F-4D97-AF65-F5344CB8AC3E}">
        <p14:creationId xmlns:p14="http://schemas.microsoft.com/office/powerpoint/2010/main" val="161058225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„Třídění“ dat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609521" y="1350516"/>
            <a:ext cx="10971372" cy="4921711"/>
          </a:xfrm>
        </p:spPr>
        <p:txBody>
          <a:bodyPr/>
          <a:lstStyle/>
          <a:p>
            <a:r>
              <a:rPr lang="cs-CZ" sz="3200" dirty="0" smtClean="0"/>
              <a:t>Data: text</a:t>
            </a:r>
            <a:r>
              <a:rPr lang="cs-CZ" sz="3200" dirty="0"/>
              <a:t>, výpověď, jednání, </a:t>
            </a:r>
            <a:r>
              <a:rPr lang="cs-CZ" sz="3200" dirty="0" smtClean="0"/>
              <a:t>dění  - ve formě: zápisků, nahrávek, videa, audia, přepisů rozhovorů, fotografií…</a:t>
            </a:r>
          </a:p>
          <a:p>
            <a:endParaRPr lang="cs-CZ" sz="3200" dirty="0"/>
          </a:p>
          <a:p>
            <a:r>
              <a:rPr lang="cs-CZ" sz="3200" dirty="0" smtClean="0"/>
              <a:t>Způsoby: tužka-papír / textový editor / software</a:t>
            </a:r>
          </a:p>
          <a:p>
            <a:endParaRPr lang="cs-CZ" sz="3200" dirty="0"/>
          </a:p>
          <a:p>
            <a:r>
              <a:rPr lang="cs-CZ" sz="3200" dirty="0" smtClean="0"/>
              <a:t>Redukujeme a vybíráme data dle naší výzkumné otázky a porovnáváme je</a:t>
            </a:r>
            <a:endParaRPr lang="cs-CZ" sz="3200" dirty="0"/>
          </a:p>
        </p:txBody>
      </p:sp>
    </p:spTree>
    <p:extLst>
      <p:ext uri="{BB962C8B-B14F-4D97-AF65-F5344CB8AC3E}">
        <p14:creationId xmlns:p14="http://schemas.microsoft.com/office/powerpoint/2010/main" val="157968757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dirty="0"/>
              <a:t>Co v průběhu analýzy </a:t>
            </a:r>
            <a:r>
              <a:rPr lang="cs-CZ" dirty="0" smtClean="0"/>
              <a:t>děláme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cs-CZ" sz="2800" dirty="0"/>
              <a:t>1) vizualizace dat</a:t>
            </a:r>
          </a:p>
          <a:p>
            <a:pPr marL="0" indent="0">
              <a:buNone/>
            </a:pPr>
            <a:r>
              <a:rPr lang="cs-CZ" sz="2800" dirty="0"/>
              <a:t>2) pročítání </a:t>
            </a:r>
            <a:r>
              <a:rPr lang="cs-CZ" sz="2800" dirty="0" smtClean="0"/>
              <a:t>dat (hledáme témata související s výzkumnou otázkou, zajímavá nová, opakující se témata)</a:t>
            </a:r>
            <a:endParaRPr lang="cs-CZ" sz="2800" dirty="0"/>
          </a:p>
          <a:p>
            <a:pPr marL="0" indent="0">
              <a:buNone/>
            </a:pPr>
            <a:r>
              <a:rPr lang="cs-CZ" sz="2800" dirty="0"/>
              <a:t>3) promýšlení a zapisování promýšleného</a:t>
            </a:r>
          </a:p>
          <a:p>
            <a:pPr marL="0" indent="0">
              <a:buNone/>
            </a:pPr>
            <a:r>
              <a:rPr lang="cs-CZ" sz="2800" dirty="0"/>
              <a:t>4) redukce </a:t>
            </a:r>
            <a:r>
              <a:rPr lang="cs-CZ" sz="2800" dirty="0" smtClean="0"/>
              <a:t>dat (popis dat, kódování)</a:t>
            </a:r>
            <a:endParaRPr lang="cs-CZ" sz="2800" dirty="0"/>
          </a:p>
          <a:p>
            <a:pPr marL="0" indent="0">
              <a:buNone/>
            </a:pPr>
            <a:r>
              <a:rPr lang="cs-CZ" sz="2800" dirty="0"/>
              <a:t>5) porovnávání (aktérů, činností, výroků, situací</a:t>
            </a:r>
            <a:r>
              <a:rPr lang="cs-CZ" sz="2800" dirty="0" smtClean="0"/>
              <a:t>) – nalézání vztahů</a:t>
            </a:r>
            <a:endParaRPr lang="cs-CZ" sz="2800" dirty="0"/>
          </a:p>
          <a:p>
            <a:pPr marL="0" indent="0">
              <a:buNone/>
            </a:pPr>
            <a:r>
              <a:rPr lang="cs-CZ" sz="2800" dirty="0"/>
              <a:t>6) pojmenovávání určitých jednotek určitými pojmy – </a:t>
            </a:r>
            <a:r>
              <a:rPr lang="cs-CZ" sz="2800" dirty="0" smtClean="0"/>
              <a:t>abstrakce, zobecnění, možnost vytvoření teoretického modelu…</a:t>
            </a:r>
            <a:endParaRPr lang="cs-CZ" sz="2800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79751327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dirty="0" smtClean="0"/>
              <a:t>Kódování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0" y="1566540"/>
            <a:ext cx="11580893" cy="4705687"/>
          </a:xfrm>
        </p:spPr>
        <p:txBody>
          <a:bodyPr/>
          <a:lstStyle/>
          <a:p>
            <a:r>
              <a:rPr lang="cs-CZ" sz="3600" dirty="0" smtClean="0"/>
              <a:t>Tvorba </a:t>
            </a:r>
            <a:r>
              <a:rPr lang="cs-CZ" sz="3600" b="1" dirty="0" smtClean="0"/>
              <a:t>úryvků</a:t>
            </a:r>
          </a:p>
          <a:p>
            <a:r>
              <a:rPr lang="cs-CZ" sz="3600" b="1" dirty="0" smtClean="0"/>
              <a:t>Kódování</a:t>
            </a:r>
            <a:r>
              <a:rPr lang="cs-CZ" sz="3600" dirty="0" smtClean="0"/>
              <a:t> úryvků</a:t>
            </a:r>
          </a:p>
          <a:p>
            <a:r>
              <a:rPr lang="cs-CZ" sz="3600" dirty="0" smtClean="0"/>
              <a:t>Seznam kódů</a:t>
            </a:r>
          </a:p>
          <a:p>
            <a:endParaRPr lang="cs-CZ" sz="3600" dirty="0"/>
          </a:p>
          <a:p>
            <a:r>
              <a:rPr lang="cs-CZ" sz="3600" b="1" dirty="0" smtClean="0"/>
              <a:t>Poznámky</a:t>
            </a:r>
            <a:r>
              <a:rPr lang="cs-CZ" sz="3600" dirty="0" smtClean="0"/>
              <a:t> (k interpretaci, nové nápady atd.)</a:t>
            </a:r>
          </a:p>
          <a:p>
            <a:endParaRPr lang="cs-CZ" sz="2800" dirty="0"/>
          </a:p>
          <a:p>
            <a:endParaRPr lang="cs-CZ" sz="3200" dirty="0"/>
          </a:p>
        </p:txBody>
      </p:sp>
    </p:spTree>
    <p:extLst>
      <p:ext uri="{BB962C8B-B14F-4D97-AF65-F5344CB8AC3E}">
        <p14:creationId xmlns:p14="http://schemas.microsoft.com/office/powerpoint/2010/main" val="200828655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Možnosti kódování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34566" y="1350516"/>
            <a:ext cx="11246327" cy="4921711"/>
          </a:xfrm>
        </p:spPr>
        <p:txBody>
          <a:bodyPr/>
          <a:lstStyle/>
          <a:p>
            <a:r>
              <a:rPr lang="cs-CZ" sz="2800" dirty="0"/>
              <a:t>Kódování se může lišit dle preferencí výzkumníka, výzkumného problému, typu výzkumu</a:t>
            </a:r>
          </a:p>
          <a:p>
            <a:r>
              <a:rPr lang="cs-CZ" sz="2800" dirty="0"/>
              <a:t>Buď data segmentujeme – </a:t>
            </a:r>
            <a:r>
              <a:rPr lang="cs-CZ" sz="2800" b="1" dirty="0"/>
              <a:t>kouskujeme a znovu propojujeme </a:t>
            </a:r>
            <a:r>
              <a:rPr lang="cs-CZ" sz="2800" dirty="0"/>
              <a:t>s daty od jiných informantů </a:t>
            </a:r>
            <a:r>
              <a:rPr lang="cs-CZ" sz="2800" dirty="0" smtClean="0"/>
              <a:t>(př. </a:t>
            </a:r>
            <a:r>
              <a:rPr lang="cs-CZ" sz="2800" dirty="0" smtClean="0">
                <a:hlinkClick r:id="rId2"/>
              </a:rPr>
              <a:t>http</a:t>
            </a:r>
            <a:r>
              <a:rPr lang="cs-CZ" sz="2800" dirty="0">
                <a:hlinkClick r:id="rId2"/>
              </a:rPr>
              <a:t>://centrumspot.cz/</a:t>
            </a:r>
            <a:r>
              <a:rPr lang="cs-CZ" sz="2800" dirty="0" err="1">
                <a:hlinkClick r:id="rId2"/>
              </a:rPr>
              <a:t>wp-content</a:t>
            </a:r>
            <a:r>
              <a:rPr lang="cs-CZ" sz="2800" dirty="0">
                <a:hlinkClick r:id="rId2"/>
              </a:rPr>
              <a:t>/</a:t>
            </a:r>
            <a:r>
              <a:rPr lang="cs-CZ" sz="2800" dirty="0" err="1">
                <a:hlinkClick r:id="rId2"/>
              </a:rPr>
              <a:t>uploads</a:t>
            </a:r>
            <a:r>
              <a:rPr lang="cs-CZ" sz="2800" dirty="0">
                <a:hlinkClick r:id="rId2"/>
              </a:rPr>
              <a:t>/2015/07/Mezi-davkami-a-praci.pdf</a:t>
            </a:r>
            <a:r>
              <a:rPr lang="cs-CZ" sz="2800" dirty="0"/>
              <a:t>) </a:t>
            </a:r>
            <a:endParaRPr lang="cs-CZ" sz="2800" dirty="0" smtClean="0"/>
          </a:p>
          <a:p>
            <a:r>
              <a:rPr lang="cs-CZ" sz="2800" dirty="0" smtClean="0"/>
              <a:t>nebo </a:t>
            </a:r>
            <a:r>
              <a:rPr lang="cs-CZ" sz="2800" dirty="0"/>
              <a:t>chceme </a:t>
            </a:r>
            <a:r>
              <a:rPr lang="cs-CZ" sz="2800" dirty="0" smtClean="0"/>
              <a:t>převyprávět </a:t>
            </a:r>
            <a:r>
              <a:rPr lang="cs-CZ" sz="2800" dirty="0"/>
              <a:t>příběh informanta jako </a:t>
            </a:r>
            <a:r>
              <a:rPr lang="cs-CZ" sz="2800" b="1" dirty="0" smtClean="0"/>
              <a:t>celek</a:t>
            </a:r>
            <a:r>
              <a:rPr lang="cs-CZ" sz="2800" dirty="0" smtClean="0"/>
              <a:t> (př</a:t>
            </a:r>
            <a:r>
              <a:rPr lang="cs-CZ" sz="2800" dirty="0"/>
              <a:t>. </a:t>
            </a:r>
            <a:r>
              <a:rPr lang="cs-CZ" sz="2800" dirty="0">
                <a:hlinkClick r:id="rId3"/>
              </a:rPr>
              <a:t>https://</a:t>
            </a:r>
            <a:r>
              <a:rPr lang="cs-CZ" sz="2800" dirty="0" smtClean="0">
                <a:hlinkClick r:id="rId3"/>
              </a:rPr>
              <a:t>www.soc.cas.cz/</a:t>
            </a:r>
            <a:r>
              <a:rPr lang="cs-CZ" sz="2800" dirty="0" err="1" smtClean="0">
                <a:hlinkClick r:id="rId3"/>
              </a:rPr>
              <a:t>sites</a:t>
            </a:r>
            <a:r>
              <a:rPr lang="cs-CZ" sz="2800" dirty="0" smtClean="0">
                <a:hlinkClick r:id="rId3"/>
              </a:rPr>
              <a:t>/default/</a:t>
            </a:r>
            <a:r>
              <a:rPr lang="cs-CZ" sz="2800" dirty="0" err="1" smtClean="0">
                <a:hlinkClick r:id="rId3"/>
              </a:rPr>
              <a:t>files</a:t>
            </a:r>
            <a:r>
              <a:rPr lang="cs-CZ" sz="2800" dirty="0" smtClean="0">
                <a:hlinkClick r:id="rId3"/>
              </a:rPr>
              <a:t>/publikace/kocman_a_klepal_2016_evaluace-prostupne-bydleni_fin_print.pdf</a:t>
            </a:r>
            <a:r>
              <a:rPr lang="cs-CZ" sz="2800" dirty="0" smtClean="0"/>
              <a:t>, </a:t>
            </a:r>
            <a:r>
              <a:rPr lang="cs-CZ" sz="2800" dirty="0" smtClean="0">
                <a:hlinkClick r:id="rId4"/>
              </a:rPr>
              <a:t>https</a:t>
            </a:r>
            <a:r>
              <a:rPr lang="cs-CZ" sz="2800" dirty="0">
                <a:hlinkClick r:id="rId4"/>
              </a:rPr>
              <a:t>://</a:t>
            </a:r>
            <a:r>
              <a:rPr lang="cs-CZ" sz="2800" dirty="0" smtClean="0">
                <a:hlinkClick r:id="rId4"/>
              </a:rPr>
              <a:t>www.pracevobci.cz/</a:t>
            </a:r>
            <a:r>
              <a:rPr lang="cs-CZ" sz="2800" dirty="0" err="1" smtClean="0">
                <a:hlinkClick r:id="rId4"/>
              </a:rPr>
              <a:t>upload</a:t>
            </a:r>
            <a:r>
              <a:rPr lang="cs-CZ" sz="2800" dirty="0" smtClean="0">
                <a:hlinkClick r:id="rId4"/>
              </a:rPr>
              <a:t>/</a:t>
            </a:r>
            <a:r>
              <a:rPr lang="cs-CZ" sz="2800" dirty="0" err="1" smtClean="0">
                <a:hlinkClick r:id="rId4"/>
              </a:rPr>
              <a:t>studies</a:t>
            </a:r>
            <a:r>
              <a:rPr lang="cs-CZ" sz="2800" dirty="0" smtClean="0">
                <a:hlinkClick r:id="rId4"/>
              </a:rPr>
              <a:t>/26/dopady-covid-pribehy.pdf</a:t>
            </a:r>
            <a:r>
              <a:rPr lang="cs-CZ" sz="2800" dirty="0" smtClean="0"/>
              <a:t>)</a:t>
            </a:r>
          </a:p>
          <a:p>
            <a:endParaRPr lang="cs-CZ" sz="3200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95738868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09521" y="173175"/>
            <a:ext cx="10971372" cy="925313"/>
          </a:xfrm>
        </p:spPr>
        <p:txBody>
          <a:bodyPr>
            <a:normAutofit fontScale="90000"/>
          </a:bodyPr>
          <a:lstStyle/>
          <a:p>
            <a:r>
              <a:rPr lang="cs-CZ" sz="3100" dirty="0" smtClean="0"/>
              <a:t>Tužka-papír - První </a:t>
            </a:r>
            <a:r>
              <a:rPr lang="cs-CZ" sz="3100" dirty="0"/>
              <a:t>kódování </a:t>
            </a:r>
            <a:r>
              <a:rPr lang="cs-CZ" sz="2200" dirty="0"/>
              <a:t>(foto © </a:t>
            </a:r>
            <a:r>
              <a:rPr lang="cs-CZ" sz="2200" dirty="0" err="1"/>
              <a:t>Ditte</a:t>
            </a:r>
            <a:r>
              <a:rPr lang="cs-CZ" sz="2200" dirty="0"/>
              <a:t> </a:t>
            </a:r>
            <a:r>
              <a:rPr lang="cs-CZ" sz="2200" dirty="0" err="1"/>
              <a:t>Hvas</a:t>
            </a:r>
            <a:r>
              <a:rPr lang="cs-CZ" sz="2200" dirty="0"/>
              <a:t> </a:t>
            </a:r>
            <a:r>
              <a:rPr lang="cs-CZ" sz="2200" dirty="0" err="1"/>
              <a:t>Mortensen</a:t>
            </a:r>
            <a:r>
              <a:rPr lang="cs-CZ" sz="2200" dirty="0"/>
              <a:t> and </a:t>
            </a:r>
            <a:r>
              <a:rPr lang="cs-CZ" sz="2200" u="sng" dirty="0" err="1">
                <a:hlinkClick r:id="rId2"/>
              </a:rPr>
              <a:t>Interaction</a:t>
            </a:r>
            <a:r>
              <a:rPr lang="cs-CZ" sz="2200" u="sng" dirty="0">
                <a:hlinkClick r:id="rId2"/>
              </a:rPr>
              <a:t> Design</a:t>
            </a:r>
            <a:r>
              <a:rPr lang="cs-CZ" sz="2200" dirty="0"/>
              <a:t> </a:t>
            </a:r>
            <a:r>
              <a:rPr lang="cs-CZ" sz="2200" dirty="0" err="1"/>
              <a:t>Foundation</a:t>
            </a:r>
            <a:r>
              <a:rPr lang="cs-CZ" sz="2200" dirty="0"/>
              <a:t>, CC BY-NC-SA 3.0)</a:t>
            </a:r>
            <a:r>
              <a:rPr lang="cs-CZ" dirty="0"/>
              <a:t/>
            </a:r>
            <a:br>
              <a:rPr lang="cs-CZ" dirty="0"/>
            </a:b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609521" y="1422524"/>
            <a:ext cx="10971372" cy="4849703"/>
          </a:xfrm>
        </p:spPr>
        <p:txBody>
          <a:bodyPr/>
          <a:lstStyle/>
          <a:p>
            <a:endParaRPr lang="cs-CZ" dirty="0"/>
          </a:p>
        </p:txBody>
      </p:sp>
      <p:pic>
        <p:nvPicPr>
          <p:cNvPr id="4" name="Obrázek 3" descr="A printed transcript of an interview with handwritten annotations."/>
          <p:cNvPicPr/>
          <p:nvPr/>
        </p:nvPicPr>
        <p:blipFill>
          <a:blip r:embed="rId3"/>
          <a:stretch>
            <a:fillRect/>
          </a:stretch>
        </p:blipFill>
        <p:spPr bwMode="auto">
          <a:xfrm>
            <a:off x="0" y="1206500"/>
            <a:ext cx="8903518" cy="58150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373721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-5267" y="4389"/>
            <a:ext cx="10971372" cy="925313"/>
          </a:xfrm>
        </p:spPr>
        <p:txBody>
          <a:bodyPr/>
          <a:lstStyle/>
          <a:p>
            <a:r>
              <a:rPr lang="cs-CZ" dirty="0" smtClean="0"/>
              <a:t>Hledání společných témat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 dirty="0"/>
          </a:p>
        </p:txBody>
      </p:sp>
      <p:pic>
        <p:nvPicPr>
          <p:cNvPr id="4" name="Obrázek 3" descr="Sticky notes with themes identified from transcripts."/>
          <p:cNvPicPr/>
          <p:nvPr/>
        </p:nvPicPr>
        <p:blipFill>
          <a:blip r:embed="rId2"/>
          <a:stretch>
            <a:fillRect/>
          </a:stretch>
        </p:blipFill>
        <p:spPr bwMode="auto">
          <a:xfrm>
            <a:off x="0" y="558428"/>
            <a:ext cx="8543478" cy="64630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16256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30F84E-D3E6-6441-894D-33A4BAE717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0590" y="0"/>
            <a:ext cx="10971372" cy="6391076"/>
          </a:xfrm>
        </p:spPr>
        <p:txBody>
          <a:bodyPr>
            <a:normAutofit/>
          </a:bodyPr>
          <a:lstStyle/>
          <a:p>
            <a:pPr algn="l"/>
            <a:r>
              <a:rPr lang="cs-CZ" sz="5400" dirty="0" smtClean="0">
                <a:latin typeface="Arial" panose="020B0604020202020204" pitchFamily="34" charset="0"/>
                <a:cs typeface="Arial" panose="020B0604020202020204" pitchFamily="34" charset="0"/>
              </a:rPr>
              <a:t>Program</a:t>
            </a:r>
            <a:br>
              <a:rPr lang="cs-CZ" sz="54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cs-CZ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1. </a:t>
            </a:r>
            <a:r>
              <a:rPr lang="cs-CZ" sz="3200" dirty="0" smtClean="0"/>
              <a:t>Kdy </a:t>
            </a:r>
            <a:r>
              <a:rPr lang="cs-CZ" sz="3200" dirty="0"/>
              <a:t>zadat kvalitativní výzkum</a:t>
            </a:r>
            <a:br>
              <a:rPr lang="cs-CZ" sz="3200" dirty="0"/>
            </a:br>
            <a:r>
              <a:rPr lang="cs-CZ" sz="3200" dirty="0" smtClean="0"/>
              <a:t>2. Zadávání </a:t>
            </a:r>
            <a:r>
              <a:rPr lang="cs-CZ" sz="3200" dirty="0"/>
              <a:t>a průběh výzkumu: Co si ohlídat</a:t>
            </a:r>
            <a:br>
              <a:rPr lang="cs-CZ" sz="3200" dirty="0"/>
            </a:br>
            <a:r>
              <a:rPr lang="cs-CZ" sz="3200" dirty="0" smtClean="0"/>
              <a:t>3. Pozice </a:t>
            </a:r>
            <a:r>
              <a:rPr lang="cs-CZ" sz="3200" dirty="0"/>
              <a:t>výzkumníka</a:t>
            </a:r>
            <a:br>
              <a:rPr lang="cs-CZ" sz="3200" dirty="0"/>
            </a:br>
            <a:r>
              <a:rPr lang="cs-CZ" sz="3200" dirty="0" smtClean="0"/>
              <a:t>4. Analýza </a:t>
            </a:r>
            <a:r>
              <a:rPr lang="cs-CZ" sz="3200" dirty="0"/>
              <a:t>kvalitativních dat</a:t>
            </a:r>
            <a:br>
              <a:rPr lang="cs-CZ" sz="3200" dirty="0"/>
            </a:br>
            <a:r>
              <a:rPr lang="cs-CZ" sz="3200" dirty="0" smtClean="0"/>
              <a:t>5. Ukázky </a:t>
            </a:r>
            <a:r>
              <a:rPr lang="cs-CZ" sz="3200" dirty="0"/>
              <a:t>softwaru</a:t>
            </a:r>
            <a:r>
              <a:rPr lang="cs-CZ" dirty="0"/>
              <a:t/>
            </a:r>
            <a:br>
              <a:rPr lang="cs-CZ" dirty="0"/>
            </a:br>
            <a:endParaRPr lang="cs-CZ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3895329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-28574" y="-78853"/>
            <a:ext cx="10971372" cy="925313"/>
          </a:xfrm>
        </p:spPr>
        <p:txBody>
          <a:bodyPr/>
          <a:lstStyle/>
          <a:p>
            <a:r>
              <a:rPr lang="cs-CZ" dirty="0"/>
              <a:t>Propojování kódů s úryvky, hierarchie kódů…</a:t>
            </a:r>
          </a:p>
        </p:txBody>
      </p:sp>
      <p:pic>
        <p:nvPicPr>
          <p:cNvPr id="4" name="Zástupný symbol pro obsah 3" descr="Sticky notes with themes along with snippets cut out from transcript.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0" y="486420"/>
            <a:ext cx="8255446" cy="65350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829934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0" y="1"/>
            <a:ext cx="10971372" cy="630436"/>
          </a:xfrm>
        </p:spPr>
        <p:txBody>
          <a:bodyPr>
            <a:normAutofit fontScale="90000"/>
          </a:bodyPr>
          <a:lstStyle/>
          <a:p>
            <a:r>
              <a:rPr lang="cs-CZ" dirty="0" smtClean="0"/>
              <a:t>Textový editor A) </a:t>
            </a:r>
            <a:br>
              <a:rPr lang="cs-CZ" dirty="0" smtClean="0"/>
            </a:br>
            <a:r>
              <a:rPr lang="cs-CZ" dirty="0" smtClean="0"/>
              <a:t>záhlaví rozhovoru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/>
          </a:p>
        </p:txBody>
      </p:sp>
      <p:pic>
        <p:nvPicPr>
          <p:cNvPr id="4" name="Obrázek 3"/>
          <p:cNvPicPr/>
          <p:nvPr/>
        </p:nvPicPr>
        <p:blipFill>
          <a:blip r:embed="rId2"/>
          <a:stretch>
            <a:fillRect/>
          </a:stretch>
        </p:blipFill>
        <p:spPr bwMode="auto">
          <a:xfrm>
            <a:off x="4163989" y="31279"/>
            <a:ext cx="7416904" cy="69902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986773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" y="281187"/>
            <a:ext cx="3502918" cy="3805633"/>
          </a:xfrm>
        </p:spPr>
        <p:txBody>
          <a:bodyPr/>
          <a:lstStyle/>
          <a:p>
            <a:r>
              <a:rPr lang="cs-CZ" dirty="0" smtClean="0"/>
              <a:t>A) Ukázka kódování barvami v textu</a:t>
            </a:r>
            <a:endParaRPr lang="cs-CZ" dirty="0"/>
          </a:p>
        </p:txBody>
      </p:sp>
      <p:pic>
        <p:nvPicPr>
          <p:cNvPr id="4" name="Zástupný symbol pro obsah 3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3286894" y="-1"/>
            <a:ext cx="8913809" cy="70215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291347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0" y="4389"/>
            <a:ext cx="4350655" cy="626047"/>
          </a:xfrm>
        </p:spPr>
        <p:txBody>
          <a:bodyPr>
            <a:normAutofit fontScale="90000"/>
          </a:bodyPr>
          <a:lstStyle/>
          <a:p>
            <a:r>
              <a:rPr lang="cs-CZ" dirty="0" smtClean="0"/>
              <a:t>Textový editor přehledněji B) záhlaví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/>
          </a:p>
        </p:txBody>
      </p:sp>
      <p:pic>
        <p:nvPicPr>
          <p:cNvPr id="4" name="Obrázek 3"/>
          <p:cNvPicPr/>
          <p:nvPr/>
        </p:nvPicPr>
        <p:blipFill>
          <a:blip r:embed="rId2"/>
          <a:stretch>
            <a:fillRect/>
          </a:stretch>
        </p:blipFill>
        <p:spPr bwMode="auto">
          <a:xfrm>
            <a:off x="4350655" y="0"/>
            <a:ext cx="7848872" cy="70215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616201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09521" y="281187"/>
            <a:ext cx="3541469" cy="5605833"/>
          </a:xfrm>
        </p:spPr>
        <p:txBody>
          <a:bodyPr>
            <a:normAutofit/>
          </a:bodyPr>
          <a:lstStyle/>
          <a:p>
            <a:r>
              <a:rPr lang="cs-CZ" dirty="0" smtClean="0"/>
              <a:t>B) Přehlednější sloupce -</a:t>
            </a:r>
            <a:br>
              <a:rPr lang="cs-CZ" dirty="0" smtClean="0"/>
            </a:br>
            <a:r>
              <a:rPr lang="cs-CZ" dirty="0" smtClean="0"/>
              <a:t>kódy barevné, převyprávění příběhu vpravo běžným písmem, reflexivní poznámky kurzívou</a:t>
            </a:r>
            <a:endParaRPr lang="cs-CZ" dirty="0"/>
          </a:p>
        </p:txBody>
      </p:sp>
      <p:pic>
        <p:nvPicPr>
          <p:cNvPr id="4" name="Zástupný symbol pro obsah 3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4295006" y="0"/>
            <a:ext cx="7926011" cy="70215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725345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 smtClean="0"/>
              <a:t>B) za textem propojení s určitou teoretickou diskusí… (zárodek budoucího textu)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cs-CZ" sz="2800" dirty="0"/>
              <a:t>Aplikujeme-li teorii jednání P. </a:t>
            </a:r>
            <a:r>
              <a:rPr lang="cs-CZ" sz="2800" dirty="0" err="1"/>
              <a:t>Bourdieuho</a:t>
            </a:r>
            <a:r>
              <a:rPr lang="cs-CZ" sz="2800" dirty="0"/>
              <a:t>, můžeme způsob konzumace filmů označit jako součást habitu. Doporučování filmů funguje v rámci okruhu přátel, často s ohledem na společný zájem. Také je ho možné definovat v kontrastu k jinému přístupu, určenému např. generačním rozdílem. </a:t>
            </a:r>
            <a:r>
              <a:rPr lang="cs-CZ" sz="2800" dirty="0" err="1"/>
              <a:t>Bourdieu</a:t>
            </a:r>
            <a:r>
              <a:rPr lang="cs-CZ" sz="2800" dirty="0"/>
              <a:t> sám popisuje mezigenerační konflikty ne jako rozdíly věkových skupin definované přirozenými vlastnostmi, ale jako rozdíly habitů, které jsou formovány jinými předpoklady. Hlubší znalost filmů je hodnocena jako určitý druh kapitálu a pomáhá budovat image jak mezi přáteli, tak např. i mezi studenty.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72661401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0" y="1"/>
            <a:ext cx="12190413" cy="702443"/>
          </a:xfrm>
        </p:spPr>
        <p:txBody>
          <a:bodyPr>
            <a:normAutofit fontScale="90000"/>
          </a:bodyPr>
          <a:lstStyle/>
          <a:p>
            <a:r>
              <a:rPr lang="cs-CZ" dirty="0" smtClean="0"/>
              <a:t>5) Ukázky softwaru. Kódování softwarem – </a:t>
            </a:r>
            <a:r>
              <a:rPr lang="cs-CZ" dirty="0" err="1" smtClean="0"/>
              <a:t>Atlas.ti</a:t>
            </a:r>
            <a:r>
              <a:rPr lang="cs-CZ" dirty="0" smtClean="0"/>
              <a:t> 9 </a:t>
            </a:r>
            <a:r>
              <a:rPr lang="cs-CZ" dirty="0" err="1" smtClean="0"/>
              <a:t>cloudová</a:t>
            </a:r>
            <a:r>
              <a:rPr lang="cs-CZ" dirty="0" smtClean="0"/>
              <a:t> verze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/>
          </a:p>
        </p:txBody>
      </p:sp>
      <p:pic>
        <p:nvPicPr>
          <p:cNvPr id="4" name="Obrázek 3"/>
          <p:cNvPicPr/>
          <p:nvPr/>
        </p:nvPicPr>
        <p:blipFill>
          <a:blip r:embed="rId2"/>
          <a:stretch>
            <a:fillRect/>
          </a:stretch>
        </p:blipFill>
        <p:spPr bwMode="auto">
          <a:xfrm>
            <a:off x="0" y="702444"/>
            <a:ext cx="12190413" cy="63190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646429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Jak lidé vnímají pandemii?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0" y="1206500"/>
            <a:ext cx="11580893" cy="5065727"/>
          </a:xfrm>
        </p:spPr>
        <p:txBody>
          <a:bodyPr/>
          <a:lstStyle/>
          <a:p>
            <a:r>
              <a:rPr lang="cs-CZ" sz="3200" dirty="0" smtClean="0"/>
              <a:t>Přečtěte rozhovor a podtrhněte si, co vám přijde zajímavé (nezvyklé, nové, ale i opakující se) </a:t>
            </a:r>
          </a:p>
          <a:p>
            <a:r>
              <a:rPr lang="cs-CZ" sz="3200" dirty="0" smtClean="0"/>
              <a:t>Několik zajímavých témat nazvěte kódy a sledujte je skrze celý rozhovor</a:t>
            </a:r>
          </a:p>
          <a:p>
            <a:endParaRPr lang="cs-CZ" sz="3200" dirty="0"/>
          </a:p>
          <a:p>
            <a:endParaRPr lang="cs-CZ" sz="3200" dirty="0" smtClean="0"/>
          </a:p>
          <a:p>
            <a:pPr marL="0" indent="0">
              <a:buNone/>
            </a:pPr>
            <a:endParaRPr lang="cs-CZ" sz="3200" dirty="0"/>
          </a:p>
        </p:txBody>
      </p:sp>
    </p:spTree>
    <p:extLst>
      <p:ext uri="{BB962C8B-B14F-4D97-AF65-F5344CB8AC3E}">
        <p14:creationId xmlns:p14="http://schemas.microsoft.com/office/powerpoint/2010/main" val="104561927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Výhody a nevýhody softwaru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0" y="1422524"/>
            <a:ext cx="11580893" cy="4849703"/>
          </a:xfrm>
        </p:spPr>
        <p:txBody>
          <a:bodyPr/>
          <a:lstStyle/>
          <a:p>
            <a:r>
              <a:rPr lang="cs-CZ" sz="3200" dirty="0" smtClean="0"/>
              <a:t>Data na jednom místě</a:t>
            </a:r>
          </a:p>
          <a:p>
            <a:r>
              <a:rPr lang="cs-CZ" sz="3200" dirty="0" smtClean="0"/>
              <a:t>Změny (kódů apod.) se projeví v celém projektu</a:t>
            </a:r>
          </a:p>
          <a:p>
            <a:r>
              <a:rPr lang="cs-CZ" sz="3200" dirty="0" smtClean="0"/>
              <a:t>Zobrazování dat (např. pod vybraným kódem)</a:t>
            </a:r>
          </a:p>
          <a:p>
            <a:r>
              <a:rPr lang="cs-CZ" sz="3200" dirty="0" smtClean="0"/>
              <a:t>Export vybraných dat</a:t>
            </a:r>
          </a:p>
          <a:p>
            <a:r>
              <a:rPr lang="cs-CZ" sz="3200" dirty="0" smtClean="0"/>
              <a:t>Kontrola při skupinové práci</a:t>
            </a:r>
          </a:p>
          <a:p>
            <a:r>
              <a:rPr lang="cs-CZ" sz="3200" dirty="0" smtClean="0"/>
              <a:t>Skupinová spolupráce na </a:t>
            </a:r>
            <a:r>
              <a:rPr lang="cs-CZ" sz="3200" dirty="0" err="1" smtClean="0"/>
              <a:t>cloudu</a:t>
            </a:r>
            <a:endParaRPr lang="cs-CZ" sz="3200" dirty="0"/>
          </a:p>
          <a:p>
            <a:pPr marL="0" indent="0">
              <a:buNone/>
            </a:pPr>
            <a:r>
              <a:rPr lang="cs-CZ" sz="3200" dirty="0" smtClean="0"/>
              <a:t>X cena licencí, naučit se ovládat program, nutnost mít data elektronicky, omezený přístup do </a:t>
            </a:r>
            <a:r>
              <a:rPr lang="cs-CZ" sz="3200" dirty="0" err="1" smtClean="0"/>
              <a:t>cloudové</a:t>
            </a:r>
            <a:r>
              <a:rPr lang="cs-CZ" sz="3200" dirty="0" smtClean="0"/>
              <a:t> verze </a:t>
            </a:r>
            <a:r>
              <a:rPr lang="cs-CZ" sz="3200" dirty="0" err="1" smtClean="0"/>
              <a:t>Atlas.ti</a:t>
            </a:r>
            <a:endParaRPr lang="cs-CZ" sz="3200" dirty="0" smtClean="0"/>
          </a:p>
          <a:p>
            <a:endParaRPr lang="cs-CZ" sz="3200" dirty="0"/>
          </a:p>
          <a:p>
            <a:endParaRPr lang="cs-CZ" sz="3200" dirty="0"/>
          </a:p>
        </p:txBody>
      </p:sp>
    </p:spTree>
    <p:extLst>
      <p:ext uri="{BB962C8B-B14F-4D97-AF65-F5344CB8AC3E}">
        <p14:creationId xmlns:p14="http://schemas.microsoft.com/office/powerpoint/2010/main" val="55506586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Různé softwary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cs-CZ" sz="3200" dirty="0" smtClean="0"/>
              <a:t>Placené: </a:t>
            </a:r>
            <a:r>
              <a:rPr lang="cs-CZ" sz="3200" dirty="0" err="1" smtClean="0"/>
              <a:t>Atlas.ti</a:t>
            </a:r>
            <a:r>
              <a:rPr lang="cs-CZ" sz="3200" dirty="0" smtClean="0"/>
              <a:t>, </a:t>
            </a:r>
            <a:r>
              <a:rPr lang="cs-CZ" sz="3200" dirty="0" err="1" smtClean="0"/>
              <a:t>MaxQDA</a:t>
            </a:r>
            <a:endParaRPr lang="cs-CZ" sz="3200" dirty="0" smtClean="0"/>
          </a:p>
          <a:p>
            <a:pPr marL="0" indent="0">
              <a:buNone/>
            </a:pPr>
            <a:r>
              <a:rPr lang="cs-CZ" sz="3200" dirty="0" smtClean="0"/>
              <a:t>Neplacené x omezené – QDA </a:t>
            </a:r>
            <a:r>
              <a:rPr lang="cs-CZ" sz="3200" dirty="0" err="1" smtClean="0"/>
              <a:t>Miner</a:t>
            </a:r>
            <a:r>
              <a:rPr lang="cs-CZ" sz="3200" dirty="0" smtClean="0"/>
              <a:t> Lite</a:t>
            </a:r>
            <a:endParaRPr lang="cs-CZ" sz="3200" dirty="0"/>
          </a:p>
        </p:txBody>
      </p:sp>
    </p:spTree>
    <p:extLst>
      <p:ext uri="{BB962C8B-B14F-4D97-AF65-F5344CB8AC3E}">
        <p14:creationId xmlns:p14="http://schemas.microsoft.com/office/powerpoint/2010/main" val="41059402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ABC767D-00C2-CE46-A06F-4487985133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1. Kdy zadat kvalitativní výzkum?</a:t>
            </a:r>
            <a:endParaRPr lang="cs-CZ" dirty="0"/>
          </a:p>
        </p:txBody>
      </p:sp>
      <p:sp>
        <p:nvSpPr>
          <p:cNvPr id="2" name="Zástupný obsah 1">
            <a:extLst>
              <a:ext uri="{FF2B5EF4-FFF2-40B4-BE49-F238E27FC236}">
                <a16:creationId xmlns:a16="http://schemas.microsoft.com/office/drawing/2014/main" id="{2BBE3472-1988-42D0-AB4F-F6A081C5C59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742950" indent="-742950">
              <a:buAutoNum type="arabicParenR"/>
            </a:pPr>
            <a:r>
              <a:rPr lang="cs-CZ" dirty="0" smtClean="0"/>
              <a:t>Jaké otázky si klademe?</a:t>
            </a:r>
          </a:p>
          <a:p>
            <a:pPr marL="742950" indent="-742950">
              <a:buAutoNum type="arabicParenR"/>
            </a:pPr>
            <a:r>
              <a:rPr lang="cs-CZ" dirty="0" smtClean="0"/>
              <a:t>Jaké závěry potřebujeme?</a:t>
            </a:r>
          </a:p>
          <a:p>
            <a:pPr marL="742950" indent="-742950">
              <a:buAutoNum type="arabicParenR"/>
            </a:pPr>
            <a:endParaRPr lang="cs-CZ" sz="3600" dirty="0" smtClean="0"/>
          </a:p>
          <a:p>
            <a:pPr marL="0" indent="0">
              <a:buNone/>
            </a:pPr>
            <a:r>
              <a:rPr lang="cs-CZ" sz="3200" dirty="0" smtClean="0"/>
              <a:t>KVANTI – kvantifikace, </a:t>
            </a:r>
            <a:r>
              <a:rPr lang="cs-CZ" sz="3200" dirty="0" err="1" smtClean="0"/>
              <a:t>reprezentativita</a:t>
            </a:r>
            <a:r>
              <a:rPr lang="cs-CZ" sz="3200" dirty="0" smtClean="0"/>
              <a:t> - zobecnění, hypotéza, </a:t>
            </a:r>
            <a:r>
              <a:rPr lang="cs-CZ" sz="3200" b="1" dirty="0" smtClean="0"/>
              <a:t>vysvětlení</a:t>
            </a:r>
          </a:p>
          <a:p>
            <a:pPr marL="0" indent="0">
              <a:buNone/>
            </a:pPr>
            <a:endParaRPr lang="cs-CZ" dirty="0"/>
          </a:p>
          <a:p>
            <a:endParaRPr lang="cs-CZ" dirty="0"/>
          </a:p>
          <a:p>
            <a:endParaRPr lang="cs-CZ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30431943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Shrnutí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0" y="1206500"/>
            <a:ext cx="12190413" cy="5184576"/>
          </a:xfrm>
        </p:spPr>
        <p:txBody>
          <a:bodyPr/>
          <a:lstStyle/>
          <a:p>
            <a:r>
              <a:rPr lang="cs-CZ" sz="2800" dirty="0" err="1" smtClean="0"/>
              <a:t>Kvali</a:t>
            </a:r>
            <a:r>
              <a:rPr lang="cs-CZ" sz="2800" dirty="0" smtClean="0"/>
              <a:t> výzkum volíme v případě, že potřebujeme porozumět nějakému sociálnímu fenoménu/zkušenosti cílové skupiny/lokalitě</a:t>
            </a:r>
          </a:p>
          <a:p>
            <a:r>
              <a:rPr lang="cs-CZ" sz="2800" dirty="0" smtClean="0"/>
              <a:t>Je vhodný pro mapování nových fenoménů, evaluace (průběžné, zpětnovazební…), vytváření „příběhů“</a:t>
            </a:r>
          </a:p>
          <a:p>
            <a:r>
              <a:rPr lang="cs-CZ" sz="2800" dirty="0" smtClean="0"/>
              <a:t>Tvoříme jasná týmově konzultovaná zadání</a:t>
            </a:r>
          </a:p>
          <a:p>
            <a:r>
              <a:rPr lang="cs-CZ" sz="2800" dirty="0" smtClean="0"/>
              <a:t>Aktivně pracujeme s výzkumníky – oslovujeme je, konzultujeme výzkum, vytváříme jim dobré podmínky pro práci</a:t>
            </a:r>
          </a:p>
          <a:p>
            <a:r>
              <a:rPr lang="cs-CZ" sz="2800" dirty="0" smtClean="0"/>
              <a:t>Dohodneme způsob nakládání s daty a s výzkumem</a:t>
            </a:r>
          </a:p>
          <a:p>
            <a:r>
              <a:rPr lang="cs-CZ" sz="2800" dirty="0" smtClean="0"/>
              <a:t>Data redukujeme skrze kódování, hledáme mezi nimi vztahy a vytváříme tak nový „příběh</a:t>
            </a:r>
            <a:r>
              <a:rPr lang="cs-CZ" sz="2800" dirty="0" smtClean="0"/>
              <a:t>“</a:t>
            </a:r>
          </a:p>
          <a:p>
            <a:r>
              <a:rPr lang="cs-CZ" sz="2800" dirty="0" smtClean="0"/>
              <a:t>Při tomto procesu může pomoci software, ale analýzu „za nás neudělá“</a:t>
            </a:r>
            <a:endParaRPr lang="cs-CZ" sz="2800" dirty="0" smtClean="0"/>
          </a:p>
          <a:p>
            <a:endParaRPr lang="cs-CZ" sz="3200" dirty="0"/>
          </a:p>
        </p:txBody>
      </p:sp>
    </p:spTree>
    <p:extLst>
      <p:ext uri="{BB962C8B-B14F-4D97-AF65-F5344CB8AC3E}">
        <p14:creationId xmlns:p14="http://schemas.microsoft.com/office/powerpoint/2010/main" val="129398651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735165" y="281187"/>
            <a:ext cx="5845727" cy="925313"/>
          </a:xfrm>
        </p:spPr>
        <p:txBody>
          <a:bodyPr>
            <a:normAutofit fontScale="90000"/>
          </a:bodyPr>
          <a:lstStyle/>
          <a:p>
            <a:r>
              <a:rPr lang="cs-CZ" dirty="0" smtClean="0"/>
              <a:t>Nová kvalitní učebnice </a:t>
            </a:r>
            <a:r>
              <a:rPr lang="cs-CZ" dirty="0" err="1" smtClean="0"/>
              <a:t>kvanti</a:t>
            </a:r>
            <a:r>
              <a:rPr lang="cs-CZ" dirty="0" smtClean="0"/>
              <a:t> i </a:t>
            </a:r>
            <a:r>
              <a:rPr lang="cs-CZ" dirty="0" err="1" smtClean="0"/>
              <a:t>kvali</a:t>
            </a:r>
            <a:r>
              <a:rPr lang="cs-CZ" dirty="0"/>
              <a:t> </a:t>
            </a:r>
            <a:r>
              <a:rPr lang="cs-CZ" dirty="0" smtClean="0"/>
              <a:t> - FHS UK 2020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 dirty="0"/>
          </a:p>
        </p:txBody>
      </p:sp>
      <p:pic>
        <p:nvPicPr>
          <p:cNvPr id="1026" name="Picture 2" descr="Metody výzkumu ve společenských vědách obálka knihy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5590377" cy="70215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6085574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D251D791-5DD5-8640-ABEB-CD9A5A274F1C}"/>
              </a:ext>
            </a:extLst>
          </p:cNvPr>
          <p:cNvSpPr txBox="1"/>
          <p:nvPr/>
        </p:nvSpPr>
        <p:spPr>
          <a:xfrm>
            <a:off x="4448695" y="4446860"/>
            <a:ext cx="6396495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4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DĚKUJI ZA POZORNOST</a:t>
            </a:r>
            <a:r>
              <a:rPr lang="cs-CZ" sz="4000" b="1" dirty="0" smtClean="0">
                <a:sym typeface="Wingdings" pitchFamily="2" charset="2"/>
              </a:rPr>
              <a:t>.</a:t>
            </a:r>
          </a:p>
          <a:p>
            <a:r>
              <a:rPr lang="cs-CZ" sz="4000" b="1" dirty="0">
                <a:sym typeface="Wingdings" pitchFamily="2" charset="2"/>
              </a:rPr>
              <a:t>h</a:t>
            </a:r>
            <a:r>
              <a:rPr lang="cs-CZ" sz="4000" b="1" dirty="0" smtClean="0">
                <a:sym typeface="Wingdings" pitchFamily="2" charset="2"/>
              </a:rPr>
              <a:t>ana.synkova@upce.cz</a:t>
            </a:r>
            <a:endParaRPr lang="cs-CZ" sz="4000" b="1" dirty="0"/>
          </a:p>
        </p:txBody>
      </p:sp>
    </p:spTree>
    <p:extLst>
      <p:ext uri="{BB962C8B-B14F-4D97-AF65-F5344CB8AC3E}">
        <p14:creationId xmlns:p14="http://schemas.microsoft.com/office/powerpoint/2010/main" val="12837449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sz="2800" i="1" dirty="0"/>
              <a:t>kvantitativním výzkumem nelze vlastně zjistit nic více než to, co jsme „kvalitativně“ předem věděli, ale o čem jsme pouze nevěděli, jak je „to“ v populaci </a:t>
            </a:r>
            <a:r>
              <a:rPr lang="cs-CZ" sz="2800" i="1" dirty="0" smtClean="0"/>
              <a:t>rozloženo…</a:t>
            </a:r>
            <a:r>
              <a:rPr lang="cs-CZ" sz="2800" dirty="0" smtClean="0"/>
              <a:t> (Peter </a:t>
            </a:r>
            <a:r>
              <a:rPr lang="cs-CZ" sz="2800" dirty="0" err="1" smtClean="0"/>
              <a:t>Blau</a:t>
            </a:r>
            <a:r>
              <a:rPr lang="cs-CZ" sz="2800" dirty="0" smtClean="0"/>
              <a:t> dle Petrusek 1993:120)</a:t>
            </a:r>
          </a:p>
          <a:p>
            <a:endParaRPr lang="cs-CZ" sz="2800" dirty="0"/>
          </a:p>
          <a:p>
            <a:pPr marL="0" indent="0">
              <a:buNone/>
            </a:pPr>
            <a:r>
              <a:rPr lang="cs-CZ" sz="2800" dirty="0" smtClean="0"/>
              <a:t>KVALI – komplexní vhled, zkušenost, výzkumná otázka, </a:t>
            </a:r>
            <a:r>
              <a:rPr lang="cs-CZ" sz="2800" b="1" dirty="0" smtClean="0"/>
              <a:t>porozumění</a:t>
            </a:r>
          </a:p>
          <a:p>
            <a:pPr marL="0" indent="0">
              <a:buNone/>
            </a:pPr>
            <a:endParaRPr lang="cs-CZ" sz="2800" dirty="0"/>
          </a:p>
          <a:p>
            <a:pPr marL="0" indent="0">
              <a:buNone/>
            </a:pPr>
            <a:r>
              <a:rPr lang="cs-CZ" sz="2800" dirty="0" smtClean="0"/>
              <a:t>rozumět </a:t>
            </a:r>
            <a:r>
              <a:rPr lang="cs-CZ" sz="2800" dirty="0"/>
              <a:t>jednání lidí v </a:t>
            </a:r>
            <a:r>
              <a:rPr lang="cs-CZ" sz="2800" dirty="0" smtClean="0"/>
              <a:t>určitých </a:t>
            </a:r>
            <a:r>
              <a:rPr lang="cs-CZ" sz="2800" dirty="0"/>
              <a:t>sociálních </a:t>
            </a:r>
            <a:r>
              <a:rPr lang="cs-CZ" sz="2800" dirty="0" smtClean="0"/>
              <a:t>strukturách</a:t>
            </a:r>
          </a:p>
          <a:p>
            <a:pPr marL="0" indent="0">
              <a:buNone/>
            </a:pPr>
            <a:r>
              <a:rPr lang="cs-CZ" sz="2800" dirty="0" smtClean="0"/>
              <a:t>- co, kdo, jak, kde, kdy, proč</a:t>
            </a:r>
            <a:endParaRPr lang="cs-CZ" sz="2800" dirty="0"/>
          </a:p>
        </p:txBody>
      </p:sp>
    </p:spTree>
    <p:extLst>
      <p:ext uri="{BB962C8B-B14F-4D97-AF65-F5344CB8AC3E}">
        <p14:creationId xmlns:p14="http://schemas.microsoft.com/office/powerpoint/2010/main" val="16711018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Rozdíly </a:t>
            </a:r>
            <a:r>
              <a:rPr lang="cs-CZ" dirty="0" err="1" smtClean="0"/>
              <a:t>kvanti</a:t>
            </a:r>
            <a:r>
              <a:rPr lang="cs-CZ" dirty="0" smtClean="0"/>
              <a:t> x </a:t>
            </a:r>
            <a:r>
              <a:rPr lang="cs-CZ" dirty="0" err="1" smtClean="0"/>
              <a:t>kvali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cs-CZ" sz="3200" b="1" dirty="0" smtClean="0"/>
              <a:t>Metody</a:t>
            </a:r>
            <a:r>
              <a:rPr lang="cs-CZ" sz="3200" dirty="0" smtClean="0"/>
              <a:t>: dotazník x rozhovor, pozorování…</a:t>
            </a:r>
          </a:p>
          <a:p>
            <a:pPr marL="0" indent="0">
              <a:buNone/>
            </a:pPr>
            <a:r>
              <a:rPr lang="cs-CZ" sz="3200" b="1" dirty="0" smtClean="0"/>
              <a:t>Typy dat</a:t>
            </a:r>
            <a:r>
              <a:rPr lang="cs-CZ" sz="3200" dirty="0" smtClean="0"/>
              <a:t>: numerická x data z rozhovorů, pozorování, dokumentů</a:t>
            </a:r>
          </a:p>
          <a:p>
            <a:pPr marL="0" indent="0">
              <a:buNone/>
            </a:pPr>
            <a:r>
              <a:rPr lang="cs-CZ" sz="3200" b="1" dirty="0" smtClean="0"/>
              <a:t>Analýza:</a:t>
            </a:r>
          </a:p>
          <a:p>
            <a:r>
              <a:rPr lang="cs-CZ" sz="3200" dirty="0" err="1" smtClean="0"/>
              <a:t>Kvanti</a:t>
            </a:r>
            <a:r>
              <a:rPr lang="cs-CZ" sz="3200" dirty="0"/>
              <a:t> </a:t>
            </a:r>
            <a:r>
              <a:rPr lang="cs-CZ" sz="3200" dirty="0" smtClean="0"/>
              <a:t>- předem vytvořené kategorie podrobujeme statistické analýze</a:t>
            </a:r>
          </a:p>
          <a:p>
            <a:r>
              <a:rPr lang="cs-CZ" sz="3200" dirty="0" err="1" smtClean="0"/>
              <a:t>Kvali</a:t>
            </a:r>
            <a:r>
              <a:rPr lang="cs-CZ" sz="3200" dirty="0" smtClean="0"/>
              <a:t> - </a:t>
            </a:r>
            <a:r>
              <a:rPr lang="cs-CZ" sz="3200" b="1" dirty="0"/>
              <a:t>hledání</a:t>
            </a:r>
            <a:r>
              <a:rPr lang="cs-CZ" sz="3200" dirty="0"/>
              <a:t> </a:t>
            </a:r>
            <a:r>
              <a:rPr lang="cs-CZ" sz="3200" b="1" dirty="0" smtClean="0"/>
              <a:t>vztahů </a:t>
            </a:r>
            <a:r>
              <a:rPr lang="cs-CZ" sz="3200" b="1" dirty="0"/>
              <a:t>mezi daty a jejich propojování do logických </a:t>
            </a:r>
            <a:r>
              <a:rPr lang="cs-CZ" sz="3200" b="1" dirty="0" smtClean="0"/>
              <a:t>celků</a:t>
            </a:r>
          </a:p>
          <a:p>
            <a:pPr marL="0" indent="0">
              <a:buNone/>
            </a:pPr>
            <a:r>
              <a:rPr lang="cs-CZ" sz="3200" dirty="0" smtClean="0"/>
              <a:t>         jiné typy závěrů                       x i možnost smíšených výzkumů</a:t>
            </a:r>
            <a:endParaRPr lang="cs-CZ" sz="3200" dirty="0"/>
          </a:p>
        </p:txBody>
      </p:sp>
      <p:sp>
        <p:nvSpPr>
          <p:cNvPr id="4" name="Šipka doprava 3"/>
          <p:cNvSpPr/>
          <p:nvPr/>
        </p:nvSpPr>
        <p:spPr>
          <a:xfrm>
            <a:off x="838622" y="5743004"/>
            <a:ext cx="504056" cy="2880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7577200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dirty="0" smtClean="0"/>
              <a:t>2. Zadávání </a:t>
            </a:r>
            <a:r>
              <a:rPr lang="cs-CZ" dirty="0"/>
              <a:t>a průběh výzkumu: Co si </a:t>
            </a:r>
            <a:r>
              <a:rPr lang="cs-CZ" dirty="0" smtClean="0"/>
              <a:t>ohlídat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609521" y="1350516"/>
            <a:ext cx="10971372" cy="4921711"/>
          </a:xfrm>
        </p:spPr>
        <p:txBody>
          <a:bodyPr/>
          <a:lstStyle/>
          <a:p>
            <a:pPr marL="0" indent="0">
              <a:buNone/>
            </a:pPr>
            <a:r>
              <a:rPr lang="cs-CZ" sz="2800" b="1" dirty="0" smtClean="0"/>
              <a:t>Jak najít výzkumníka?</a:t>
            </a:r>
          </a:p>
          <a:p>
            <a:r>
              <a:rPr lang="cs-CZ" sz="2800" dirty="0" smtClean="0"/>
              <a:t>vlastní výzkumníci x externí výzkumníci</a:t>
            </a:r>
          </a:p>
          <a:p>
            <a:r>
              <a:rPr lang="cs-CZ" sz="2800" dirty="0" smtClean="0"/>
              <a:t>Poskytnout atraktivní zadání (týmově vytvářené) a finance x limity projektové a limity naší instituce</a:t>
            </a:r>
          </a:p>
          <a:p>
            <a:r>
              <a:rPr lang="cs-CZ" sz="2800" dirty="0" smtClean="0"/>
              <a:t>Vytvořit databázi realizátorů, oslovovat cíleně dle tématu, metod, regionu…</a:t>
            </a:r>
          </a:p>
          <a:p>
            <a:pPr marL="0" indent="0">
              <a:buNone/>
            </a:pPr>
            <a:endParaRPr lang="cs-CZ" sz="2800" dirty="0" smtClean="0"/>
          </a:p>
          <a:p>
            <a:pPr marL="0" indent="0">
              <a:buNone/>
            </a:pPr>
            <a:endParaRPr lang="cs-CZ" sz="2800" dirty="0" smtClean="0"/>
          </a:p>
          <a:p>
            <a:pPr marL="0" indent="0">
              <a:buNone/>
            </a:pPr>
            <a:r>
              <a:rPr lang="cs-CZ" sz="2800" b="1" dirty="0" smtClean="0"/>
              <a:t>Podpora výzkumníků </a:t>
            </a:r>
            <a:r>
              <a:rPr lang="cs-CZ" sz="2800" dirty="0" smtClean="0"/>
              <a:t>– průběžné konzultování</a:t>
            </a:r>
          </a:p>
          <a:p>
            <a:pPr marL="0" indent="0">
              <a:buNone/>
            </a:pPr>
            <a:r>
              <a:rPr lang="cs-CZ" sz="2800" dirty="0"/>
              <a:t>k</a:t>
            </a:r>
            <a:r>
              <a:rPr lang="cs-CZ" sz="2800" dirty="0" smtClean="0"/>
              <a:t>valitnější výsledky, „zaučování“ studentů soc. věd do </a:t>
            </a:r>
            <a:r>
              <a:rPr lang="cs-CZ" sz="2800" dirty="0" err="1" smtClean="0"/>
              <a:t>aplik</a:t>
            </a:r>
            <a:r>
              <a:rPr lang="cs-CZ" sz="2800" dirty="0" smtClean="0"/>
              <a:t>. výzkumu</a:t>
            </a:r>
            <a:endParaRPr lang="cs-CZ" sz="2800" dirty="0"/>
          </a:p>
        </p:txBody>
      </p:sp>
      <p:sp>
        <p:nvSpPr>
          <p:cNvPr id="4" name="Šipka doprava 3"/>
          <p:cNvSpPr/>
          <p:nvPr/>
        </p:nvSpPr>
        <p:spPr>
          <a:xfrm>
            <a:off x="7679382" y="5454972"/>
            <a:ext cx="504056" cy="18973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6346645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Zadání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609521" y="1350516"/>
            <a:ext cx="10971372" cy="4921711"/>
          </a:xfrm>
        </p:spPr>
        <p:txBody>
          <a:bodyPr/>
          <a:lstStyle/>
          <a:p>
            <a:pPr lvl="0"/>
            <a:r>
              <a:rPr lang="cs-CZ" sz="3600" dirty="0"/>
              <a:t>Krátký popis situace</a:t>
            </a:r>
          </a:p>
          <a:p>
            <a:pPr lvl="0"/>
            <a:r>
              <a:rPr lang="cs-CZ" sz="3600" dirty="0"/>
              <a:t>Cíle </a:t>
            </a:r>
            <a:endParaRPr lang="cs-CZ" sz="3600" dirty="0" smtClean="0"/>
          </a:p>
          <a:p>
            <a:pPr lvl="0"/>
            <a:r>
              <a:rPr lang="cs-CZ" sz="3600" dirty="0" smtClean="0"/>
              <a:t>Specifikace metod, dní v terénu, aktérů ke kontaktu</a:t>
            </a:r>
            <a:endParaRPr lang="cs-CZ" sz="3600" dirty="0"/>
          </a:p>
          <a:p>
            <a:pPr lvl="0"/>
            <a:r>
              <a:rPr lang="cs-CZ" sz="3600" dirty="0" smtClean="0"/>
              <a:t>Rozsah výstupu</a:t>
            </a:r>
            <a:endParaRPr lang="cs-CZ" sz="3600" dirty="0"/>
          </a:p>
          <a:p>
            <a:pPr lvl="0"/>
            <a:r>
              <a:rPr lang="cs-CZ" sz="3600" dirty="0" smtClean="0"/>
              <a:t>Harmonogram</a:t>
            </a:r>
          </a:p>
          <a:p>
            <a:pPr lvl="0"/>
            <a:r>
              <a:rPr lang="cs-CZ" sz="3600" dirty="0"/>
              <a:t>C</a:t>
            </a:r>
            <a:r>
              <a:rPr lang="cs-CZ" sz="3600" dirty="0" smtClean="0"/>
              <a:t>ena</a:t>
            </a:r>
            <a:endParaRPr lang="cs-CZ" sz="3600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73262309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Dobré a špatné zkušenosti se zadáváním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sz="3200" dirty="0" smtClean="0"/>
              <a:t>Špatné zkušenosti      propracovanější zadání x příliš svazující zadání x uhlídání standardu</a:t>
            </a:r>
          </a:p>
          <a:p>
            <a:r>
              <a:rPr lang="cs-CZ" sz="3200" dirty="0" smtClean="0"/>
              <a:t>Výborné zkušenosti se zadáním skrze konzultaci s budoucím výzkumníkem</a:t>
            </a:r>
          </a:p>
          <a:p>
            <a:r>
              <a:rPr lang="cs-CZ" sz="3200" dirty="0" smtClean="0"/>
              <a:t>Špatné zkušenosti s nutností podřídit se „ceně na úkor kvality“</a:t>
            </a:r>
            <a:endParaRPr lang="cs-CZ" sz="3200" dirty="0"/>
          </a:p>
        </p:txBody>
      </p:sp>
      <p:sp>
        <p:nvSpPr>
          <p:cNvPr id="6" name="Šipka doprava 5"/>
          <p:cNvSpPr/>
          <p:nvPr/>
        </p:nvSpPr>
        <p:spPr>
          <a:xfrm>
            <a:off x="4222998" y="1854572"/>
            <a:ext cx="432048" cy="21602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8684976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Dobré a špatné zkušenosti se zadáváním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sz="3200" dirty="0" smtClean="0"/>
              <a:t>Dobré zkušenosti – angažovaní akademici</a:t>
            </a:r>
          </a:p>
          <a:p>
            <a:r>
              <a:rPr lang="cs-CZ" sz="3200" dirty="0" smtClean="0"/>
              <a:t>Možnosti financování – TAČR – Éta (listopad 2021)</a:t>
            </a:r>
          </a:p>
          <a:p>
            <a:r>
              <a:rPr lang="cs-CZ" sz="3200" dirty="0" smtClean="0"/>
              <a:t>Dobrá zkušenost – ukázka předchozího výzkumu v příloze nabídky</a:t>
            </a:r>
          </a:p>
          <a:p>
            <a:r>
              <a:rPr lang="cs-CZ" sz="3200" dirty="0" smtClean="0"/>
              <a:t>Spíše se neosvědčilo – limit ceny realizace předchozích zakázek</a:t>
            </a:r>
          </a:p>
          <a:p>
            <a:r>
              <a:rPr lang="cs-CZ" sz="3200" dirty="0" smtClean="0"/>
              <a:t>Důležitost konkrétní osoby výzkumníka </a:t>
            </a:r>
            <a:r>
              <a:rPr lang="cs-CZ" sz="3200" u="sng" dirty="0" smtClean="0"/>
              <a:t>v terénu</a:t>
            </a:r>
            <a:r>
              <a:rPr lang="cs-CZ" sz="3200" dirty="0" smtClean="0"/>
              <a:t> u </a:t>
            </a:r>
            <a:r>
              <a:rPr lang="cs-CZ" sz="3200" dirty="0" err="1" smtClean="0"/>
              <a:t>kvali</a:t>
            </a:r>
            <a:r>
              <a:rPr lang="cs-CZ" sz="3200" dirty="0" smtClean="0"/>
              <a:t> výzkumu (kvalita dat, počátky analýzy…)</a:t>
            </a:r>
            <a:endParaRPr lang="cs-CZ" sz="3200" u="sng" dirty="0" smtClean="0"/>
          </a:p>
          <a:p>
            <a:endParaRPr lang="cs-CZ" sz="3200" dirty="0" smtClean="0"/>
          </a:p>
          <a:p>
            <a:endParaRPr lang="cs-CZ" sz="3200" dirty="0"/>
          </a:p>
        </p:txBody>
      </p:sp>
    </p:spTree>
    <p:extLst>
      <p:ext uri="{BB962C8B-B14F-4D97-AF65-F5344CB8AC3E}">
        <p14:creationId xmlns:p14="http://schemas.microsoft.com/office/powerpoint/2010/main" val="81164019"/>
      </p:ext>
    </p:extLst>
  </p:cSld>
  <p:clrMapOvr>
    <a:masterClrMapping/>
  </p:clrMapOvr>
</p:sld>
</file>

<file path=ppt/theme/theme1.xml><?xml version="1.0" encoding="utf-8"?>
<a:theme xmlns:a="http://schemas.openxmlformats.org/drawingml/2006/main" name="Šablona final">
  <a:themeElements>
    <a:clrScheme name="NOK">
      <a:dk1>
        <a:srgbClr val="262626"/>
      </a:dk1>
      <a:lt1>
        <a:sysClr val="window" lastClr="FFFFFF"/>
      </a:lt1>
      <a:dk2>
        <a:srgbClr val="1F497D"/>
      </a:dk2>
      <a:lt2>
        <a:srgbClr val="EEECE1"/>
      </a:lt2>
      <a:accent1>
        <a:srgbClr val="17365D"/>
      </a:accent1>
      <a:accent2>
        <a:srgbClr val="548DD4"/>
      </a:accent2>
      <a:accent3>
        <a:srgbClr val="8DB3E2"/>
      </a:accent3>
      <a:accent4>
        <a:srgbClr val="C6D9F0"/>
      </a:accent4>
      <a:accent5>
        <a:srgbClr val="C6D9F0"/>
      </a:accent5>
      <a:accent6>
        <a:srgbClr val="C6D9F0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Šablona final</Template>
  <TotalTime>2216</TotalTime>
  <Words>1056</Words>
  <Application>Microsoft Office PowerPoint</Application>
  <PresentationFormat>Vlastní</PresentationFormat>
  <Paragraphs>133</Paragraphs>
  <Slides>32</Slides>
  <Notes>2</Notes>
  <HiddenSlides>0</HiddenSlides>
  <MMClips>0</MMClips>
  <ScaleCrop>false</ScaleCrop>
  <HeadingPairs>
    <vt:vector size="6" baseType="variant">
      <vt:variant>
        <vt:lpstr>Použitá písma</vt:lpstr>
      </vt:variant>
      <vt:variant>
        <vt:i4>3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32</vt:i4>
      </vt:variant>
    </vt:vector>
  </HeadingPairs>
  <TitlesOfParts>
    <vt:vector size="36" baseType="lpstr">
      <vt:lpstr>Arial</vt:lpstr>
      <vt:lpstr>Calibri</vt:lpstr>
      <vt:lpstr>Wingdings</vt:lpstr>
      <vt:lpstr>Šablona final</vt:lpstr>
      <vt:lpstr>Kvalitativní výzkum a základy analýzy kvalitativních dat</vt:lpstr>
      <vt:lpstr>Program 1. Kdy zadat kvalitativní výzkum 2. Zadávání a průběh výzkumu: Co si ohlídat 3. Pozice výzkumníka 4. Analýza kvalitativních dat 5. Ukázky softwaru </vt:lpstr>
      <vt:lpstr>1. Kdy zadat kvalitativní výzkum?</vt:lpstr>
      <vt:lpstr>Prezentace aplikace PowerPoint</vt:lpstr>
      <vt:lpstr>Rozdíly kvanti x kvali</vt:lpstr>
      <vt:lpstr>2. Zadávání a průběh výzkumu: Co si ohlídat</vt:lpstr>
      <vt:lpstr>Zadání</vt:lpstr>
      <vt:lpstr>Dobré a špatné zkušenosti se zadáváním</vt:lpstr>
      <vt:lpstr>Dobré a špatné zkušenosti se zadáváním</vt:lpstr>
      <vt:lpstr>Prezentace aplikace PowerPoint</vt:lpstr>
      <vt:lpstr>3. Pozice výzkumníka</vt:lpstr>
      <vt:lpstr>Prezentace aplikace PowerPoint</vt:lpstr>
      <vt:lpstr>4. Analýza kvalitativních dat</vt:lpstr>
      <vt:lpstr>„Třídění“ dat</vt:lpstr>
      <vt:lpstr>Co v průběhu analýzy děláme</vt:lpstr>
      <vt:lpstr>Kódování</vt:lpstr>
      <vt:lpstr>Možnosti kódování</vt:lpstr>
      <vt:lpstr>Tužka-papír - První kódování (foto © Ditte Hvas Mortensen and Interaction Design Foundation, CC BY-NC-SA 3.0) </vt:lpstr>
      <vt:lpstr>Hledání společných témat</vt:lpstr>
      <vt:lpstr>Propojování kódů s úryvky, hierarchie kódů…</vt:lpstr>
      <vt:lpstr>Textový editor A)  záhlaví rozhovoru</vt:lpstr>
      <vt:lpstr>A) Ukázka kódování barvami v textu</vt:lpstr>
      <vt:lpstr>Textový editor přehledněji B) záhlaví</vt:lpstr>
      <vt:lpstr>B) Přehlednější sloupce - kódy barevné, převyprávění příběhu vpravo běžným písmem, reflexivní poznámky kurzívou</vt:lpstr>
      <vt:lpstr>B) za textem propojení s určitou teoretickou diskusí… (zárodek budoucího textu)</vt:lpstr>
      <vt:lpstr>5) Ukázky softwaru. Kódování softwarem – Atlas.ti 9 cloudová verze</vt:lpstr>
      <vt:lpstr>Jak lidé vnímají pandemii?</vt:lpstr>
      <vt:lpstr>Výhody a nevýhody softwaru</vt:lpstr>
      <vt:lpstr>Různé softwary</vt:lpstr>
      <vt:lpstr>Shrnutí</vt:lpstr>
      <vt:lpstr>Nová kvalitní učebnice kvanti i kvali  - FHS UK 2020</vt:lpstr>
      <vt:lpstr>Prezentace aplikace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úspěchů oddělení Eurocenter a Eurofonu</dc:title>
  <dc:creator>*</dc:creator>
  <cp:lastModifiedBy>Synkova Hana</cp:lastModifiedBy>
  <cp:revision>166</cp:revision>
  <dcterms:created xsi:type="dcterms:W3CDTF">2019-08-08T12:43:12Z</dcterms:created>
  <dcterms:modified xsi:type="dcterms:W3CDTF">2021-10-13T22:01:17Z</dcterms:modified>
</cp:coreProperties>
</file>