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90" r:id="rId3"/>
    <p:sldId id="266" r:id="rId4"/>
    <p:sldId id="306" r:id="rId5"/>
    <p:sldId id="269" r:id="rId6"/>
    <p:sldId id="299" r:id="rId7"/>
    <p:sldId id="307" r:id="rId8"/>
    <p:sldId id="286" r:id="rId9"/>
    <p:sldId id="287" r:id="rId10"/>
    <p:sldId id="308" r:id="rId11"/>
    <p:sldId id="288" r:id="rId12"/>
    <p:sldId id="291" r:id="rId13"/>
    <p:sldId id="297" r:id="rId14"/>
    <p:sldId id="294" r:id="rId15"/>
    <p:sldId id="281" r:id="rId16"/>
    <p:sldId id="305" r:id="rId17"/>
    <p:sldId id="283" r:id="rId18"/>
    <p:sldId id="284" r:id="rId19"/>
    <p:sldId id="311" r:id="rId20"/>
    <p:sldId id="285" r:id="rId21"/>
    <p:sldId id="312" r:id="rId22"/>
    <p:sldId id="313" r:id="rId23"/>
    <p:sldId id="293" r:id="rId24"/>
    <p:sldId id="276" r:id="rId25"/>
    <p:sldId id="298" r:id="rId26"/>
    <p:sldId id="279" r:id="rId27"/>
    <p:sldId id="280" r:id="rId28"/>
    <p:sldId id="277" r:id="rId29"/>
    <p:sldId id="289" r:id="rId30"/>
    <p:sldId id="267" r:id="rId31"/>
    <p:sldId id="268" r:id="rId32"/>
    <p:sldId id="310" r:id="rId33"/>
    <p:sldId id="295" r:id="rId34"/>
    <p:sldId id="296" r:id="rId35"/>
    <p:sldId id="282" r:id="rId36"/>
    <p:sldId id="262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15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9"/>
    <a:srgbClr val="B3ABE3"/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3" autoAdjust="0"/>
    <p:restoredTop sz="96357" autoAdjust="0"/>
  </p:normalViewPr>
  <p:slideViewPr>
    <p:cSldViewPr snapToGrid="0" snapToObjects="1">
      <p:cViewPr varScale="1">
        <p:scale>
          <a:sx n="107" d="100"/>
          <a:sy n="107" d="100"/>
        </p:scale>
        <p:origin x="1332" y="126"/>
      </p:cViewPr>
      <p:guideLst>
        <p:guide orient="horz" pos="3382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8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  <p:sldLayoutId id="2147483664" r:id="rId7"/>
    <p:sldLayoutId id="2147483665" r:id="rId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5.xml"/><Relationship Id="rId4" Type="http://schemas.openxmlformats.org/officeDocument/2006/relationships/hyperlink" Target="https://www.dotaceeu.cz/getmedia/716761a2-8871-466f-89d0-c0a4c380a869/MP-zadavani-zakazek-2021-2027.pdf.aspx?ext=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27927" y="1706584"/>
            <a:ext cx="6400800" cy="32083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4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Veřejné zakázky</a:t>
            </a:r>
            <a:r>
              <a:rPr lang="cs-CZ" sz="4400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27927" y="5044657"/>
            <a:ext cx="6400800" cy="106252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programů DRP a Interreg Europe </a:t>
            </a:r>
            <a:endParaRPr lang="en-US" sz="24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156850" y="6356350"/>
            <a:ext cx="6525303" cy="369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Markéta Weingärtnerová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  - několik základních pojmů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155575" lvl="1" indent="-342900">
              <a:spcBef>
                <a:spcPct val="20000"/>
              </a:spcBef>
              <a:buFont typeface="+mj-lt"/>
              <a:buAutoNum type="arabicParenR" startAt="4"/>
            </a:pPr>
            <a:r>
              <a:rPr lang="cs-CZ" altLang="cs-CZ" sz="1600" dirty="0">
                <a:solidFill>
                  <a:schemeClr val="bg1"/>
                </a:solidFill>
              </a:rPr>
              <a:t>Hodnotící kritéria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>
              <a:solidFill>
                <a:schemeClr val="bg1"/>
              </a:solidFill>
            </a:endParaRPr>
          </a:p>
          <a:p>
            <a:pPr marL="257175" lvl="2" indent="0">
              <a:spcBef>
                <a:spcPct val="20000"/>
              </a:spcBef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EKONOMICKÝ VÝHODNOST NABÍDKY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Hodnocení probíhá podle souboru dílčích kritérií, kdy u ekonomické výhodnosti nabídky musí v souladu s programovou dokumentací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Ostatní hodnotící kritéria musí mít vazbu k předmětu zakázky a musí existovat jasný a jednoznačný algoritmus výpočtu hodnocení ve vazbě na přidělené body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Hodnocení kvality je možné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1" u="sng" dirty="0">
                <a:solidFill>
                  <a:schemeClr val="bg1"/>
                </a:solidFill>
              </a:rPr>
              <a:t>z hlediska kontroly je vždy nutné prokázat, že zvolená dílčí kritéria mají vazbu k předmětu plnění, 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1" u="sng" dirty="0">
                <a:solidFill>
                  <a:schemeClr val="bg1"/>
                </a:solidFill>
              </a:rPr>
              <a:t>Vždy musí existovat jasný model přiřazení bodů=ohodnocení , jasný algoritmus výpočtu výsledného hodnocení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1" u="sng" dirty="0">
                <a:solidFill>
                  <a:schemeClr val="bg1"/>
                </a:solidFill>
              </a:rPr>
              <a:t>Kroky hodnotící komise musí být písemně zaznamenané a zpětně ověřitelné – tzn. Proces hodnocení musí být popsán do takové míry podrobnosti, aby Kontrolor mohl provést ověření přidělení bodů za jednotlivá kritéria jejich výpočet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pojmy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52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  - několik základních pojmů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155575" lvl="1" indent="-342900">
              <a:spcBef>
                <a:spcPct val="20000"/>
              </a:spcBef>
              <a:buFont typeface="+mj-lt"/>
              <a:buAutoNum type="arabicParenR" startAt="5"/>
            </a:pPr>
            <a:r>
              <a:rPr lang="cs-CZ" altLang="cs-CZ" sz="1600" dirty="0">
                <a:solidFill>
                  <a:schemeClr val="bg1"/>
                </a:solidFill>
              </a:rPr>
              <a:t>Zakázky mimo režim zákon</a:t>
            </a:r>
          </a:p>
          <a:p>
            <a:pPr marL="257175" lvl="2" indent="0">
              <a:spcBef>
                <a:spcPct val="20000"/>
              </a:spcBef>
              <a:buNone/>
            </a:pPr>
            <a:r>
              <a:rPr lang="cs-CZ" altLang="cs-CZ" sz="1200" dirty="0">
                <a:solidFill>
                  <a:schemeClr val="bg1"/>
                </a:solidFill>
              </a:rPr>
              <a:t> dříve používaný pojem VZMR =  dle Metodického pokynu se tím chápe zakázka malé hodnoty resp. zakázka s vyšší hodnotou, zjednodušeně se jedná o zakázky v režimu od 500.000 Kč výše do limitu tzv. ZZVZ</a:t>
            </a:r>
          </a:p>
          <a:p>
            <a:pPr marL="257175" lvl="2" indent="0">
              <a:spcBef>
                <a:spcPct val="20000"/>
              </a:spcBef>
              <a:buNone/>
            </a:pPr>
            <a:endParaRPr lang="cs-CZ" altLang="cs-CZ" sz="1200" dirty="0">
              <a:solidFill>
                <a:schemeClr val="bg1"/>
              </a:solidFill>
            </a:endParaRPr>
          </a:p>
          <a:p>
            <a:pPr marL="155575" lvl="1" indent="-342900">
              <a:spcBef>
                <a:spcPct val="20000"/>
              </a:spcBef>
              <a:buFont typeface="+mj-lt"/>
              <a:buAutoNum type="arabicParenR" startAt="5"/>
            </a:pPr>
            <a:r>
              <a:rPr lang="cs-CZ" altLang="cs-CZ" sz="1600" dirty="0">
                <a:solidFill>
                  <a:schemeClr val="bg1"/>
                </a:solidFill>
              </a:rPr>
              <a:t>Mimořádně nízká nabídková cena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sz="1200" dirty="0">
                <a:solidFill>
                  <a:schemeClr val="bg1"/>
                </a:solidFill>
              </a:rPr>
              <a:t>Identifikována při posouzení nabídek uchazečů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sz="1200" dirty="0">
                <a:solidFill>
                  <a:schemeClr val="bg1"/>
                </a:solidFill>
              </a:rPr>
              <a:t>Bez řádného zdůvodnění je nutné tuto nabídku vyloučit, nevyloučení je důvodem pro udělení korekce/sankce za pochybení při realizaci veřejné zakázky,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sz="1200" dirty="0">
                <a:solidFill>
                  <a:schemeClr val="bg1"/>
                </a:solidFill>
              </a:rPr>
              <a:t>Tato nabídka musí být vyloučena i tehdy, pokud by nebyla vybrána jako  vítězná resp. druhá/třetí v pořadí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sz="1200" b="1" dirty="0"/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b="1" dirty="0"/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/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sz="12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pojmy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35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cs-CZ" sz="4000" dirty="0">
                <a:solidFill>
                  <a:schemeClr val="bg1"/>
                </a:solidFill>
              </a:rPr>
              <a:t>Postupy dle zákona</a:t>
            </a:r>
          </a:p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cs-CZ" sz="4000" dirty="0">
                <a:solidFill>
                  <a:schemeClr val="bg1"/>
                </a:solidFill>
              </a:rPr>
              <a:t>Postupy dle Metodického pokynu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764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1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dirty="0">
                <a:solidFill>
                  <a:schemeClr val="bg1"/>
                </a:solidFill>
              </a:rPr>
              <a:t>Veřejné zakázky – druhy zadávacích řízení dle 134/2016Sb. a Metodického pokynu pro zakázky mimo režim zákona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Elektronické tržiště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Otevřená výzva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Uzavřená výzva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Otevřené řízení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Užší řízení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Jednací řízení s uveřejněním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Jednací řízení bez uveřejnění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Soutěžní dialog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Zjednodušené podlimitní řízení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Řízení se soutěžním dialogem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Řízení o inovačním partnerství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Koncesní řízení</a:t>
            </a:r>
          </a:p>
          <a:p>
            <a:pPr marL="342900" lvl="1" indent="-342900">
              <a:spcBef>
                <a:spcPct val="20000"/>
              </a:spcBef>
              <a:spcAft>
                <a:spcPts val="200"/>
              </a:spcAft>
              <a:buFont typeface="Wingdings" panose="05000000000000000000" pitchFamily="2" charset="2"/>
              <a:buChar char="v"/>
            </a:pPr>
            <a:r>
              <a:rPr lang="cs-CZ" dirty="0">
                <a:solidFill>
                  <a:schemeClr val="bg1"/>
                </a:solidFill>
              </a:rPr>
              <a:t>Řízení pro zadání veřejné zakázky ve zjednodušeném režimu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dle zákona – 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45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altLang="cs-CZ" dirty="0">
                <a:solidFill>
                  <a:schemeClr val="bg1"/>
                </a:solidFill>
              </a:rPr>
              <a:t>Veřejné zakázky – zjednodušená struktura fází ZŘ/VŘ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oznámení ZŘ v informačním systému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předání/zveřejnění zadávací dokumentace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otevírání obálek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posouzení kvalifikace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posouzení a hodnocení nabídek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rozhodnutí o přidělení VZ / zrušení VZ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uzavření smlouvy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 uveřejnění výsledků ZŘ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dle zákona – 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0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</a:rPr>
              <a:t>Veřejné zakázky</a:t>
            </a:r>
          </a:p>
          <a:p>
            <a:pPr marL="342900" indent="-342900">
              <a:buAutoNum type="alphaLcParenR"/>
            </a:pPr>
            <a:r>
              <a:rPr lang="cs-CZ" sz="2400" dirty="0">
                <a:solidFill>
                  <a:schemeClr val="bg1"/>
                </a:solidFill>
              </a:rPr>
              <a:t>Malé hodnoty – předpokládaná hodnota nedosáhne 2mil. Resp. 6 mil (služby, dodávky / stavební práce) ale je minim. 500 </a:t>
            </a:r>
            <a:r>
              <a:rPr lang="cs-CZ" sz="2400" dirty="0" err="1">
                <a:solidFill>
                  <a:schemeClr val="bg1"/>
                </a:solidFill>
              </a:rPr>
              <a:t>tis.Kč</a:t>
            </a:r>
            <a:endParaRPr lang="cs-CZ" sz="2400" dirty="0">
              <a:solidFill>
                <a:schemeClr val="bg1"/>
              </a:solidFill>
            </a:endParaRPr>
          </a:p>
          <a:p>
            <a:pPr marL="342900" indent="-342900">
              <a:buAutoNum type="alphaLcParenR"/>
            </a:pPr>
            <a:r>
              <a:rPr lang="cs-CZ" sz="2400" dirty="0">
                <a:solidFill>
                  <a:schemeClr val="bg1"/>
                </a:solidFill>
              </a:rPr>
              <a:t>Vyšší hodnoty – předpokládaná hodnota činí minimálně 2. mil. Resp. 6 mil. (služby, dodávky / stavební práce) – </a:t>
            </a:r>
            <a:r>
              <a:rPr lang="cs-CZ" sz="2400" dirty="0" err="1">
                <a:solidFill>
                  <a:schemeClr val="bg1"/>
                </a:solidFill>
              </a:rPr>
              <a:t>nesoutěžené</a:t>
            </a:r>
            <a:r>
              <a:rPr lang="cs-CZ" sz="2400" dirty="0">
                <a:solidFill>
                  <a:schemeClr val="bg1"/>
                </a:solidFill>
              </a:rPr>
              <a:t> dle Zákona</a:t>
            </a:r>
          </a:p>
          <a:p>
            <a:pPr marL="342900" indent="-342900">
              <a:buAutoNum type="alphaLcParenR"/>
            </a:pPr>
            <a:endParaRPr lang="cs-CZ" dirty="0"/>
          </a:p>
          <a:p>
            <a:r>
              <a:rPr lang="cs-CZ" b="1" dirty="0">
                <a:solidFill>
                  <a:srgbClr val="00529C"/>
                </a:solidFill>
              </a:rPr>
              <a:t>Veřejné zakázky – druhy výběrového řízení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00529C"/>
                </a:solidFill>
              </a:rPr>
              <a:t>Otevřená výzvy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00529C"/>
                </a:solidFill>
              </a:rPr>
              <a:t>Elektronické tržiště</a:t>
            </a:r>
          </a:p>
          <a:p>
            <a:pPr marL="342900" indent="-342900">
              <a:buAutoNum type="alphaLcParenR"/>
            </a:pPr>
            <a:r>
              <a:rPr lang="cs-CZ" b="1" dirty="0">
                <a:solidFill>
                  <a:srgbClr val="00529C"/>
                </a:solidFill>
              </a:rPr>
              <a:t>Uzavřená výzva (pouze pro zakázky malé hodnoty)</a:t>
            </a:r>
          </a:p>
          <a:p>
            <a:pPr marL="342900" indent="-342900">
              <a:buAutoNum type="alphaLcParenR"/>
            </a:pP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–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36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cs-CZ" sz="2000" b="1" dirty="0">
                <a:solidFill>
                  <a:schemeClr val="bg1"/>
                </a:solidFill>
              </a:rPr>
              <a:t>Otevřená výzva </a:t>
            </a:r>
          </a:p>
          <a:p>
            <a:pPr marL="342900" indent="-342900">
              <a:buFontTx/>
              <a:buChar char="-"/>
            </a:pPr>
            <a:r>
              <a:rPr lang="cs-CZ" sz="2000" b="1" dirty="0">
                <a:solidFill>
                  <a:schemeClr val="bg1"/>
                </a:solidFill>
              </a:rPr>
              <a:t>Zahajuje se Oznámení výběrového řízení neomezenému počtu dodavatelů</a:t>
            </a:r>
          </a:p>
          <a:p>
            <a:pPr marL="285750" indent="-285750">
              <a:buFontTx/>
              <a:buChar char="-"/>
            </a:pPr>
            <a:r>
              <a:rPr lang="cs-CZ" sz="2000" b="1" dirty="0">
                <a:solidFill>
                  <a:schemeClr val="bg1"/>
                </a:solidFill>
              </a:rPr>
              <a:t>Zveřejnění Oznámení:</a:t>
            </a:r>
          </a:p>
          <a:p>
            <a:pPr marL="914400" lvl="1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Profil zadavatele</a:t>
            </a:r>
          </a:p>
          <a:p>
            <a:pPr marL="914400" lvl="1" indent="-285750">
              <a:buFontTx/>
              <a:buChar char="-"/>
            </a:pPr>
            <a:r>
              <a:rPr lang="cs-CZ" b="1" dirty="0">
                <a:solidFill>
                  <a:schemeClr val="bg1"/>
                </a:solidFill>
              </a:rPr>
              <a:t>Věstník veřejných zakázek</a:t>
            </a:r>
          </a:p>
          <a:p>
            <a:pPr marL="914400" lvl="1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Webové stránky Programu</a:t>
            </a:r>
            <a:endParaRPr lang="cs-CZ" b="1" dirty="0">
              <a:solidFill>
                <a:schemeClr val="bg1"/>
              </a:solidFill>
            </a:endParaRPr>
          </a:p>
          <a:p>
            <a:pPr marL="342900" indent="-342900">
              <a:buAutoNum type="alphaLcParenR"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– 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1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cs-CZ" sz="2000" b="1" dirty="0">
                <a:solidFill>
                  <a:schemeClr val="bg1"/>
                </a:solidFill>
              </a:rPr>
              <a:t>Uzavřená výzva </a:t>
            </a:r>
          </a:p>
          <a:p>
            <a:pPr marL="342900" indent="-342900">
              <a:buFontTx/>
              <a:buChar char="-"/>
            </a:pPr>
            <a:r>
              <a:rPr lang="cs-CZ" sz="2000" b="1" dirty="0">
                <a:solidFill>
                  <a:schemeClr val="bg1"/>
                </a:solidFill>
              </a:rPr>
              <a:t>Zahajuje se Výzvou nejméně 3 zájemcům</a:t>
            </a:r>
          </a:p>
          <a:p>
            <a:pPr marL="342900" indent="-342900">
              <a:buFontTx/>
              <a:buChar char="-"/>
            </a:pPr>
            <a:r>
              <a:rPr lang="cs-CZ" sz="2000" b="1" dirty="0">
                <a:solidFill>
                  <a:schemeClr val="bg1"/>
                </a:solidFill>
              </a:rPr>
              <a:t>Podmínky:</a:t>
            </a:r>
          </a:p>
          <a:p>
            <a:pPr marL="971550" lvl="1" indent="-342900">
              <a:buFontTx/>
              <a:buChar char="-"/>
            </a:pPr>
            <a:r>
              <a:rPr lang="cs-CZ" sz="2200" b="0" dirty="0">
                <a:solidFill>
                  <a:schemeClr val="bg1"/>
                </a:solidFill>
              </a:rPr>
              <a:t>Výzva je zasílána písemně</a:t>
            </a:r>
          </a:p>
          <a:p>
            <a:pPr marL="971550" lvl="1" indent="-342900">
              <a:buFontTx/>
              <a:buChar char="-"/>
            </a:pPr>
            <a:r>
              <a:rPr lang="cs-CZ" sz="2200" b="0" dirty="0">
                <a:solidFill>
                  <a:schemeClr val="bg1"/>
                </a:solidFill>
              </a:rPr>
              <a:t>Zasílána pouze těm zájemcům, o kterých má zadavatel informace, že jsou schopni předmětné plnění poskytnout</a:t>
            </a:r>
          </a:p>
          <a:p>
            <a:pPr marL="1416050" lvl="2" indent="-342900">
              <a:buFontTx/>
              <a:buChar char="-"/>
            </a:pPr>
            <a:r>
              <a:rPr lang="cs-CZ" sz="1800" dirty="0">
                <a:solidFill>
                  <a:schemeClr val="bg1"/>
                </a:solidFill>
              </a:rPr>
              <a:t>Je nutné, abyste si tuto skutečnost ověřili, nejlépe zdokladovat přes výpisy z OR</a:t>
            </a:r>
            <a:endParaRPr lang="cs-CZ" sz="1800" b="0" dirty="0">
              <a:solidFill>
                <a:schemeClr val="bg1"/>
              </a:solidFill>
            </a:endParaRPr>
          </a:p>
          <a:p>
            <a:pPr marL="971550" lvl="1" indent="-342900">
              <a:buFontTx/>
              <a:buChar char="-"/>
            </a:pPr>
            <a:r>
              <a:rPr lang="cs-CZ" sz="2200" b="0" dirty="0">
                <a:solidFill>
                  <a:schemeClr val="bg1"/>
                </a:solidFill>
              </a:rPr>
              <a:t>Nelze opakovaně vyzývat stejný okruh zájemců, kteří byli účastni v předcházejících kolech (předcházejících řízení)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– základní </a:t>
            </a:r>
            <a:r>
              <a:rPr lang="cs-CZ" dirty="0"/>
              <a:t>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8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1" dirty="0">
                <a:solidFill>
                  <a:schemeClr val="bg1"/>
                </a:solidFill>
              </a:rPr>
              <a:t>Zadávací podmínky – </a:t>
            </a:r>
            <a:r>
              <a:rPr lang="cs-CZ" sz="2000" dirty="0">
                <a:solidFill>
                  <a:schemeClr val="bg1"/>
                </a:solidFill>
              </a:rPr>
              <a:t>jsou povinnou součástí oznámení pro otevřenou i uzavřenou výzvu nebo informací na elektronickém tržišti</a:t>
            </a:r>
          </a:p>
          <a:p>
            <a:r>
              <a:rPr lang="cs-CZ" sz="2000" b="0" dirty="0">
                <a:solidFill>
                  <a:schemeClr val="bg1"/>
                </a:solidFill>
              </a:rPr>
              <a:t>Metodický pokyn pro oblast zadávání zakázek pro programové období 2014-2020 definuje povinné náležitosti, a to zejména: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Identifikační údaje zadavatele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Název zakázky,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Druh zakázky,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Informaci o rozdělení zakázky na části,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Lhůta místo pro podání nabídky,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Předmět zakázky,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Hodnotící kritéria obsahující tyto povinné údaje</a:t>
            </a:r>
          </a:p>
          <a:p>
            <a:pPr marL="1416050" lvl="2" indent="-342900"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bg1"/>
                </a:solidFill>
              </a:rPr>
              <a:t>Kritéria hodnocení</a:t>
            </a:r>
          </a:p>
          <a:p>
            <a:pPr marL="1416050" lvl="2" indent="-342900">
              <a:spcBef>
                <a:spcPts val="0"/>
              </a:spcBef>
              <a:buFontTx/>
              <a:buChar char="-"/>
            </a:pPr>
            <a:r>
              <a:rPr lang="cs-CZ" sz="1400" b="0" dirty="0">
                <a:solidFill>
                  <a:schemeClr val="bg1"/>
                </a:solidFill>
              </a:rPr>
              <a:t>Metodu vyhodnocení nabídek v jednotlivých kritériích</a:t>
            </a:r>
          </a:p>
          <a:p>
            <a:pPr marL="1416050" lvl="2" indent="-342900">
              <a:spcBef>
                <a:spcPts val="0"/>
              </a:spcBef>
              <a:buFontTx/>
              <a:buChar char="-"/>
            </a:pPr>
            <a:r>
              <a:rPr lang="cs-CZ" sz="1400" dirty="0">
                <a:solidFill>
                  <a:schemeClr val="bg1"/>
                </a:solidFill>
              </a:rPr>
              <a:t>Váhu nebo jiný matematický vztah mezi kritérii</a:t>
            </a:r>
            <a:endParaRPr lang="cs-CZ" sz="1400" b="0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– 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80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b="0" dirty="0">
                <a:solidFill>
                  <a:schemeClr val="bg1"/>
                </a:solidFill>
              </a:rPr>
              <a:t>Náležitosti zadávacích podmínek – pokračo</a:t>
            </a:r>
            <a:r>
              <a:rPr lang="cs-CZ" sz="2000" dirty="0">
                <a:solidFill>
                  <a:schemeClr val="bg1"/>
                </a:solidFill>
              </a:rPr>
              <a:t>vání</a:t>
            </a:r>
            <a:r>
              <a:rPr lang="cs-CZ" sz="2000" b="0" dirty="0">
                <a:solidFill>
                  <a:schemeClr val="bg1"/>
                </a:solidFill>
              </a:rPr>
              <a:t>: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Lhůta a místo pro podání nabídky (u zakázek s vyšší hodnotou i povinná informace o možnosti účastnit s otevírání nabídek pro subjekty, které nabídky podaly)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Způsob jednání s uchazeči, pokud s nimi zadavatel chce jednat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Podmínky a požadavky na zpracování nabídky, jaké údaje týkající se předmětu zakázky a jeho realizace mají účastníci v nabídkách uvést, aby mohl zadavatel posoudit soulad nabídky se zadávacími podmínkami,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Požadavek na způsob zpracování nabídkové ceny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Doba a místo plnění zakázky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Požadavky na varianty nabídek, pokud je zadavatel připouští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Pravidla pro vysvětlení zadávacích podmínek dle odst. 7.3.3. Metodického pokynu,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Elektronický nástroj pro podání nabídek, pokud jsou nabídky přijímány elektronicky</a:t>
            </a:r>
          </a:p>
          <a:p>
            <a:pPr marL="971550" lvl="1" indent="-342900">
              <a:spcBef>
                <a:spcPts val="0"/>
              </a:spcBef>
              <a:buFontTx/>
              <a:buChar char="-"/>
            </a:pPr>
            <a:r>
              <a:rPr lang="cs-CZ" sz="1600" b="0" dirty="0">
                <a:solidFill>
                  <a:schemeClr val="bg1"/>
                </a:solidFill>
              </a:rPr>
              <a:t>Údaje povinné publicity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– základní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077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600" dirty="0">
                <a:solidFill>
                  <a:schemeClr val="bg1"/>
                </a:solidFill>
              </a:rPr>
              <a:t>Právní úprava oblasti veřejných zakázek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3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600" dirty="0">
                <a:solidFill>
                  <a:schemeClr val="bg1"/>
                </a:solidFill>
              </a:rPr>
              <a:t>Základní pojmy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cs-CZ" sz="3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3600" dirty="0">
                <a:solidFill>
                  <a:schemeClr val="bg1"/>
                </a:solidFill>
              </a:rPr>
              <a:t>Pravidla pro realizaci veřejných zakázek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obsah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3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cs-CZ" sz="2000" b="1" dirty="0">
                <a:solidFill>
                  <a:schemeClr val="bg1"/>
                </a:solidFill>
              </a:rPr>
              <a:t>Lhůta pro podání nabídek</a:t>
            </a:r>
          </a:p>
          <a:p>
            <a:pPr marL="1085850" lvl="1" indent="-457200"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Zakázky malé hodnoty – ne kratší než 10 kalendářních dnů</a:t>
            </a:r>
          </a:p>
          <a:p>
            <a:pPr marL="1085850" lvl="1" indent="-457200"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U zakázek vyšší hodnoty  - ne kratší 15 kalendářních dnů  </a:t>
            </a:r>
            <a:r>
              <a:rPr lang="cs-CZ" sz="1400" dirty="0">
                <a:solidFill>
                  <a:schemeClr val="bg1"/>
                </a:solidFill>
              </a:rPr>
              <a:t>(ne kratší než 30 dnů u zakázek jejichž hodnota dosáhne nejméně hodnoty nadlimitní sektorové veřejné zakázky podle nařízení vlády č. 172/2016 Sb.)</a:t>
            </a:r>
            <a:endParaRPr lang="cs-CZ" dirty="0">
              <a:solidFill>
                <a:schemeClr val="bg1"/>
              </a:solidFill>
            </a:endParaRPr>
          </a:p>
          <a:p>
            <a:pPr lvl="1" indent="0">
              <a:buNone/>
            </a:pPr>
            <a:r>
              <a:rPr lang="cs-CZ" b="0" dirty="0">
                <a:solidFill>
                  <a:schemeClr val="bg1"/>
                </a:solidFill>
              </a:rPr>
              <a:t>Při stanovování lhůty je nutné zvážit povahu předmětu plnění veřejné zakázky.</a:t>
            </a:r>
          </a:p>
          <a:p>
            <a:pPr lvl="1" indent="0">
              <a:buNone/>
            </a:pPr>
            <a:r>
              <a:rPr lang="cs-CZ" dirty="0">
                <a:solidFill>
                  <a:schemeClr val="bg1"/>
                </a:solidFill>
              </a:rPr>
              <a:t>Posouzení a hodnocení nabídek provádí – zadavatel, hodnotící komise nebo pověřená osoba</a:t>
            </a:r>
          </a:p>
          <a:p>
            <a:pPr lvl="1" indent="0">
              <a:buNone/>
            </a:pPr>
            <a:r>
              <a:rPr lang="cs-CZ" dirty="0">
                <a:solidFill>
                  <a:schemeClr val="bg1"/>
                </a:solidFill>
              </a:rPr>
              <a:t>	- vždy musí existovat písemný a přezkoumatelný záznam o posouzení a hodnocení a výsledném rozhodnutí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9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r>
              <a:rPr lang="cs-CZ" dirty="0">
                <a:solidFill>
                  <a:schemeClr val="bg1"/>
                </a:solidFill>
              </a:rPr>
              <a:t>Posouzení a hodnocení nabídek provádí </a:t>
            </a:r>
          </a:p>
          <a:p>
            <a:pPr marL="1085850" lvl="1" indent="-457200"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zadavatel, </a:t>
            </a:r>
          </a:p>
          <a:p>
            <a:pPr marL="1085850" lvl="1" indent="-457200"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Jiná osoba pověřená zadavatelem (pověřená osoba)</a:t>
            </a:r>
          </a:p>
          <a:p>
            <a:pPr marL="1085850" lvl="1" indent="-457200">
              <a:buAutoNum type="alphaLcParenR"/>
            </a:pPr>
            <a:r>
              <a:rPr lang="cs-CZ" dirty="0">
                <a:solidFill>
                  <a:schemeClr val="bg1"/>
                </a:solidFill>
              </a:rPr>
              <a:t>Komise, kterou jmenuje zadavatel</a:t>
            </a:r>
          </a:p>
          <a:p>
            <a:pPr lvl="1" indent="0">
              <a:buNone/>
            </a:pPr>
            <a:r>
              <a:rPr lang="cs-CZ" dirty="0">
                <a:solidFill>
                  <a:schemeClr val="bg1"/>
                </a:solidFill>
              </a:rPr>
              <a:t>	- vždy musí existovat písemný a přezkoumatelný záznam o posouzení a hodnocení a výsledném rozhodnutí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22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0">
              <a:buNone/>
            </a:pPr>
            <a:r>
              <a:rPr lang="cs-CZ" dirty="0">
                <a:solidFill>
                  <a:schemeClr val="bg1"/>
                </a:solidFill>
              </a:rPr>
              <a:t>O posouzení musí být vyhotoven protokol, obsahující minimálně tyto údaje: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a) jména a podpisy osob, které provedly otevírání, posouzení a hodnocení nabídek,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b) Seznam doručených nabídek včetně identifikačních údajů účastníků, datum a čas doručení nabídek,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c) Seznam účastníků vyzvaných k doplnění/objasnění nabídky, pokud byli vyzváni,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d) Seznam vyloučených účastníků s uvedením důvodu jejich vyloučení,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e) Popis způsobu a odůvodnění hodnocení nabídek, pokud </a:t>
            </a:r>
            <a:r>
              <a:rPr lang="cs-CZ" sz="1600" dirty="0" err="1">
                <a:solidFill>
                  <a:schemeClr val="bg1"/>
                </a:solidFill>
              </a:rPr>
              <a:t>nebla</a:t>
            </a:r>
            <a:r>
              <a:rPr lang="cs-CZ" sz="1600" dirty="0">
                <a:solidFill>
                  <a:schemeClr val="bg1"/>
                </a:solidFill>
              </a:rPr>
              <a:t> hodnocena pouze cena</a:t>
            </a:r>
          </a:p>
          <a:p>
            <a:pPr lvl="1" indent="0">
              <a:buNone/>
            </a:pPr>
            <a:r>
              <a:rPr lang="cs-CZ" sz="1600" dirty="0">
                <a:solidFill>
                  <a:schemeClr val="bg1"/>
                </a:solidFill>
              </a:rPr>
              <a:t>f) Výsledek hodnocení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Veřejné zakázky mimo režim zákona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90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cs-CZ" sz="4000" dirty="0">
                <a:solidFill>
                  <a:srgbClr val="FF0000"/>
                </a:solidFill>
              </a:rPr>
              <a:t>Kontrola – aneb je důvod se obávat?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zakázky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89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  - fáze ve vazbě na kontrolu</a:t>
            </a:r>
          </a:p>
          <a:p>
            <a:pPr marL="327025" lvl="1" indent="-514350">
              <a:spcBef>
                <a:spcPct val="20000"/>
              </a:spcBef>
              <a:buAutoNum type="romanUcPeriod"/>
            </a:pPr>
            <a:r>
              <a:rPr lang="cs-CZ" dirty="0">
                <a:solidFill>
                  <a:schemeClr val="bg1"/>
                </a:solidFill>
              </a:rPr>
              <a:t>Zahájení zadávacího řízení – Kontrola zadávací dokumentace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odesláním Oznámením o zahájení zadávacího řízení k uveřejnění nebo výzvy o zahájení zadávacího řízení a také zveřejněním dle §146 a §147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zvláštním postupem je tzv. Předběžné oznámení veřejného zadavatele (pro nadlimitní a podlimitní veřejné zakázky) – zahájení pak nastává ne dříve než 1 měsíc po odeslání předběžného oznámení, součástí je i Odůvodnění účelnosti veřejné zakázky</a:t>
            </a:r>
          </a:p>
          <a:p>
            <a:pPr marL="327025" lvl="1" indent="-514350">
              <a:spcBef>
                <a:spcPct val="20000"/>
              </a:spcBef>
              <a:buFont typeface="+mj-lt"/>
              <a:buAutoNum type="romanUcPeriod" startAt="2"/>
            </a:pPr>
            <a:r>
              <a:rPr lang="cs-CZ" dirty="0">
                <a:solidFill>
                  <a:schemeClr val="bg1"/>
                </a:solidFill>
              </a:rPr>
              <a:t>Průběh zadávacího řízení od podání nabídky k výběru nejvhodnějšího uchazeče – Kontrola před podpisem Smlouvy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sz="1800" b="0" dirty="0">
                <a:solidFill>
                  <a:schemeClr val="bg1"/>
                </a:solidFill>
              </a:rPr>
              <a:t>příjem nabídek, otevření, hodnocení, výběr nejvhodnějšího uchazeče, oznámení výsledku, zveřejnění zprávy</a:t>
            </a:r>
          </a:p>
          <a:p>
            <a:pPr marL="327025" lvl="1" indent="-514350">
              <a:spcBef>
                <a:spcPct val="20000"/>
              </a:spcBef>
              <a:buFont typeface="+mj-lt"/>
              <a:buAutoNum type="romanUcPeriod" startAt="2"/>
            </a:pPr>
            <a:r>
              <a:rPr lang="cs-CZ" dirty="0">
                <a:solidFill>
                  <a:schemeClr val="bg1"/>
                </a:solidFill>
              </a:rPr>
              <a:t>Plnění z uzavřené Smlouvy – Kontrola po podpisu Smlouvy</a:t>
            </a:r>
          </a:p>
          <a:p>
            <a:pPr marL="342900" lvl="1" indent="-342900">
              <a:spcBef>
                <a:spcPct val="20000"/>
              </a:spcBef>
              <a:buFontTx/>
              <a:buChar char="-"/>
            </a:pPr>
            <a:r>
              <a:rPr lang="cs-CZ" b="0" dirty="0">
                <a:solidFill>
                  <a:schemeClr val="bg1"/>
                </a:solidFill>
              </a:rPr>
              <a:t>Kontrola uzavřené Smlouvy a plnění závazků z této smlouvy vyplývající</a:t>
            </a:r>
          </a:p>
          <a:p>
            <a:pPr marL="327025" lvl="1" indent="-514350">
              <a:spcBef>
                <a:spcPct val="20000"/>
              </a:spcBef>
              <a:buAutoNum type="romanUcPeriod"/>
            </a:pPr>
            <a:endParaRPr lang="cs-CZ" dirty="0">
              <a:solidFill>
                <a:schemeClr val="bg1"/>
              </a:solidFill>
            </a:endParaRPr>
          </a:p>
          <a:p>
            <a:pPr marL="327025" lvl="1" indent="-514350">
              <a:spcBef>
                <a:spcPct val="20000"/>
              </a:spcBef>
              <a:buAutoNum type="romanUcPeriod"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FF0000"/>
                </a:solidFill>
              </a:rPr>
              <a:t>Veřejné zakázky – stručná pravidla kontroly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279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dirty="0">
                <a:solidFill>
                  <a:schemeClr val="bg1"/>
                </a:solidFill>
              </a:rPr>
              <a:t>Fáze kontroly veřejných zakázek –formalizována fáze pro kontrolu  zadávacích/výběrových řízení a případných dodatků – POVINNÁ</a:t>
            </a:r>
          </a:p>
          <a:p>
            <a:pPr marL="898525" lvl="2" indent="-187325"/>
            <a:r>
              <a:rPr lang="cs-CZ" sz="2000" b="1" dirty="0">
                <a:solidFill>
                  <a:schemeClr val="bg1"/>
                </a:solidFill>
              </a:rPr>
              <a:t>kontrola zadávacích podmínek – posouzení a konzultace zadávacích podmínek - KZD</a:t>
            </a:r>
          </a:p>
          <a:p>
            <a:pPr marL="91440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kontrola průběhu zadávacího nebo výběrového řízení před uzavřením smlouvy na plnění zakázky nebo před zrušením - KPPS</a:t>
            </a:r>
          </a:p>
          <a:p>
            <a:pPr marL="914400" lvl="1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bg1"/>
                </a:solidFill>
              </a:rPr>
              <a:t>kontrola ukončeného zadávacího řízení – kontrola podepsané/uzavřené smlouvy  KUZŘ</a:t>
            </a:r>
          </a:p>
          <a:p>
            <a:pPr lvl="2"/>
            <a:r>
              <a:rPr lang="cs-CZ" sz="2000" dirty="0">
                <a:solidFill>
                  <a:schemeClr val="bg1"/>
                </a:solidFill>
              </a:rPr>
              <a:t>posouzení návrhu dodatku ke smlouvě</a:t>
            </a:r>
          </a:p>
          <a:p>
            <a:pPr lvl="2"/>
            <a:r>
              <a:rPr lang="cs-CZ" sz="2000" dirty="0">
                <a:solidFill>
                  <a:schemeClr val="bg1"/>
                </a:solidFill>
              </a:rPr>
              <a:t>posouzení uzavřeného dodatku ke smlouvě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1" indent="-187325">
              <a:spcBef>
                <a:spcPct val="20000"/>
              </a:spcBef>
            </a:pPr>
            <a:r>
              <a:rPr lang="cs-CZ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Veřejné zakázky</a:t>
            </a:r>
            <a:r>
              <a:rPr lang="cs-CZ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– postup kontroly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57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Veřejné zakázky   - fáze kontroly – co a kdy předložit Kontrolorovi</a:t>
            </a:r>
          </a:p>
          <a:p>
            <a:pPr marL="327025" lvl="1" indent="-514350">
              <a:spcBef>
                <a:spcPct val="20000"/>
              </a:spcBef>
              <a:buAutoNum type="romanUcPeriod"/>
            </a:pPr>
            <a:r>
              <a:rPr lang="cs-CZ" dirty="0">
                <a:solidFill>
                  <a:srgbClr val="FF0000"/>
                </a:solidFill>
              </a:rPr>
              <a:t>Kontrola zadávací dokumentace – KZD</a:t>
            </a:r>
          </a:p>
          <a:p>
            <a:pPr marL="771525" lvl="2" indent="-514350">
              <a:spcBef>
                <a:spcPct val="20000"/>
              </a:spcBef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Návrh předběžného oznámení nebo již zveřejněné předběžné oznámení (pokud je relevantní),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Návrh oznámení o zakázce pro odeslání do vlastníků nebo výzva k  podání nabídek,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Zadávací dokumentace,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Veškeré přílohy zadávací dokumentace,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Kvalifikační dokumentace (pokud existuje),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Veškeré přílohy kvalifikační dokumentace (pokud existují),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Návrh odůvodnění veřejné zakázky dle §156 (pokud je relevantní)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Doklad o způsobu stanovení předpokládané hodnoty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Projektová dokumentace v příslušném stupni (u zakázky na stavební práce),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Soupis stavebních prací, dodávek a služeb s výkazem výměr v případě VZ na stavební práce</a:t>
            </a:r>
          </a:p>
          <a:p>
            <a:pPr marL="771525" lvl="2" indent="-514350">
              <a:spcBef>
                <a:spcPct val="20000"/>
              </a:spcBef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Návrh Smlouvy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086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sz="3100" dirty="0">
                <a:solidFill>
                  <a:srgbClr val="FF0000"/>
                </a:solidFill>
              </a:rPr>
              <a:t>Veřejné zakázky   - fáze kontroly – co a kdy předložit Kontrolorovi</a:t>
            </a:r>
          </a:p>
          <a:p>
            <a:pPr marL="327025" lvl="1" indent="-514350">
              <a:spcBef>
                <a:spcPct val="20000"/>
              </a:spcBef>
              <a:buFont typeface="+mj-lt"/>
              <a:buAutoNum type="romanUcPeriod" startAt="2"/>
            </a:pPr>
            <a:r>
              <a:rPr lang="cs-CZ" sz="3100" dirty="0">
                <a:solidFill>
                  <a:schemeClr val="bg1"/>
                </a:solidFill>
              </a:rPr>
              <a:t>Kontrola před podpisem Smlouvy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1. </a:t>
            </a:r>
            <a:r>
              <a:rPr lang="cs-CZ" b="1" dirty="0">
                <a:solidFill>
                  <a:schemeClr val="bg1"/>
                </a:solidFill>
              </a:rPr>
              <a:t>text oznámení o zahájení zadávacího řízení, resp. výzvy </a:t>
            </a:r>
            <a:r>
              <a:rPr lang="cs-CZ" dirty="0">
                <a:solidFill>
                  <a:schemeClr val="bg1"/>
                </a:solidFill>
              </a:rPr>
              <a:t>zaslané požadovanému počtu potenciálních dodavatelů k podání nabídky a dalších dokumentů vymezujících předmět zakázky (např. zadávací dokumentace, je-li povinnost ji zpracovat) vč. dokladů prokazujících jejich odeslání,9 </a:t>
            </a:r>
          </a:p>
          <a:p>
            <a:r>
              <a:rPr lang="cs-CZ" dirty="0">
                <a:solidFill>
                  <a:schemeClr val="bg1"/>
                </a:solidFill>
              </a:rPr>
              <a:t>2. </a:t>
            </a:r>
            <a:r>
              <a:rPr lang="cs-CZ" b="1" dirty="0">
                <a:solidFill>
                  <a:schemeClr val="bg1"/>
                </a:solidFill>
              </a:rPr>
              <a:t>vítěznou nabídku podanou uchazečem na základě oznámení o zahájení zadávacího řízení, resp. výzvy </a:t>
            </a:r>
            <a:r>
              <a:rPr lang="cs-CZ" dirty="0">
                <a:solidFill>
                  <a:schemeClr val="bg1"/>
                </a:solidFill>
              </a:rPr>
              <a:t>zadavatele nebo jiné informace či ceníky, z nichž vyplývá plnění nabízené uchazečem; </a:t>
            </a:r>
          </a:p>
          <a:p>
            <a:r>
              <a:rPr lang="cs-CZ" dirty="0">
                <a:solidFill>
                  <a:schemeClr val="bg1"/>
                </a:solidFill>
              </a:rPr>
              <a:t>3. </a:t>
            </a:r>
            <a:r>
              <a:rPr lang="cs-CZ" b="1" dirty="0">
                <a:solidFill>
                  <a:schemeClr val="bg1"/>
                </a:solidFill>
              </a:rPr>
              <a:t>protokol o otevírání obálek </a:t>
            </a:r>
            <a:r>
              <a:rPr lang="cs-CZ" dirty="0">
                <a:solidFill>
                  <a:schemeClr val="bg1"/>
                </a:solidFill>
              </a:rPr>
              <a:t>(není vyžadován, pokud jsou informace o otevírání obálek zahrnuty ve zprávě/protokolu o posouzení a hodnocení nabídek) podepsaný členy komise pro otevírání obálek; </a:t>
            </a:r>
          </a:p>
          <a:p>
            <a:r>
              <a:rPr lang="cs-CZ" dirty="0">
                <a:solidFill>
                  <a:schemeClr val="bg1"/>
                </a:solidFill>
              </a:rPr>
              <a:t>4. </a:t>
            </a:r>
            <a:r>
              <a:rPr lang="cs-CZ" b="1" dirty="0">
                <a:solidFill>
                  <a:schemeClr val="bg1"/>
                </a:solidFill>
              </a:rPr>
              <a:t>zpráva/protokol o posouzení a hodnocení podaných nabídek </a:t>
            </a:r>
            <a:r>
              <a:rPr lang="cs-CZ" dirty="0">
                <a:solidFill>
                  <a:schemeClr val="bg1"/>
                </a:solidFill>
              </a:rPr>
              <a:t>podepsaný členy hodnotící komise, včetně dokladů o jmenování hodnotící komise a prohlášeních o nepodjatosti všech jejich členů; </a:t>
            </a:r>
          </a:p>
          <a:p>
            <a:r>
              <a:rPr lang="cs-CZ" dirty="0">
                <a:solidFill>
                  <a:schemeClr val="bg1"/>
                </a:solidFill>
              </a:rPr>
              <a:t>5. </a:t>
            </a:r>
            <a:r>
              <a:rPr lang="cs-CZ" b="1" dirty="0">
                <a:solidFill>
                  <a:schemeClr val="bg1"/>
                </a:solidFill>
              </a:rPr>
              <a:t>rozhodnutí zadavatele o přidělení zakázky</a:t>
            </a:r>
            <a:r>
              <a:rPr lang="cs-CZ" dirty="0">
                <a:solidFill>
                  <a:schemeClr val="bg1"/>
                </a:solidFill>
              </a:rPr>
              <a:t>, vč. dokumentů prokazujících jeho odeslání všem dotčeným uchazečům a zájemcům; </a:t>
            </a:r>
          </a:p>
          <a:p>
            <a:r>
              <a:rPr lang="cs-CZ" dirty="0">
                <a:solidFill>
                  <a:schemeClr val="bg1"/>
                </a:solidFill>
              </a:rPr>
              <a:t>6. </a:t>
            </a:r>
            <a:r>
              <a:rPr lang="cs-CZ" b="1" dirty="0">
                <a:solidFill>
                  <a:schemeClr val="bg1"/>
                </a:solidFill>
              </a:rPr>
              <a:t>návrh smlouvy s dodavatelem</a:t>
            </a:r>
            <a:r>
              <a:rPr lang="cs-CZ" dirty="0">
                <a:solidFill>
                  <a:schemeClr val="bg1"/>
                </a:solidFill>
              </a:rPr>
              <a:t>. 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Nad rámec těchto dokumentů partner kontrolorovi dále předloží: </a:t>
            </a:r>
          </a:p>
          <a:p>
            <a:r>
              <a:rPr lang="cs-CZ" dirty="0">
                <a:solidFill>
                  <a:schemeClr val="bg1"/>
                </a:solidFill>
              </a:rPr>
              <a:t>1. nabídky, které byly v průběhu zadávacího řízení vyřazeny, pokud k vyřazení nějaké nabídky došlo; </a:t>
            </a:r>
          </a:p>
          <a:p>
            <a:r>
              <a:rPr lang="cs-CZ" dirty="0">
                <a:solidFill>
                  <a:schemeClr val="bg1"/>
                </a:solidFill>
              </a:rPr>
              <a:t>2. písemnou informaci o způsobu vyřešení námitek (odvolání) podaných některými uchazeči, pokud v rámci zadávacího řízení nějaké námitky (odvolání) byly podány. </a:t>
            </a:r>
          </a:p>
          <a:p>
            <a:r>
              <a:rPr lang="cs-CZ" dirty="0"/>
              <a:t>	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96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Veřejné zakázky   - fáze kontroly – co a kdy předložit Kontrolorovi</a:t>
            </a:r>
          </a:p>
          <a:p>
            <a:pPr marL="327025" lvl="1" indent="-514350">
              <a:spcBef>
                <a:spcPct val="20000"/>
              </a:spcBef>
              <a:buFont typeface="+mj-lt"/>
              <a:buAutoNum type="romanUcPeriod" startAt="3"/>
            </a:pPr>
            <a:r>
              <a:rPr lang="cs-CZ" dirty="0">
                <a:solidFill>
                  <a:srgbClr val="FF0000"/>
                </a:solidFill>
              </a:rPr>
              <a:t>Kontrola po podpisu</a:t>
            </a:r>
            <a:r>
              <a:rPr lang="cs-CZ" dirty="0"/>
              <a:t> Smlouvy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1. Uzavřenou smlouvu s vybraným dodavatelem, vč. případných dodatků k ní; </a:t>
            </a:r>
          </a:p>
          <a:p>
            <a:r>
              <a:rPr lang="cs-CZ" dirty="0">
                <a:solidFill>
                  <a:schemeClr val="bg1"/>
                </a:solidFill>
              </a:rPr>
              <a:t>2. text oznámení o výsledku zadávacího řízení zaslaný všem uchazečům, kteří podali nabídku v řádném termínu pro podání nabídek, vč. dokladů prokazujících jejich odeslání. </a:t>
            </a:r>
          </a:p>
          <a:p>
            <a:r>
              <a:rPr lang="cs-CZ" dirty="0">
                <a:solidFill>
                  <a:schemeClr val="bg1"/>
                </a:solidFill>
              </a:rPr>
              <a:t>	</a:t>
            </a:r>
          </a:p>
          <a:p>
            <a:pPr marL="0" lvl="1" indent="-187325">
              <a:spcBef>
                <a:spcPct val="20000"/>
              </a:spcBef>
              <a:buNone/>
            </a:pPr>
            <a:r>
              <a:rPr lang="cs-CZ" altLang="cs-CZ" sz="1600" dirty="0">
                <a:solidFill>
                  <a:schemeClr val="bg1"/>
                </a:solidFill>
              </a:rPr>
              <a:t>- Kontrolor si může vyžádat jakékoliv další podklady nad rámec výše uvedeného. </a:t>
            </a:r>
          </a:p>
          <a:p>
            <a:pPr marL="98425" lvl="1" indent="-285750">
              <a:spcBef>
                <a:spcPct val="20000"/>
              </a:spcBef>
              <a:buFontTx/>
              <a:buChar char="-"/>
            </a:pPr>
            <a:r>
              <a:rPr lang="cs-CZ" altLang="cs-CZ" sz="1600" dirty="0">
                <a:solidFill>
                  <a:schemeClr val="bg1"/>
                </a:solidFill>
              </a:rPr>
              <a:t>Dokumenty se dokládají v prostých kopiích spolu s čestným prohlášením o souladu těchto kopií s originály</a:t>
            </a:r>
          </a:p>
          <a:p>
            <a:pPr marL="98425" lvl="1" indent="-285750">
              <a:spcBef>
                <a:spcPct val="20000"/>
              </a:spcBef>
              <a:buFontTx/>
              <a:buChar char="-"/>
            </a:pPr>
            <a:r>
              <a:rPr lang="cs-CZ" altLang="cs-CZ" sz="1600" dirty="0">
                <a:solidFill>
                  <a:schemeClr val="bg1"/>
                </a:solidFill>
              </a:rPr>
              <a:t>Podrobnosti lze nalézt na webu Centra pro regionální rozvoj České republiky </a:t>
            </a:r>
            <a:r>
              <a:rPr lang="cs-CZ" altLang="cs-CZ" sz="1600" dirty="0"/>
              <a:t>-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- pravidla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122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cs-CZ" sz="4000" dirty="0">
                <a:solidFill>
                  <a:schemeClr val="bg1"/>
                </a:solidFill>
              </a:rPr>
              <a:t>Chyby ve veřejných zakázkách – typologie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cs-CZ" sz="4000" dirty="0">
                <a:solidFill>
                  <a:schemeClr val="bg1"/>
                </a:solidFill>
              </a:rPr>
              <a:t>Dopady chyb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98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/>
              <a:t>Veřejné </a:t>
            </a:r>
            <a:r>
              <a:rPr lang="cs-CZ" dirty="0">
                <a:solidFill>
                  <a:srgbClr val="FF0000"/>
                </a:solidFill>
              </a:rPr>
              <a:t>zakázky – základní právní předpisy</a:t>
            </a:r>
            <a:endParaRPr lang="cs-CZ" altLang="cs-CZ" sz="1600" dirty="0">
              <a:solidFill>
                <a:srgbClr val="FF0000"/>
              </a:solidFill>
            </a:endParaRPr>
          </a:p>
          <a:p>
            <a:pPr marL="898525" lvl="2" indent="-187325"/>
            <a:endParaRPr lang="cs-CZ" sz="2000" dirty="0">
              <a:solidFill>
                <a:schemeClr val="bg1"/>
              </a:solidFill>
            </a:endParaRPr>
          </a:p>
          <a:p>
            <a:pPr marL="898525" lvl="2" indent="-187325"/>
            <a:r>
              <a:rPr lang="cs-CZ" sz="2000" dirty="0">
                <a:solidFill>
                  <a:schemeClr val="bg1"/>
                </a:solidFill>
              </a:rPr>
              <a:t>Zákon č. 134/2016 Sb. – Zákon o zadávání veřejných zakázek v platném znění, dále i tzv. ZZVZ.</a:t>
            </a:r>
          </a:p>
          <a:p>
            <a:pPr marL="898525" lvl="2" indent="-187325"/>
            <a:r>
              <a:rPr lang="cs-CZ" sz="2000" dirty="0">
                <a:solidFill>
                  <a:schemeClr val="bg1"/>
                </a:solidFill>
              </a:rPr>
              <a:t>Metodický pokyn PRO OBLAST ZADÁVÁNÍ ZAKÁZEK PRO PROGRAMOVÉ OBDOBÍ 2021-2027 </a:t>
            </a:r>
            <a:r>
              <a:rPr lang="cs-CZ" altLang="cs-CZ" sz="2000" dirty="0">
                <a:solidFill>
                  <a:schemeClr val="bg1"/>
                </a:solidFill>
              </a:rPr>
              <a:t>pokud se na zadavatele nebo zakázku zákon nevztahuje, postupuje zadavatel podle Metodického (závazné metodiky MMR a NOK) -pokud se zadavatel rozhodne použít přísnější postup, musí jej dodržet po celou dobu výběru dodavatele – tzn. Postup plně dle zákona i pro zakázku mimo aplikaci </a:t>
            </a:r>
            <a:r>
              <a:rPr lang="cs-CZ" altLang="cs-CZ" sz="2000">
                <a:solidFill>
                  <a:schemeClr val="bg1"/>
                </a:solidFill>
              </a:rPr>
              <a:t>134/2016Sb.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právní předpisy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155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4025" lvl="1" indent="-187325"/>
            <a:r>
              <a:rPr lang="cs-CZ" altLang="cs-CZ" dirty="0">
                <a:solidFill>
                  <a:schemeClr val="bg1"/>
                </a:solidFill>
              </a:rPr>
              <a:t>Rizika chybně provedených zadávacích řízení: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pokud není provedeno správně nebo v možných případech hned opraveno, jsou chyby na konci projektu prakticky nenapravitelné, pochybení je zpravidla také spojeno s uložením finanční korekce/sankce, 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podceňování role kontroly ZŘ/VŘ se nemusí vyplatit </a:t>
            </a:r>
          </a:p>
          <a:p>
            <a:pPr marL="1354138" lvl="3" indent="-187325"/>
            <a:r>
              <a:rPr lang="cs-CZ" altLang="cs-CZ" dirty="0">
                <a:solidFill>
                  <a:schemeClr val="bg1"/>
                </a:solidFill>
              </a:rPr>
              <a:t>Fázová kontrola – čím dříve je chyba odhalena, tím spíše je možné situaci napravit, nedodržením povinnosti tzv. fázové kontroly se tak partner vystavuje riziku finančního postihu</a:t>
            </a:r>
          </a:p>
          <a:p>
            <a:pPr marL="1354138" lvl="3" indent="-187325"/>
            <a:r>
              <a:rPr lang="cs-CZ" altLang="cs-CZ" dirty="0">
                <a:solidFill>
                  <a:schemeClr val="bg1"/>
                </a:solidFill>
              </a:rPr>
              <a:t>Je nutné stanovisko Kontrolora respektovat a dle něj postupovat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náklady vzešlé ze špatně provedeného ZŘ nejsou uznatelným nákladem – dochází k rozhodnutí o zpětné nezpůsobilosti výdajů i po provedených následných kontrolách udržitelnosti projektu – a to i z rozhodnutí FÚ s dalšími souvisejícími následky</a:t>
            </a:r>
          </a:p>
          <a:p>
            <a:pPr marL="898525" lvl="2" indent="-187325"/>
            <a:r>
              <a:rPr lang="cs-CZ" altLang="cs-CZ" u="sng" dirty="0">
                <a:solidFill>
                  <a:schemeClr val="bg1"/>
                </a:solidFill>
              </a:rPr>
              <a:t>Sankce/korekce za chybně provedené ZŘ může dosáhnout 100%, 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25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4025" lvl="1" indent="-187325"/>
            <a:r>
              <a:rPr lang="cs-CZ" dirty="0">
                <a:solidFill>
                  <a:schemeClr val="bg1"/>
                </a:solidFill>
              </a:rPr>
              <a:t>Veřejné zakázky – nejčastější pochybení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Chybné stanovení předmětu zakázky – služby, dodávky, stavební práce, smíšený předmět zakázky – vhodné je zvážit použití tzv. CPV kódů, které umožní jednoznačnou identifikaci předmětu plnění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Chybná aplikace výjimek z působnosti zákona – je vhodné aplikaci výjimky raději konzultovat s příslušným Kontrolorem, v případě pochybností je lépe zvolit přísnější postup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Nezveřejnění zakázky odpovídajícím způsobem – toto pochybení může být spojeno s uložením finanční korekce/sankce až ve výši 100 %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nedodržení minimálních lhůt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Přímé oslovení dodavatele bez zákonem stanovených důvodů pro takovéhoto jednání	</a:t>
            </a:r>
          </a:p>
          <a:p>
            <a:pPr marL="1354138" lvl="3" indent="-187325"/>
            <a:r>
              <a:rPr lang="cs-CZ" dirty="0">
                <a:solidFill>
                  <a:schemeClr val="bg1"/>
                </a:solidFill>
              </a:rPr>
              <a:t>Toto pochybení může být spojeno s uložením finanční korekce/sankce až do výše 100 %</a:t>
            </a:r>
          </a:p>
          <a:p>
            <a:pPr marL="1354138" lvl="3" indent="-187325"/>
            <a:r>
              <a:rPr lang="cs-CZ" dirty="0">
                <a:solidFill>
                  <a:schemeClr val="bg1"/>
                </a:solidFill>
              </a:rPr>
              <a:t>Při splnění specifických podmínek je takový postup možný (např. výhradní zastoupení dodavatele pro Evropu, je ovšem nutné dbát na to, že otevřenou soutěž nelze chápat geograficky omezenou na území ČR)</a:t>
            </a:r>
          </a:p>
          <a:p>
            <a:pPr marL="711200" lvl="2" indent="0">
              <a:buNone/>
            </a:pP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743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>
                <a:solidFill>
                  <a:schemeClr val="bg1"/>
                </a:solidFill>
              </a:rPr>
              <a:t>Veřejné zakázky – nejčastější pochybení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Jednání zadavatele/osoby zadavatele ve střetu zájmů, 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Porušení jakékoliv z obecných zásad definovaných v tzv. „ZZVZ“ resp. Metodickém pokynu</a:t>
            </a:r>
          </a:p>
          <a:p>
            <a:pPr marL="1354138" lvl="3" indent="-187325"/>
            <a:r>
              <a:rPr lang="cs-CZ" dirty="0">
                <a:solidFill>
                  <a:schemeClr val="bg1"/>
                </a:solidFill>
              </a:rPr>
              <a:t>Typicky se jedná o porušení zásady rovného zacházení – oslovování uchazečů personálně propojených s osobou zadavatele nebo zvýhodňování uchazeče/uchazečů jiným způsobem (např. zvýhodněným přístupem k informacím)</a:t>
            </a:r>
          </a:p>
          <a:p>
            <a:pPr marL="711200" lvl="2" indent="0">
              <a:buNone/>
            </a:pPr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1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/>
              <a:t>Veřejné zakázky – nejčastější pochybení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Chybné nastavení hodnotících kritérií:</a:t>
            </a:r>
          </a:p>
          <a:p>
            <a:pPr marL="1452563" lvl="3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subjektivní kritéria nebo subjektivní i objektivní kritéria bez jasného algoritmu měření a výpočtu, </a:t>
            </a:r>
          </a:p>
          <a:p>
            <a:pPr marL="1452563" lvl="3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kritéria nesouvisející s předmětem zakázky, </a:t>
            </a:r>
          </a:p>
          <a:p>
            <a:pPr marL="1452563" lvl="3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kritéria bez určení způsobu přiřazování bodového hodnocení jednotlivým kritériím, případně bez možnosti ověření způsobu přiřazení ze strany jednotlivých hodnotitelů</a:t>
            </a:r>
          </a:p>
          <a:p>
            <a:pPr marL="1452563" lvl="3" indent="-285750">
              <a:buFontTx/>
              <a:buChar char="-"/>
            </a:pPr>
            <a:r>
              <a:rPr lang="cs-CZ" dirty="0">
                <a:solidFill>
                  <a:schemeClr val="bg1"/>
                </a:solidFill>
              </a:rPr>
              <a:t>Dílčí kritéria nemají přiřazenou váhu – každé kritérium musí mít číselně vyjádřenou váhu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To co je předmětem smluvních podmínek nemůže být hodnotícím kritériem,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Neposkytnutí dodatečných informací všem uchazečům,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Dělení předmětu zakázky pod zákonem nebo postupy stanovený limit, 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Stanovení předpokládané hodnoty zakázky bez zohlednění dodávek a služeb, které hodlá pořídit zadavatel v průběhu účetního období</a:t>
            </a:r>
          </a:p>
          <a:p>
            <a:pPr marL="898525" lvl="2" indent="-187325"/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60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4025" lvl="1" indent="-187325"/>
            <a:r>
              <a:rPr lang="cs-CZ" dirty="0">
                <a:solidFill>
                  <a:schemeClr val="bg1"/>
                </a:solidFill>
              </a:rPr>
              <a:t>Veřejné zakázky – nejčastější pochybení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Nevyloučení uchazeče, který vyloučen má být, a to včetně nevyloučení pro mimořádně nízkou nabídkovou cenu,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Provedení podstatných změn v zadávacích podmínkách,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Provedení změn v nabídkách během hodnocení nabídek,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Podstatné změny Smlouvy na plnění zakázek, které by vedly ke změně okruhu uchazečů, změně hodnocení, změně výsledku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Zadávání dodatečných prací/dodávek dodavateli bez zohlednění povinnosti již provést zadávací/výběrové řízení,</a:t>
            </a:r>
          </a:p>
          <a:p>
            <a:pPr marL="898525" lvl="2" indent="-187325"/>
            <a:r>
              <a:rPr lang="cs-CZ" dirty="0">
                <a:solidFill>
                  <a:schemeClr val="bg1"/>
                </a:solidFill>
              </a:rPr>
              <a:t>Neuchování dokumentace – přenesení povinnosti uchovat dokumentaci na dodavatele nezbavuje zadavatele povinnosti uchovat dokumentaci ve smyslu závazků vyplývajících z programové dokumentace a podmínek, za kterých byla dotace poskytnuta</a:t>
            </a:r>
          </a:p>
          <a:p>
            <a:pPr marL="898525" lvl="2" indent="-187325"/>
            <a:endParaRPr lang="cs-CZ" dirty="0"/>
          </a:p>
          <a:p>
            <a:pPr marL="898525" lvl="2" indent="-187325"/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Nejčastější chyby při realizaci VZ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38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9338F3C-DB33-460F-96C4-F4F396C5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Obrázek 5" descr="Tázavý pohled sýčka králičího">
            <a:extLst>
              <a:ext uri="{FF2B5EF4-FFF2-40B4-BE49-F238E27FC236}">
                <a16:creationId xmlns:a16="http://schemas.microsoft.com/office/drawing/2014/main" id="{854505D9-77CE-4199-A4EC-FFD4C103B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45"/>
            <a:ext cx="9144000" cy="635347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6359917-94CD-4B6A-A621-5918EAB1CC76}"/>
              </a:ext>
            </a:extLst>
          </p:cNvPr>
          <p:cNvSpPr txBox="1"/>
          <p:nvPr/>
        </p:nvSpPr>
        <p:spPr>
          <a:xfrm>
            <a:off x="5138057" y="3075056"/>
            <a:ext cx="36227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cs-CZ" sz="4000" b="1" dirty="0">
                <a:ln w="1016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Další otázky? </a:t>
            </a:r>
          </a:p>
        </p:txBody>
      </p:sp>
    </p:spTree>
    <p:extLst>
      <p:ext uri="{BB962C8B-B14F-4D97-AF65-F5344CB8AC3E}">
        <p14:creationId xmlns:p14="http://schemas.microsoft.com/office/powerpoint/2010/main" val="41388964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38585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/>
              <a:t>Veřejné 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lvl="1" indent="-187325">
              <a:spcBef>
                <a:spcPct val="20000"/>
              </a:spcBef>
              <a:buNone/>
            </a:pPr>
            <a:r>
              <a:rPr lang="cs-CZ" sz="2800" dirty="0">
                <a:solidFill>
                  <a:srgbClr val="FF0000"/>
                </a:solidFill>
              </a:rPr>
              <a:t>upozornění ke specifickým pravidlům</a:t>
            </a:r>
            <a:endParaRPr lang="cs-CZ" altLang="cs-CZ" dirty="0">
              <a:solidFill>
                <a:srgbClr val="FF0000"/>
              </a:solidFill>
            </a:endParaRPr>
          </a:p>
          <a:p>
            <a:pPr marL="898525" lvl="2" indent="-187325"/>
            <a:r>
              <a:rPr lang="cs-CZ" altLang="cs-CZ" sz="2400" b="1" dirty="0">
                <a:solidFill>
                  <a:schemeClr val="bg1"/>
                </a:solidFill>
              </a:rPr>
              <a:t>Směrnice zadavatele k realizaci veřejných zakázek</a:t>
            </a:r>
          </a:p>
          <a:p>
            <a:pPr marL="1354138" lvl="3" indent="-187325"/>
            <a:r>
              <a:rPr lang="cs-CZ" altLang="cs-CZ" sz="2400" b="1" dirty="0">
                <a:solidFill>
                  <a:schemeClr val="bg1"/>
                </a:solidFill>
              </a:rPr>
              <a:t>Použití interní směrnice pro zadávání veřejné zakázky je přípustné, pokud splňuje alespoň požadavky „ZZVZ“ a nebo Metodického pokynu (dle relevance), posouzení provádí Kontrolor, je tedy nezbytné tuto směrnici předložit ke kontrole, a to co nejdříve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právní předpisy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13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1" indent="-187325">
              <a:spcBef>
                <a:spcPct val="20000"/>
              </a:spcBef>
              <a:buNone/>
            </a:pPr>
            <a:endParaRPr lang="cs-CZ" dirty="0">
              <a:solidFill>
                <a:schemeClr val="bg1"/>
              </a:solidFill>
            </a:endParaRPr>
          </a:p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dle zákona</a:t>
            </a:r>
            <a:endParaRPr lang="cs-CZ" altLang="cs-CZ" sz="1600" dirty="0">
              <a:solidFill>
                <a:schemeClr val="bg1"/>
              </a:solidFill>
            </a:endParaRP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zákon. 134/2016Sb.,v platném znění resp. ve znění pozdějších předpisů a související legislativa (vyhlášky)</a:t>
            </a:r>
          </a:p>
          <a:p>
            <a:pPr marL="898525" lvl="2" indent="-187325"/>
            <a:r>
              <a:rPr lang="cs-CZ" altLang="cs-CZ" dirty="0">
                <a:solidFill>
                  <a:schemeClr val="bg1"/>
                </a:solidFill>
              </a:rPr>
              <a:t>Dle zákona postupují všichni, kteří:</a:t>
            </a:r>
          </a:p>
          <a:p>
            <a:pPr marL="1354138" lvl="3" indent="-187325"/>
            <a:r>
              <a:rPr lang="cs-CZ" altLang="cs-CZ" dirty="0">
                <a:solidFill>
                  <a:schemeClr val="bg1"/>
                </a:solidFill>
              </a:rPr>
              <a:t>nezadávají zakázky  s hodnotou dle §12 odst. 3 zákona – tzv. zakázky malého rozsahu  (do 2 resp. 6 milionů) – od hranice 500 tis. Kč </a:t>
            </a:r>
          </a:p>
          <a:p>
            <a:pPr marL="1354138" lvl="3" indent="-187325"/>
            <a:r>
              <a:rPr lang="cs-CZ" altLang="cs-CZ" dirty="0">
                <a:solidFill>
                  <a:schemeClr val="bg1"/>
                </a:solidFill>
              </a:rPr>
              <a:t>Nevztahují-li se na ně obecné výjimky z působnosti zákona dle ustanovení příslušných §</a:t>
            </a:r>
          </a:p>
          <a:p>
            <a:pPr marL="1798638" lvl="4" indent="-187325"/>
            <a:r>
              <a:rPr lang="cs-CZ" altLang="cs-CZ" dirty="0">
                <a:solidFill>
                  <a:schemeClr val="bg1"/>
                </a:solidFill>
              </a:rPr>
              <a:t>Např. podlimitní zakázky s předmětem plnění pro obranu státu. zpravodajského a výzvědného charakteru, zakázky jejichž předmětem je pořízení zbraní, střeliva a zbraňových systémů</a:t>
            </a:r>
          </a:p>
          <a:p>
            <a:pPr marL="98425" indent="-285750">
              <a:spcAft>
                <a:spcPts val="0"/>
              </a:spcAft>
              <a:buFontTx/>
              <a:buChar char="-"/>
            </a:pPr>
            <a:r>
              <a:rPr lang="cs-CZ" altLang="cs-CZ" sz="1600" dirty="0">
                <a:solidFill>
                  <a:schemeClr val="bg1"/>
                </a:solidFill>
              </a:rPr>
              <a:t>U výjimek je obecně nutné se řídit zákonnými pravidly pro jejich aplikaci, které jsou vázány jak na typ zadavatele tak i předmět zakázky</a:t>
            </a:r>
          </a:p>
          <a:p>
            <a:pPr marL="98425" indent="-285750">
              <a:spcAft>
                <a:spcPts val="0"/>
              </a:spcAft>
              <a:buFontTx/>
              <a:buChar char="-"/>
            </a:pPr>
            <a:r>
              <a:rPr lang="cs-CZ" altLang="cs-CZ" sz="1600" dirty="0">
                <a:solidFill>
                  <a:schemeClr val="bg1"/>
                </a:solidFill>
              </a:rPr>
              <a:t>!!! Existuje formulář Přehled plánovaných a realizovaných výběrových a zadávacích řízení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právní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předpisy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40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spcBef>
                <a:spcPct val="20000"/>
              </a:spcBef>
              <a:spcAft>
                <a:spcPts val="200"/>
              </a:spcAft>
              <a:buNone/>
            </a:pPr>
            <a:endParaRPr lang="cs-CZ" altLang="cs-CZ" sz="1800" b="1" dirty="0">
              <a:solidFill>
                <a:schemeClr val="bg1"/>
              </a:solidFill>
            </a:endParaRPr>
          </a:p>
          <a:p>
            <a:pPr marL="0" lvl="2" indent="0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Zakázky dle Metodického pokynu</a:t>
            </a:r>
          </a:p>
          <a:p>
            <a:pPr marL="285750" lvl="2" indent="-285750">
              <a:spcBef>
                <a:spcPct val="20000"/>
              </a:spcBef>
              <a:spcAft>
                <a:spcPts val="200"/>
              </a:spcAft>
              <a:buFontTx/>
              <a:buChar char="-"/>
            </a:pPr>
            <a:r>
              <a:rPr lang="cs-CZ" altLang="cs-CZ" sz="2000" dirty="0">
                <a:solidFill>
                  <a:schemeClr val="bg1"/>
                </a:solidFill>
              </a:rPr>
              <a:t>Regulace dle Metodického pokynu pro oblast zadávání zakázek pro programové období 2021-2027 (závazné metodiky MMR a NOK) </a:t>
            </a:r>
          </a:p>
          <a:p>
            <a:pPr marL="285750" lvl="2" indent="-285750">
              <a:spcBef>
                <a:spcPct val="20000"/>
              </a:spcBef>
              <a:spcAft>
                <a:spcPts val="200"/>
              </a:spcAft>
              <a:buFontTx/>
              <a:buChar char="-"/>
            </a:pPr>
            <a:r>
              <a:rPr lang="cs-CZ" altLang="cs-CZ" sz="2000" dirty="0">
                <a:solidFill>
                  <a:schemeClr val="bg1"/>
                </a:solidFill>
              </a:rPr>
              <a:t>Dostupný např. zde </a:t>
            </a:r>
            <a:r>
              <a:rPr lang="cs-CZ" sz="2000" u="sng" dirty="0">
                <a:solidFill>
                  <a:srgbClr val="0000FF"/>
                </a:solidFill>
                <a:hlinkClick r:id="rId4"/>
              </a:rPr>
              <a:t>https://www.dotaceeu.cz/getmedia/716761a2-8871-466f-89d0-c0a4c380a869/MP-zadavani-zakazek-2021-2027.pdf.aspx?ext=.pdf</a:t>
            </a:r>
            <a:endParaRPr lang="cs-CZ" sz="2000" u="sng" dirty="0">
              <a:solidFill>
                <a:srgbClr val="0000FF"/>
              </a:solidFill>
            </a:endParaRPr>
          </a:p>
          <a:p>
            <a:pPr marL="285750" lvl="2" indent="-285750">
              <a:spcBef>
                <a:spcPct val="20000"/>
              </a:spcBef>
              <a:spcAft>
                <a:spcPts val="200"/>
              </a:spcAft>
              <a:buFontTx/>
              <a:buChar char="-"/>
            </a:pPr>
            <a:r>
              <a:rPr lang="cs-CZ" altLang="cs-CZ" sz="2000" u="sng" dirty="0">
                <a:solidFill>
                  <a:schemeClr val="bg1"/>
                </a:solidFill>
              </a:rPr>
              <a:t>Určuje požadavky na provedení řízení – počet oslovených uchazečů, lhůty atd.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právní předpisy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230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sz="2800" dirty="0">
                <a:solidFill>
                  <a:schemeClr val="bg1"/>
                </a:solidFill>
              </a:rPr>
              <a:t>Přehled plánovaných a realizovaných výběrových a zadávacích řízení </a:t>
            </a:r>
          </a:p>
          <a:p>
            <a:pPr marL="0" lvl="1" indent="-187325">
              <a:spcBef>
                <a:spcPct val="20000"/>
              </a:spcBef>
              <a:buNone/>
            </a:pPr>
            <a:r>
              <a:rPr lang="cs-CZ" sz="2800" dirty="0">
                <a:solidFill>
                  <a:schemeClr val="bg1"/>
                </a:solidFill>
              </a:rPr>
              <a:t>	- </a:t>
            </a:r>
            <a:r>
              <a:rPr lang="cs-CZ" dirty="0">
                <a:solidFill>
                  <a:schemeClr val="bg1"/>
                </a:solidFill>
              </a:rPr>
              <a:t>specifický formulář, který Vám bude zaslán ze strany Kontrolora</a:t>
            </a:r>
          </a:p>
          <a:p>
            <a:pPr marL="600075" lvl="2" indent="-342900">
              <a:spcBef>
                <a:spcPct val="20000"/>
              </a:spcBef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Slouží k uvedení informací o Vašich záměrech ohledně realizace výběrových a zadávacích řízení, a to s přihlédnutím k jejich obsahu/věcnému záměru, formě realizace, atd.</a:t>
            </a:r>
          </a:p>
          <a:p>
            <a:pPr marL="600075" lvl="2" indent="-342900">
              <a:spcBef>
                <a:spcPct val="20000"/>
              </a:spcBef>
              <a:buFontTx/>
              <a:buChar char="-"/>
            </a:pPr>
            <a:r>
              <a:rPr lang="cs-CZ" sz="2000" dirty="0">
                <a:solidFill>
                  <a:schemeClr val="bg1"/>
                </a:solidFill>
              </a:rPr>
              <a:t>Formulář je předkládán nejpozději s každou monitorovací zprávou, a to i v případě, že žádnou veřejnou zakázku neplánujete případně v dokumentu oproti předcházející verzi nedošlo k žádné změně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právní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předpisy</a:t>
            </a:r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3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  - několik základních pojmů</a:t>
            </a:r>
          </a:p>
          <a:p>
            <a:pPr marL="155575" lvl="1" indent="-342900">
              <a:spcBef>
                <a:spcPct val="20000"/>
              </a:spcBef>
              <a:buAutoNum type="arabicParenR"/>
            </a:pPr>
            <a:r>
              <a:rPr lang="cs-CZ" altLang="cs-CZ" sz="1600" dirty="0">
                <a:solidFill>
                  <a:schemeClr val="bg1"/>
                </a:solidFill>
              </a:rPr>
              <a:t>Zadávací dokumentace – </a:t>
            </a:r>
            <a:r>
              <a:rPr lang="cs-CZ" altLang="cs-CZ" sz="1600" b="0" dirty="0">
                <a:solidFill>
                  <a:schemeClr val="bg1"/>
                </a:solidFill>
              </a:rPr>
              <a:t>soubor dokumentů, požadavků údajů a technických podmínek zadavatele, které vymezují předměte zakázky v takových podrobnostech, aby bylo možné předložit konkrétní a porovnatelné nabídky a musí splňovat minimální náležitosti dle zákona</a:t>
            </a:r>
          </a:p>
          <a:p>
            <a:pPr marL="600075" lvl="2" indent="-342900">
              <a:spcBef>
                <a:spcPct val="20000"/>
              </a:spcBef>
              <a:buAutoNum type="arabicParenR"/>
            </a:pPr>
            <a:r>
              <a:rPr lang="cs-CZ" altLang="cs-CZ" sz="1200" dirty="0">
                <a:solidFill>
                  <a:schemeClr val="bg1"/>
                </a:solidFill>
              </a:rPr>
              <a:t>Obchodní a platební podmínky, podmínky k překročení nabídkové ceny, technické a zvláštní technické podmínky pokud je to odůvodněno předmětem zakázky, opatření k ochraně utajovaných informací, požadavky na varianty nabídek a jejich zpracování, způsob hodnocení nabídek a hodnotící kritéria, požadavky na plnění zakázky, otázka subdodávek, </a:t>
            </a:r>
            <a:r>
              <a:rPr lang="cs-CZ" altLang="cs-CZ" sz="1200" u="sng" dirty="0">
                <a:solidFill>
                  <a:schemeClr val="bg1"/>
                </a:solidFill>
              </a:rPr>
              <a:t>nesmí obsahovat specifikaci v podobě odkazů na obchodní firmy, názvy, specifická označení služeb a dodávek</a:t>
            </a:r>
            <a:endParaRPr lang="cs-CZ" altLang="cs-CZ" sz="1200" b="0" dirty="0">
              <a:solidFill>
                <a:schemeClr val="bg1"/>
              </a:solidFill>
            </a:endParaRPr>
          </a:p>
          <a:p>
            <a:pPr marL="155575" lvl="1" indent="-342900">
              <a:spcBef>
                <a:spcPct val="20000"/>
              </a:spcBef>
              <a:buAutoNum type="arabicParenR"/>
            </a:pPr>
            <a:r>
              <a:rPr lang="cs-CZ" altLang="cs-CZ" sz="1600" dirty="0">
                <a:solidFill>
                  <a:schemeClr val="bg1"/>
                </a:solidFill>
              </a:rPr>
              <a:t>Zadávací lhůta x lhůta pro podání nabídek – </a:t>
            </a:r>
            <a:r>
              <a:rPr lang="cs-CZ" altLang="cs-CZ" sz="1600" b="0" dirty="0">
                <a:solidFill>
                  <a:schemeClr val="bg1"/>
                </a:solidFill>
              </a:rPr>
              <a:t>doba, po kterou je uchazeč vázán svou nabídkou x lhůta pro předložení nabídek zadavateli</a:t>
            </a:r>
          </a:p>
          <a:p>
            <a:pPr marL="155575" lvl="1" indent="-342900">
              <a:spcBef>
                <a:spcPct val="20000"/>
              </a:spcBef>
              <a:buAutoNum type="arabicParenR"/>
            </a:pPr>
            <a:r>
              <a:rPr lang="cs-CZ" altLang="cs-CZ" sz="1600" dirty="0">
                <a:solidFill>
                  <a:schemeClr val="bg1"/>
                </a:solidFill>
              </a:rPr>
              <a:t>Klasifikace předmětu veřejné zakázky – </a:t>
            </a:r>
            <a:r>
              <a:rPr lang="cs-CZ" altLang="cs-CZ" sz="1600" b="0" dirty="0">
                <a:solidFill>
                  <a:schemeClr val="bg1"/>
                </a:solidFill>
              </a:rPr>
              <a:t>provádí zadavatel, který určuje v oznámení či textu výzvy 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Služby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0" dirty="0">
                <a:solidFill>
                  <a:schemeClr val="bg1"/>
                </a:solidFill>
              </a:rPr>
              <a:t>Dodávky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Stavební práce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0" dirty="0">
                <a:solidFill>
                  <a:schemeClr val="bg1"/>
                </a:solidFill>
              </a:rPr>
              <a:t>Smíšený předmět plnění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CPV kódy</a:t>
            </a:r>
            <a:endParaRPr lang="cs-CZ" altLang="cs-CZ" sz="1200" b="0" dirty="0">
              <a:solidFill>
                <a:schemeClr val="bg1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pojmy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49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-187325">
              <a:spcBef>
                <a:spcPct val="20000"/>
              </a:spcBef>
              <a:buNone/>
            </a:pPr>
            <a:r>
              <a:rPr lang="cs-CZ" dirty="0">
                <a:solidFill>
                  <a:schemeClr val="bg1"/>
                </a:solidFill>
              </a:rPr>
              <a:t>Veřejné zakázky   - několik základních pojmů</a:t>
            </a:r>
          </a:p>
          <a:p>
            <a:pPr marL="0" lvl="1" indent="-187325">
              <a:spcBef>
                <a:spcPct val="20000"/>
              </a:spcBef>
              <a:buNone/>
            </a:pPr>
            <a:endParaRPr lang="cs-CZ" altLang="cs-CZ" sz="1600" dirty="0">
              <a:solidFill>
                <a:schemeClr val="bg1"/>
              </a:solidFill>
            </a:endParaRPr>
          </a:p>
          <a:p>
            <a:pPr marL="155575" lvl="1" indent="-342900">
              <a:spcBef>
                <a:spcPct val="20000"/>
              </a:spcBef>
              <a:buFont typeface="+mj-lt"/>
              <a:buAutoNum type="arabicParenR" startAt="4"/>
            </a:pPr>
            <a:r>
              <a:rPr lang="cs-CZ" altLang="cs-CZ" sz="1600" dirty="0">
                <a:solidFill>
                  <a:schemeClr val="bg1"/>
                </a:solidFill>
              </a:rPr>
              <a:t>Hodnotící kritéria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b="1" dirty="0">
                <a:solidFill>
                  <a:schemeClr val="bg1"/>
                </a:solidFill>
              </a:rPr>
              <a:t>Základní hodnotící kritérium 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A) ekonomická výhodnost nabídky nebo 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sz="1200" dirty="0">
                <a:solidFill>
                  <a:schemeClr val="bg1"/>
                </a:solidFill>
              </a:rPr>
              <a:t>B) nabídková cena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>
              <a:solidFill>
                <a:schemeClr val="bg1"/>
              </a:solidFill>
            </a:endParaRP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dirty="0">
                <a:solidFill>
                  <a:schemeClr val="bg1"/>
                </a:solidFill>
              </a:rPr>
              <a:t>Volba hodnotících kritérií je vždy na uvážení zadavatele, kdy musí respektovat vazbu k předmětu plnění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dirty="0">
                <a:solidFill>
                  <a:schemeClr val="bg1"/>
                </a:solidFill>
              </a:rPr>
              <a:t>Je nezbytné zvážit nastavení hodnotících kritérií i s ohledem na jejich počet, měřitelnost a porovnatelnost,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r>
              <a:rPr lang="cs-CZ" altLang="cs-CZ" dirty="0">
                <a:solidFill>
                  <a:schemeClr val="bg1"/>
                </a:solidFill>
              </a:rPr>
              <a:t>Nastavení hodnotících kritérií může vyžadovat specifickou odbornost od toho, kdo provádí hodnocení (např. členů hodnotící komise), kdy tuto odbornost musí být zadavatel následně schopen prokázat</a:t>
            </a: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>
              <a:solidFill>
                <a:schemeClr val="bg1"/>
              </a:solidFill>
            </a:endParaRPr>
          </a:p>
          <a:p>
            <a:pPr marL="428625" lvl="2" indent="-171450">
              <a:spcBef>
                <a:spcPct val="20000"/>
              </a:spcBef>
              <a:buFontTx/>
              <a:buChar char="-"/>
            </a:pPr>
            <a:endParaRPr lang="cs-CZ" altLang="cs-CZ" sz="12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Veřejné zakázky – základní pojmy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9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3042</Words>
  <Application>Microsoft Office PowerPoint</Application>
  <PresentationFormat>Předvádění na obrazovce (4:3)</PresentationFormat>
  <Paragraphs>324</Paragraphs>
  <Slides>36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0" baseType="lpstr">
      <vt:lpstr>Arial</vt:lpstr>
      <vt:lpstr>Calibri</vt:lpstr>
      <vt:lpstr>Wingdings</vt:lpstr>
      <vt:lpstr>CRR template</vt:lpstr>
      <vt:lpstr>Veřejné zakázky.</vt:lpstr>
      <vt:lpstr>obsah prezentace</vt:lpstr>
      <vt:lpstr>Veřejné zakázky – základní právní předpisy</vt:lpstr>
      <vt:lpstr>Veřejné zakázky – základní právní předpisy</vt:lpstr>
      <vt:lpstr>Veřejné zakázky – základní právní předpisy</vt:lpstr>
      <vt:lpstr>Veřejné zakázky – základní právní předpisy</vt:lpstr>
      <vt:lpstr>Veřejné zakázky – základní právní předpisy   </vt:lpstr>
      <vt:lpstr>Veřejné zakázky – základní pojmy</vt:lpstr>
      <vt:lpstr>Veřejné zakázky – základní pojmy</vt:lpstr>
      <vt:lpstr>Veřejné zakázky – základní pojmy</vt:lpstr>
      <vt:lpstr>Veřejné zakázky – základní pojmy</vt:lpstr>
      <vt:lpstr>Veřejné zakázky</vt:lpstr>
      <vt:lpstr>Veřejné zakázky dle zákona – základní pravidla</vt:lpstr>
      <vt:lpstr>Veřejné zakázky dle zákona – základní pravidla</vt:lpstr>
      <vt:lpstr>Veřejné zakázky mimo režim zákona – základní pravidla</vt:lpstr>
      <vt:lpstr>Veřejné zakázky mimo režim zákona – základní pravidla</vt:lpstr>
      <vt:lpstr>Veřejné zakázky mimo režim zákona – základní pravidla</vt:lpstr>
      <vt:lpstr>Veřejné zakázky mimo režim zákona – základní pravidla</vt:lpstr>
      <vt:lpstr>Veřejné zakázky mimo režim zákona – základní pravidla</vt:lpstr>
      <vt:lpstr>Veřejné zakázky mimo režim zákona - pravidla</vt:lpstr>
      <vt:lpstr>Veřejné zakázky mimo režim zákona - pravidla</vt:lpstr>
      <vt:lpstr>Veřejné zakázky mimo režim zákona - pravidla</vt:lpstr>
      <vt:lpstr>Veřejné zakázky</vt:lpstr>
      <vt:lpstr>Veřejné zakázky – stručná pravidla kontroly</vt:lpstr>
      <vt:lpstr>Veřejné zakázky – postup kontroly</vt:lpstr>
      <vt:lpstr>Veřejné zakázky - pravidla</vt:lpstr>
      <vt:lpstr>Veřejné zakázky - pravidla</vt:lpstr>
      <vt:lpstr>Veřejné zakázky - pravidla</vt:lpstr>
      <vt:lpstr>Veřejné zakázky</vt:lpstr>
      <vt:lpstr>Nejčastější chyby při realizaci VZ</vt:lpstr>
      <vt:lpstr>Nejčastější chyby při realizaci VZ</vt:lpstr>
      <vt:lpstr>Nejčastější chyby při realizaci VZ</vt:lpstr>
      <vt:lpstr>Nejčastější chyby při realizaci VZ</vt:lpstr>
      <vt:lpstr>Nejčastější chyby při realizaci VZ</vt:lpstr>
      <vt:lpstr>Prezentace aplikace PowerPoint</vt:lpstr>
      <vt:lpstr>Děkuji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Weingärtnerová Markéta</cp:lastModifiedBy>
  <cp:revision>130</cp:revision>
  <dcterms:created xsi:type="dcterms:W3CDTF">2021-01-13T14:58:16Z</dcterms:created>
  <dcterms:modified xsi:type="dcterms:W3CDTF">2025-02-24T07:51:03Z</dcterms:modified>
  <cp:category/>
</cp:coreProperties>
</file>