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13"/>
  </p:notesMasterIdLst>
  <p:sldIdLst>
    <p:sldId id="256" r:id="rId2"/>
    <p:sldId id="267" r:id="rId3"/>
    <p:sldId id="268" r:id="rId4"/>
    <p:sldId id="269" r:id="rId5"/>
    <p:sldId id="275" r:id="rId6"/>
    <p:sldId id="270" r:id="rId7"/>
    <p:sldId id="271" r:id="rId8"/>
    <p:sldId id="272" r:id="rId9"/>
    <p:sldId id="273" r:id="rId10"/>
    <p:sldId id="274" r:id="rId11"/>
    <p:sldId id="266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8ED"/>
    <a:srgbClr val="BE0E94"/>
    <a:srgbClr val="1508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950F4E-CD19-404F-9F20-DAFEADAD506C}" v="1" dt="2022-04-18T14:02:45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Urbanová  (VS Keplerova - SČ 2019)" userId="2b1c6ad7-569a-4055-9072-dce3b4427ee5" providerId="ADAL" clId="{9C950F4E-CD19-404F-9F20-DAFEADAD506C}"/>
    <pc:docChg chg="modSld">
      <pc:chgData name="Pavlína Urbanová  (VS Keplerova - SČ 2019)" userId="2b1c6ad7-569a-4055-9072-dce3b4427ee5" providerId="ADAL" clId="{9C950F4E-CD19-404F-9F20-DAFEADAD506C}" dt="2022-04-18T14:03:30.423" v="42" actId="20577"/>
      <pc:docMkLst>
        <pc:docMk/>
      </pc:docMkLst>
      <pc:sldChg chg="modSp mod">
        <pc:chgData name="Pavlína Urbanová  (VS Keplerova - SČ 2019)" userId="2b1c6ad7-569a-4055-9072-dce3b4427ee5" providerId="ADAL" clId="{9C950F4E-CD19-404F-9F20-DAFEADAD506C}" dt="2022-04-18T14:03:30.423" v="42" actId="20577"/>
        <pc:sldMkLst>
          <pc:docMk/>
          <pc:sldMk cId="82263231" sldId="267"/>
        </pc:sldMkLst>
        <pc:spChg chg="mod">
          <ac:chgData name="Pavlína Urbanová  (VS Keplerova - SČ 2019)" userId="2b1c6ad7-569a-4055-9072-dce3b4427ee5" providerId="ADAL" clId="{9C950F4E-CD19-404F-9F20-DAFEADAD506C}" dt="2022-04-18T14:03:30.423" v="42" actId="20577"/>
          <ac:spMkLst>
            <pc:docMk/>
            <pc:sldMk cId="82263231" sldId="267"/>
            <ac:spMk id="5" creationId="{259B435D-9FFE-4756-AF0D-C7FE538477FA}"/>
          </ac:spMkLst>
        </pc:spChg>
        <pc:picChg chg="mod">
          <ac:chgData name="Pavlína Urbanová  (VS Keplerova - SČ 2019)" userId="2b1c6ad7-569a-4055-9072-dce3b4427ee5" providerId="ADAL" clId="{9C950F4E-CD19-404F-9F20-DAFEADAD506C}" dt="2022-04-18T14:02:45.197" v="1" actId="1076"/>
          <ac:picMkLst>
            <pc:docMk/>
            <pc:sldMk cId="82263231" sldId="267"/>
            <ac:picMk id="1026" creationId="{0323EE0D-1F58-44C7-B52D-694D1AAF087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ADA22-74CA-4418-BCDD-091D79AC66DA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4DDB2-17FB-4D79-A53C-BDBB046B82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1750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A17CF-EE7C-4C5E-AA63-497E5C069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29783C-36B9-4706-BF34-7D3B87928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EDAEE8-8840-4F62-B5AB-53CEB100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4/18/2022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BF816E-0892-4795-AAC5-AEB98513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E893A1-4A13-4BC0-BD06-024B630A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27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974B84-8023-474F-902A-2E919ACC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0EB5A24-BCDA-4986-8435-6940ECB3E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8336C9-14DB-4D8A-AF6E-30B2E79D3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4/18/2022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DB46D1-24A8-43C7-A750-EEBAF93C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7169CD-E287-4DCE-9AC1-D8C81A46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784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4EFC2BC-AC78-4339-AD3F-AEF648499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4B01825-339A-4845-AF7A-C12FB05C6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689FAD-F668-406A-AABD-3099C2CB4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4/18/2022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E7EB94-0FAF-4F78-9795-CDD105806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60001A-EC77-44D4-8458-61143F8D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6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C56F2-4944-49DE-B76C-FE03F3813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0476B-D0FE-4681-8B4B-8D14FF43A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809FA0-7291-4E74-9D39-DEA782EE4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4/18/2022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07BA39-5BB0-45B4-AC67-04554EA1B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5F61DF-712C-4916-BA91-C181172C2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87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F3A8A8-5FAA-4A6B-A919-E5BA23214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99ED00-56C8-43DD-8E20-A45E8A8B5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BADF19-641E-4F7D-AA60-0EFC5E84A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4/18/2022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35BD72-EEAE-4FBB-9746-7930B43DB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0090DD-D269-49E4-802F-658A7E82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8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795CB5-F388-4AE8-8184-9FB031E0F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2A999E-55EC-4A19-A407-5FA59C6B9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AF7D2C-6201-4B36-870C-95853BAF6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AF75D2-6EAD-421D-8912-505B249E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4/18/2022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EBA547-4ECF-4E37-94C9-3276A651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C86A727-1E2F-4F1F-B3DA-EC3FCB290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263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2C966-ADA6-43FD-B63D-CE8E1047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2D3751-6084-4556-89F7-6B926FB53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BF27861-B140-40C3-AAC9-B204ABB85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E326A72-0019-4B7C-9E78-0679A9CC9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F0FA9E8-AEB7-4155-8BC9-145679CAA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EA9C544-CD16-4213-B552-C084216CB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4/18/2022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8530260-70F8-4755-9924-4E9CE88C6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0B810B-A588-4A95-9641-3B3C0D417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51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6AE60F-7275-45DB-9D16-2C1F631F4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50C662D-22BC-4AD6-8FD1-6B4CB458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4/18/2022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408E227-7FB6-4EF5-873D-FBA8316C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8A7219-CA52-4852-9C83-015D7259C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81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AD595DC-1ABE-4520-9BDC-65B80EFD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4/18/2022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7D837B4-F3E7-401F-B2ED-D4457FA7A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D2A787B-5381-41F7-B4A4-2583A81D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773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D6D289-5D72-4670-BBCD-00A3E967C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CB7FD6-112D-4FA0-8B83-8E2D9B774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3A0945-A3E2-4A87-B0DA-D8029F310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5A03527-640E-46A9-9614-0B2F222EC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4/18/2022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710D99-6DF2-4BBF-93EF-4FB757FCD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EFC8D2-5BCB-4AF1-886F-338481F9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4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7ED54D-A8E7-4121-ACAC-6DB796B70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8DFFC44-18E6-417E-934B-91CABEEA8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827A90D-875F-451D-A84C-D7F3FB94C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5C0704E-4086-4BEB-82C6-AA6BA008F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4/18/2022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AE941D-924F-4129-BB29-D45293AF0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250ED5-E844-4BF9-83A1-0DA33812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33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E115ECC-57B5-4430-B164-BD1D87C26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EA3407-BD50-43B6-938A-504B08FD6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3B7C02-F3AD-49CE-A3E2-FF0DCE5888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4/18/2022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883399-5D81-41C9-BFAE-65388D25B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A6C5CD-19B2-43F7-A79F-F9A408406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6944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17/06/relationships/model3d" Target="../media/model3d2.glb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spolupr%C3%A1ce&amp;hl=cs&amp;sxsrf=APq-WBtsLPQwUEDMq3Uo9t3HTSSUI5jZmQ:1648058035073&amp;source=lnms&amp;tbm=isch&amp;sa=X&amp;ved=2ahUKEwi4sv_N5tz2AhWFq6QKHZzTD0AQ_AUoAXoECAIQAw&amp;biw=1280&amp;bih=601&amp;dpr=1.5#imgrc=X_sIRWRkkragbM" TargetMode="External"/><Relationship Id="rId2" Type="http://schemas.openxmlformats.org/officeDocument/2006/relationships/hyperlink" Target="https://kahoo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eplice.charita.cz/jak-pomahame/azylovy-dum-pro-matky-s-detmi-agap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sv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sv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microsoft.com/office/2017/06/relationships/model3d" Target="../media/model3d4.glb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23.jpeg"/><Relationship Id="rId4" Type="http://schemas.openxmlformats.org/officeDocument/2006/relationships/image" Target="../media/image51.png"/><Relationship Id="rId9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8B93E88A-DC97-407A-90DC-CF3C3DA3E7B5}"/>
              </a:ext>
            </a:extLst>
          </p:cNvPr>
          <p:cNvSpPr/>
          <p:nvPr/>
        </p:nvSpPr>
        <p:spPr>
          <a:xfrm>
            <a:off x="684245" y="680088"/>
            <a:ext cx="10823510" cy="1954244"/>
          </a:xfrm>
          <a:prstGeom prst="rect">
            <a:avLst/>
          </a:prstGeom>
          <a:solidFill>
            <a:srgbClr val="C0D8ED">
              <a:alpha val="50196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ED2AE3-BE86-48AA-9D0C-FF335AF0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732"/>
            <a:ext cx="9144000" cy="238760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NOVÁ EDUKAČNÍ TŘÍDA 4P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93BC-839F-4C87-AD2C-9546D4D63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7987" y="3160563"/>
            <a:ext cx="9144000" cy="1655762"/>
          </a:xfrm>
        </p:spPr>
        <p:txBody>
          <a:bodyPr/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Krčmaříková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Lucie a Urbanová Pavlína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Books">
                <a:extLst>
                  <a:ext uri="{FF2B5EF4-FFF2-40B4-BE49-F238E27FC236}">
                    <a16:creationId xmlns:a16="http://schemas.microsoft.com/office/drawing/2014/main" id="{30CB90A5-8EDD-454F-811F-AA0B1F0752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31170794"/>
                  </p:ext>
                </p:extLst>
              </p:nvPr>
            </p:nvGraphicFramePr>
            <p:xfrm>
              <a:off x="242995" y="3429000"/>
              <a:ext cx="3559344" cy="325480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559344" cy="3254801"/>
                    </a:xfrm>
                    <a:prstGeom prst="rect">
                      <a:avLst/>
                    </a:prstGeom>
                  </am3d:spPr>
                  <am3d:camera>
                    <am3d:pos x="0" y="0" z="692361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64344" d="1000000"/>
                    <am3d:preTrans dx="0" dy="-882178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44365" ay="907555" az="25236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10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Books">
                <a:extLst>
                  <a:ext uri="{FF2B5EF4-FFF2-40B4-BE49-F238E27FC236}">
                    <a16:creationId xmlns:a16="http://schemas.microsoft.com/office/drawing/2014/main" id="{30CB90A5-8EDD-454F-811F-AA0B1F0752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995" y="3429000"/>
                <a:ext cx="3559344" cy="32548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IV Drip on Stand">
                <a:extLst>
                  <a:ext uri="{FF2B5EF4-FFF2-40B4-BE49-F238E27FC236}">
                    <a16:creationId xmlns:a16="http://schemas.microsoft.com/office/drawing/2014/main" id="{9F5AE57E-957F-444C-A43C-E586FD9A3EB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4945214"/>
                  </p:ext>
                </p:extLst>
              </p:nvPr>
            </p:nvGraphicFramePr>
            <p:xfrm>
              <a:off x="9067336" y="2763913"/>
              <a:ext cx="3313354" cy="409408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313354" cy="4094087"/>
                    </a:xfrm>
                    <a:prstGeom prst="rect">
                      <a:avLst/>
                    </a:prstGeom>
                  </am3d:spPr>
                  <am3d:camera>
                    <am3d:pos x="0" y="0" z="618002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288142" d="1000000"/>
                    <am3d:preTrans dx="-7476084" dy="-1788466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81610" ay="448791" az="7643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27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IV Drip on Stand">
                <a:extLst>
                  <a:ext uri="{FF2B5EF4-FFF2-40B4-BE49-F238E27FC236}">
                    <a16:creationId xmlns:a16="http://schemas.microsoft.com/office/drawing/2014/main" id="{9F5AE57E-957F-444C-A43C-E586FD9A3E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67336" y="2763913"/>
                <a:ext cx="3313354" cy="4094087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Grafický objekt 7" descr="Mozek v hlavě obrys">
            <a:extLst>
              <a:ext uri="{FF2B5EF4-FFF2-40B4-BE49-F238E27FC236}">
                <a16:creationId xmlns:a16="http://schemas.microsoft.com/office/drawing/2014/main" id="{1E5D5F61-DEA2-40BE-A999-01CE6AAC0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79597" y="4147876"/>
            <a:ext cx="2130197" cy="213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0139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aké možnosti mám jako senior? Kam se mohu obrátit pro pomoc? – Aktuální  informace o COVID-19">
            <a:extLst>
              <a:ext uri="{FF2B5EF4-FFF2-40B4-BE49-F238E27FC236}">
                <a16:creationId xmlns:a16="http://schemas.microsoft.com/office/drawing/2014/main" id="{E6AEABE9-236F-4E36-A919-875DAC9FD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55" y="248351"/>
            <a:ext cx="9537290" cy="6361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855AE9D-2F38-4A8B-97A1-372C6E4E0FCE}"/>
              </a:ext>
            </a:extLst>
          </p:cNvPr>
          <p:cNvSpPr/>
          <p:nvPr/>
        </p:nvSpPr>
        <p:spPr>
          <a:xfrm>
            <a:off x="0" y="1677875"/>
            <a:ext cx="12192000" cy="3556327"/>
          </a:xfrm>
          <a:prstGeom prst="rect">
            <a:avLst/>
          </a:prstGeom>
          <a:solidFill>
            <a:srgbClr val="C0D8ED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55DFFF6-735A-41B8-BDD8-870F8EE0E821}"/>
              </a:ext>
            </a:extLst>
          </p:cNvPr>
          <p:cNvSpPr/>
          <p:nvPr/>
        </p:nvSpPr>
        <p:spPr>
          <a:xfrm>
            <a:off x="1327355" y="2826281"/>
            <a:ext cx="9537290" cy="1258529"/>
          </a:xfrm>
          <a:prstGeom prst="rect">
            <a:avLst/>
          </a:prstGeom>
          <a:solidFill>
            <a:schemeClr val="bg2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8AA4C85-99E4-4B98-AA62-37E4251C9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7355" y="2826281"/>
            <a:ext cx="9433232" cy="1013707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Děkujeme za Vaši pozornost</a:t>
            </a:r>
          </a:p>
        </p:txBody>
      </p:sp>
      <p:sp>
        <p:nvSpPr>
          <p:cNvPr id="9" name="Podnadpis 8">
            <a:extLst>
              <a:ext uri="{FF2B5EF4-FFF2-40B4-BE49-F238E27FC236}">
                <a16:creationId xmlns:a16="http://schemas.microsoft.com/office/drawing/2014/main" id="{0F6D4484-8D4B-424B-BBEF-0BB49F285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57232" y="-195662"/>
            <a:ext cx="635000" cy="45719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797980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C144E-3303-4833-ABB7-EE66D644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CEAA7E-1727-4F2D-88FC-9743FDC5F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22280" cy="4667250"/>
          </a:xfrm>
        </p:spPr>
        <p:txBody>
          <a:bodyPr>
            <a:normAutofit fontScale="25000" lnSpcReduction="20000"/>
          </a:bodyPr>
          <a:lstStyle/>
          <a:p>
            <a:r>
              <a:rPr lang="cs-CZ" sz="2800" dirty="0"/>
              <a:t>https://www.google.com/search?q=irop&amp;tbm=isch&amp;ved=2ahUKEwjymqyP59z2AhWMX_EDHVgKC1QQ2-cCegQIABAA&amp;oq=irop&amp;gs_lcp=CgNpbWcQAzIFCAAQgAQyBQgAEIAEMgQIABAeMgQIABAeMgQIABAeMgQIABAeMgQIABAeMgQIABAeMgQIABAeMgQIABAeOgQIABBDOgcIIxDvAxAnOgoIIxDvAxDqAhAnOggIABCABBCxAzoLCAAQgAQQsQMQgwFQzQVY6hNg_xZoAXAAeAKAAcABiAHaBpIBAzcuMpgBAKABAaoBC2d3cy13aXotaW1nsAEKwAEB&amp;sclient=img&amp;ei=PF87YvKMB4y_xc8P2JSsoAU&amp;bih=601&amp;biw=1280&amp;hl=cs#imgrc=F_lVQDH-ogrQTM</a:t>
            </a:r>
          </a:p>
          <a:p>
            <a:r>
              <a:rPr lang="cs-CZ" sz="2800" dirty="0"/>
              <a:t>https://www.google.com/search?q=irop&amp;tbm=isch&amp;ved=2ahUKEwjymqyP59z2AhWMX_EDHVgKC1QQ2-cCegQIABAA&amp;oq=irop&amp;gs_lcp=CgNpbWcQAzIFCAAQgAQyBQgAEIAEMgQIABAeMgQIABAeMgQIABAeMgQIABAeMgQIABAeMgQIABAeMgQIABAeMgQIABAeOgQIABBDOgcIIxDvAxAnOgoIIxDvAxDqAhAnOggIABCABBCxAzoLCAAQgAQQsQMQgwFQzQVY6hNg_xZoAXAAeAKAAcABiAHaBpIBAzcuMpgBAKABAaoBC2d3cy13aXotaW1nsAEKwAEB&amp;sclient=img&amp;ei=PF87YvKMB4y_xc8P2JSsoAU&amp;bih=601&amp;biw=1280&amp;hl=cs#imgrc=EhhBIuXFSIv_dM</a:t>
            </a:r>
          </a:p>
          <a:p>
            <a:r>
              <a:rPr lang="cs-CZ" sz="2800" dirty="0"/>
              <a:t>https://www.google.com/maps/place/St%C5%99edn%C3%AD+%C5%A1kola+obchodu,+%C5%99emesel,+slu%C5%BEeb+a+Z%C3%A1kladn%C3%AD+%C5%A1kola+%C3%9Ast%C3%AD+nad+Labem,+p%C5%99%C3%ADsp%C4%9Bvkov%C3%A1+organizace/@50.6673727,14.0810445,16z/data=!4m5!3m4!1s0x0:0x19cf48e10f169ea7!8m2!3d50.6671347!4d14.0787485?hl=cs</a:t>
            </a:r>
          </a:p>
          <a:p>
            <a:r>
              <a:rPr lang="cs-CZ" sz="2800" dirty="0"/>
              <a:t>https://www.google.com/search?q=prvn%C3%AD+pomoc&amp;tbm=isch&amp;ved=2ahUKEwichZXA-9z2AhWByYUKHdqACvIQ2-cCegQIABAA&amp;oq=prvn%C3%AD+&amp;gs_lcp=CgNpbWcQARgAMgcIIxDvAxAnMgUIABCABDIFCAAQgAQyBQgAEIAEMgUIABCABDIFCAAQgAQyBQgAEIAEMgUIABCABDIFCAAQgAQyBQgAEIAEOgYIABAHEB46BAgAEB46CAgAEIAEELEDOgQIABBDOgoIIxDvAxDqAhAnOgsIABCABBCxAxCDAVCK5wNY5_kDYNOFBGgCcAB4AoABYogBrwaSAQIxMJgBAKABAaoBC2d3cy13aXotaW1nsAEKwAEB&amp;sclient=img&amp;ei=m3Q7YtzLDIGTlwTagaqQDw&amp;bih=601&amp;biw=1280&amp;hl=cs#imgrc=AnCH9431I_kqiM</a:t>
            </a:r>
          </a:p>
          <a:p>
            <a:r>
              <a:rPr lang="cs-CZ" sz="2800" dirty="0">
                <a:hlinkClick r:id="rId2"/>
              </a:rPr>
              <a:t>https://kahoot.com/</a:t>
            </a:r>
            <a:endParaRPr lang="cs-CZ" sz="2800" dirty="0"/>
          </a:p>
          <a:p>
            <a:r>
              <a:rPr lang="cs-CZ" sz="2800" dirty="0"/>
              <a:t>https://www.google.com/search?q=p%C5%99%C3%ADm%C3%A1+p%C3%A9%C4%8De&amp;hl=cs&amp;sxsrf=APq-WBu5rX-w-X9EDpcmWKdrzp8lq79lTA:1648063849115&amp;source=lnms&amp;tbm=isch&amp;sa=X&amp;ved=2ahUKEwjrq6yi_Nz2AhXOCOwKHSR3DnsQ_AUoAXoECAEQAw&amp;biw=1280&amp;bih=601&amp;dpr=1.5#imgrc=oCZxseS1HhwqPM</a:t>
            </a:r>
          </a:p>
          <a:p>
            <a:r>
              <a:rPr lang="cs-CZ" sz="2800" dirty="0">
                <a:hlinkClick r:id="rId3"/>
              </a:rPr>
              <a:t>https://www.google.com/search?q=spolupr%C3%A1ce&amp;hl=cs&amp;sxsrf=APq-WBtsLPQwUEDMq3Uo9t3HTSSUI5jZmQ:1648058035073&amp;source=lnms&amp;tbm=isch&amp;sa=X&amp;ved=2ahUKEwi4sv_N5tz2AhWFq6QKHZzTD0AQ_AUoAXoECAIQAw&amp;biw=1280&amp;bih=601&amp;dpr=1.5#imgrc=X_sIRWRkkragbM</a:t>
            </a:r>
            <a:endParaRPr lang="cs-CZ" sz="2800" dirty="0"/>
          </a:p>
          <a:p>
            <a:r>
              <a:rPr lang="cs-CZ" sz="2800" dirty="0"/>
              <a:t>https://www.google.com/search?q=navrhni+projekt&amp;tbm=isch&amp;ved=2ahUKEwiz8_ry5Nz2AhUy-YUKHTFHBF8Q2-cCegQIABAA&amp;oq=navrhni+projekt&amp;gs_lcp=CgNpbWcQAzIHCCMQ7wMQJzoFCAAQgAQ6CggjEO8DEOoCECc6CAgAEIAEELEDOggIABCxAxCDAToLCAAQgAQQsQMQgwE6BAgAEB46BAgAEBg6BggAEAoQGFDmBVjqL2DNMmgBcAB4AoABZIgBtw2SAQQyMC4xmAEAoAEBqgELZ3dzLXdpei1pbWewAQrAAQE&amp;sclient=img&amp;ei=51w7YvPjK7LylwSxjpH4BQ&amp;bih=601&amp;biw=1280&amp;hl=cs#imgrc=XFyG3MB9iw-Q8M</a:t>
            </a:r>
          </a:p>
          <a:p>
            <a:r>
              <a:rPr lang="cs-CZ" sz="2800" dirty="0">
                <a:hlinkClick r:id="rId4"/>
              </a:rPr>
              <a:t>https://www.teplice.charita.cz/jak-pomahame/azylovy-dum-pro-matky-s-detmi-agape/</a:t>
            </a:r>
            <a:endParaRPr lang="cs-CZ" sz="2800" dirty="0"/>
          </a:p>
          <a:p>
            <a:r>
              <a:rPr lang="cs-CZ" sz="2800" dirty="0"/>
              <a:t>https://www.google.com/search?q=l%C3%A1hev+na+mo%C4%8D&amp;tbm=isch&amp;ved=2ahUKEwjixr2v3tz2AhUDyyoKHcbKD6oQ2-cCegQIABAA&amp;oq=l%C3%A1hev+na+mo%C4%8D&amp;gs_lcp=CgNpbWcQAzIFCAAQgAQyBAgAEBg6BggAEAcQHjoHCCMQ7wMQJzoGCAAQBRAeOgoIIxDvAxDqAhAnOggIABCABBCxAzoICAAQsQMQgwE6BggAEAgQHlC1BVi9JmCxKGgBcAB4AoABbYgBgQySAQQxOC4xmAEAoAEBqgELZ3dzLXdpei1pbWewAQrAAQE&amp;sclient=img&amp;ei=D1Y7YqKDJIOWqwHGlb_QCg&amp;bih=601&amp;biw=1280#imgrc=mRMAqX2_kod3gM</a:t>
            </a:r>
          </a:p>
          <a:p>
            <a:r>
              <a:rPr lang="cs-CZ" sz="2800" dirty="0"/>
              <a:t>https://www.google.com/search?q=matka+s+d%C3%ADt%C4%9Btem&amp;tbm=isch&amp;ved=2ahUKEwj_95GA49z2AhX68rsIHReaBBoQ2-cCegQIABAA&amp;oq=matka+s+d%C3%ADt%C4%9Btem&amp;gs_lcp=CgNpbWcQAzIFCAAQgAQyBQgAEIAEMgUIABCABDIGCAAQBRAeMgQIABAYMgQIABAYOgcIIxDvAxAnOgoIIxDvAxDqAhAnOggIABCABBCxAzoECAAQAzoECAAQHlDXBVjmW2DlXmgBcAB4A4ABxwGIAeAYkgEEMzUuMpgBAKABAaoBC2d3cy13aXotaW1nsAEKwAEB&amp;sclient=img&amp;ei=6lo7Yv_aHfrl7_UPl7SS0AE&amp;bih=601&amp;biw=1280&amp;hl=cs#imgrc=A2eDPFR5JBjxOM</a:t>
            </a:r>
          </a:p>
          <a:p>
            <a:r>
              <a:rPr lang="cs-CZ" sz="2800" dirty="0"/>
              <a:t>https://www.google.com/search?q=balonek+pro+v%C3%BDplach+u%C5%A1%C3%AD&amp;tbm=isch&amp;ved=2ahUKEwivjryK3tz2AhUIt6QKHW6kDNcQ2-cCegQIABAA&amp;oq=balonek+pro+v%C3%BDplach+u%C5%A1%C3%AD&amp;gs_lcp=CgNpbWcQAzoHCCMQ7wMQJzoKCCMQ7wMQ6gIQJzoICAAQgAQQsQM6CAgAELEDEIMBOgUIABCABDoECAAQQzoGCAAQCBAeOgQIABAYULgIWNtuYKByaAFwAHgAgAGnAYgB7xCSAQQyMC40mAEAoAEBqgELZ3dzLXdpei1pbWewAQrAAQE&amp;sclient=img&amp;ei=wVU7Yu-pO4jukgXuyLK4DQ&amp;bih=601&amp;biw=1280#imgrc=Pn1PYuWD7ZN4DMhttps://www.google.com/search?q=zvuk&amp;tbm=isch&amp;ved=2ahUKEwi5uIOL5Nz2AhUT76QKHfO7COAQ2-cCegQIABAA&amp;oq=zvuk&amp;gs_lcp=CgNpbWcQAzIFCAAQgAQyBQgAEIAEMgUIABCABDIFCAAQgAQyBQgAEIAEMgUIABCABDIFCAAQgAQyBQgAEIAEMgUIABCABDIFCAAQgAQ6BwgjEO8DECc6CggjEO8DEOoCECc6BAgAEEM6CAgAEIAEELEDOgsIABCABBCxAxCDAToICAAQsQMQgwFQrQZYqCJgziZoAXAAeAKAAWOIAYsFkgEBOJgBAKABAaoBC2d3cy13aXotaW1nsAEKwAEB&amp;sclient=img&amp;ei=DVw7Yvn9LZPekwXz96KADg&amp;bih=601&amp;biw=1280&amp;hl=cs#imgrc=8HftOfqtPP_aHM</a:t>
            </a:r>
          </a:p>
        </p:txBody>
      </p:sp>
    </p:spTree>
    <p:extLst>
      <p:ext uri="{BB962C8B-B14F-4D97-AF65-F5344CB8AC3E}">
        <p14:creationId xmlns:p14="http://schemas.microsoft.com/office/powerpoint/2010/main" val="427358441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C34C5E97-8547-47F1-A5D7-A3D4C461D416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C0D8E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7D2F87-A08E-449E-B8C4-53E3FC8D5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885" y="354564"/>
            <a:ext cx="5501640" cy="5719763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Do vyhledávače (Google, Seznam, Safari atd.) zadejte </a:t>
            </a:r>
            <a:r>
              <a:rPr lang="cs-CZ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Kahoot</a:t>
            </a:r>
            <a:r>
              <a:rPr lang="cs-CZ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který jde na všech zařízeních online.</a:t>
            </a:r>
          </a:p>
          <a:p>
            <a:pPr marL="0" indent="0">
              <a:buNone/>
            </a:pPr>
            <a:r>
              <a:rPr lang="cs-CZ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Rozklikněte hned </a:t>
            </a:r>
            <a:r>
              <a:rPr lang="cs-CZ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 odkaz.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59B435D-9FFE-4756-AF0D-C7FE53847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8515" y="286942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Po rozkliknutí se Vám otevře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Kahoot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ovšem pro vstup do hry musíte zadat kód do kolonky Game PIN.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Teď už stačí jen kliknout na enter a zjistit, co dnes uvidíte!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(Naše hra obsahuje 2 otázky)</a:t>
            </a:r>
          </a:p>
        </p:txBody>
      </p:sp>
      <p:pic>
        <p:nvPicPr>
          <p:cNvPr id="1030" name="Picture 6" descr="Popis není dostupný.">
            <a:extLst>
              <a:ext uri="{FF2B5EF4-FFF2-40B4-BE49-F238E27FC236}">
                <a16:creationId xmlns:a16="http://schemas.microsoft.com/office/drawing/2014/main" id="{56FF65A7-1EB1-4B23-A697-D15ABFF65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78" y="2476607"/>
            <a:ext cx="4119880" cy="368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EBE99B7E-22CC-4240-AFAA-831E9D828C6D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941574"/>
          </a:xfrm>
          <a:prstGeom prst="line">
            <a:avLst/>
          </a:prstGeom>
          <a:ln w="47625">
            <a:solidFill>
              <a:schemeClr val="tx1">
                <a:alpha val="72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opis není dostupný.">
            <a:extLst>
              <a:ext uri="{FF2B5EF4-FFF2-40B4-BE49-F238E27FC236}">
                <a16:creationId xmlns:a16="http://schemas.microsoft.com/office/drawing/2014/main" id="{0323EE0D-1F58-44C7-B52D-694D1AAF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5" y="3504378"/>
            <a:ext cx="2745105" cy="306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323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3225D038-FC7E-496F-950A-53C7F7C50198}"/>
              </a:ext>
            </a:extLst>
          </p:cNvPr>
          <p:cNvSpPr/>
          <p:nvPr/>
        </p:nvSpPr>
        <p:spPr>
          <a:xfrm>
            <a:off x="9199900" y="145838"/>
            <a:ext cx="2666364" cy="1174969"/>
          </a:xfrm>
          <a:prstGeom prst="roundRect">
            <a:avLst/>
          </a:prstGeom>
          <a:solidFill>
            <a:srgbClr val="C0D8ED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924BB8-E55C-4ED0-BF3C-82E473141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36" y="-5429"/>
            <a:ext cx="10515600" cy="1325563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Seznámení se s edukační místností</a:t>
            </a:r>
          </a:p>
        </p:txBody>
      </p:sp>
      <p:pic>
        <p:nvPicPr>
          <p:cNvPr id="7" name="Zástupný obsah 6" descr="Miminko obrys">
            <a:extLst>
              <a:ext uri="{FF2B5EF4-FFF2-40B4-BE49-F238E27FC236}">
                <a16:creationId xmlns:a16="http://schemas.microsoft.com/office/drawing/2014/main" id="{284E0BB7-CAC3-445C-9E4C-4258F002B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10055" y="155820"/>
            <a:ext cx="1023027" cy="1023027"/>
          </a:xfrm>
        </p:spPr>
      </p:pic>
      <p:pic>
        <p:nvPicPr>
          <p:cNvPr id="2050" name="Picture 2" descr="PPP aneb páteční požární poplach - Gymnázium Františka Palackého Valašské  Meziříčí">
            <a:extLst>
              <a:ext uri="{FF2B5EF4-FFF2-40B4-BE49-F238E27FC236}">
                <a16:creationId xmlns:a16="http://schemas.microsoft.com/office/drawing/2014/main" id="{076428A9-9002-4F55-832C-03CC0016D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36" y="1593070"/>
            <a:ext cx="5695631" cy="3671859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ociální činnost -">
            <a:extLst>
              <a:ext uri="{FF2B5EF4-FFF2-40B4-BE49-F238E27FC236}">
                <a16:creationId xmlns:a16="http://schemas.microsoft.com/office/drawing/2014/main" id="{04B9A3A0-45C5-4560-95E5-C23A0E683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r="10267"/>
          <a:stretch/>
        </p:blipFill>
        <p:spPr bwMode="auto">
          <a:xfrm>
            <a:off x="6812223" y="4854770"/>
            <a:ext cx="3218349" cy="1784367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ociální činnost - Skolspec.cz">
            <a:extLst>
              <a:ext uri="{FF2B5EF4-FFF2-40B4-BE49-F238E27FC236}">
                <a16:creationId xmlns:a16="http://schemas.microsoft.com/office/drawing/2014/main" id="{68977612-DDA6-4449-990F-B9F7DB156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437" y="4897359"/>
            <a:ext cx="2885897" cy="1926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cký objekt 8" descr="Náplast obrys">
            <a:extLst>
              <a:ext uri="{FF2B5EF4-FFF2-40B4-BE49-F238E27FC236}">
                <a16:creationId xmlns:a16="http://schemas.microsoft.com/office/drawing/2014/main" id="{0EEA3B29-1117-4E2B-8022-19CC4921F2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99955" y="245808"/>
            <a:ext cx="914400" cy="914400"/>
          </a:xfrm>
          <a:prstGeom prst="rect">
            <a:avLst/>
          </a:prstGeom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9DF8A5E-C8B7-40A8-A3AC-C66653E51ED0}"/>
              </a:ext>
            </a:extLst>
          </p:cNvPr>
          <p:cNvCxnSpPr>
            <a:cxnSpLocks/>
          </p:cNvCxnSpPr>
          <p:nvPr/>
        </p:nvCxnSpPr>
        <p:spPr>
          <a:xfrm>
            <a:off x="410497" y="1111046"/>
            <a:ext cx="7789606" cy="0"/>
          </a:xfrm>
          <a:prstGeom prst="line">
            <a:avLst/>
          </a:prstGeom>
          <a:ln w="476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ek 9">
            <a:extLst>
              <a:ext uri="{FF2B5EF4-FFF2-40B4-BE49-F238E27FC236}">
                <a16:creationId xmlns:a16="http://schemas.microsoft.com/office/drawing/2014/main" id="{7EF4F183-FC8B-4B9A-A648-B3E591E1D6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45" y="1810751"/>
            <a:ext cx="4399210" cy="2932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74925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83302A8-7989-4F09-91D5-E7F014918918}"/>
              </a:ext>
            </a:extLst>
          </p:cNvPr>
          <p:cNvSpPr/>
          <p:nvPr/>
        </p:nvSpPr>
        <p:spPr>
          <a:xfrm>
            <a:off x="0" y="0"/>
            <a:ext cx="12192000" cy="1504335"/>
          </a:xfrm>
          <a:prstGeom prst="rect">
            <a:avLst/>
          </a:prstGeom>
          <a:solidFill>
            <a:srgbClr val="C0D8ED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F51EE597-59BD-42DE-A6EA-D862BD17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4583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Aktivity spojené s naším projektem</a:t>
            </a:r>
          </a:p>
        </p:txBody>
      </p:sp>
      <p:pic>
        <p:nvPicPr>
          <p:cNvPr id="8" name="Zástupný obsah 7" descr="Adresář se souvislou výplní">
            <a:extLst>
              <a:ext uri="{FF2B5EF4-FFF2-40B4-BE49-F238E27FC236}">
                <a16:creationId xmlns:a16="http://schemas.microsoft.com/office/drawing/2014/main" id="{B364187B-B17F-4350-BDB9-E9BCD04ED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9679" y="270165"/>
            <a:ext cx="914400" cy="914400"/>
          </a:xfrm>
        </p:spPr>
      </p:pic>
      <p:pic>
        <p:nvPicPr>
          <p:cNvPr id="3074" name="Picture 2" descr="Školní třída">
            <a:extLst>
              <a:ext uri="{FF2B5EF4-FFF2-40B4-BE49-F238E27FC236}">
                <a16:creationId xmlns:a16="http://schemas.microsoft.com/office/drawing/2014/main" id="{494152BF-8B5D-41FB-AEA5-F75D61028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08" y="2929120"/>
            <a:ext cx="5126635" cy="34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řední škola obchodu, řemesel, služeb a Základní škola, Ústí nad Labem, příspěvková  organizace (Ústí nad Labem, Krásné Březno) • Firmy.cz">
            <a:extLst>
              <a:ext uri="{FF2B5EF4-FFF2-40B4-BE49-F238E27FC236}">
                <a16:creationId xmlns:a16="http://schemas.microsoft.com/office/drawing/2014/main" id="{BFBD4AB5-B4A4-4168-A651-AF109C30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56" y="1640394"/>
            <a:ext cx="4033520" cy="26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acebook chrání vaše data, dokud za ně někdo nezaplatí | cdr.cz">
            <a:extLst>
              <a:ext uri="{FF2B5EF4-FFF2-40B4-BE49-F238E27FC236}">
                <a16:creationId xmlns:a16="http://schemas.microsoft.com/office/drawing/2014/main" id="{ABE530F6-3F92-46AE-93CC-5C5662B4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37" y="4614545"/>
            <a:ext cx="2245360" cy="126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nstagram na webu: Vše, co na něm zvládnete – Jablíčkář.cz">
            <a:extLst>
              <a:ext uri="{FF2B5EF4-FFF2-40B4-BE49-F238E27FC236}">
                <a16:creationId xmlns:a16="http://schemas.microsoft.com/office/drawing/2014/main" id="{D62F7A9B-4BB0-48F8-A414-F7D33501B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96" y="5482545"/>
            <a:ext cx="2085340" cy="108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EF31D5F-4ECB-401E-92AC-59E54774E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82" y="1707124"/>
            <a:ext cx="3408680" cy="101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ducAid">
            <a:extLst>
              <a:ext uri="{FF2B5EF4-FFF2-40B4-BE49-F238E27FC236}">
                <a16:creationId xmlns:a16="http://schemas.microsoft.com/office/drawing/2014/main" id="{51CDF1A9-BCCD-4DC8-891A-AFFE2E596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225" y="4920797"/>
            <a:ext cx="17335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336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79AD0B-A99F-4DF7-AEF8-A178562A5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768985"/>
            <a:ext cx="4018280" cy="765175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Příjemce podpory: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7ACD4AB-31D7-4707-A502-CA86FEC13D1B}"/>
              </a:ext>
            </a:extLst>
          </p:cNvPr>
          <p:cNvSpPr txBox="1"/>
          <p:nvPr/>
        </p:nvSpPr>
        <p:spPr>
          <a:xfrm>
            <a:off x="7796375" y="890120"/>
            <a:ext cx="286488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 financování: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0152BD-78B9-4EF0-9E1B-163EF81F65D9}"/>
              </a:ext>
            </a:extLst>
          </p:cNvPr>
          <p:cNvSpPr txBox="1"/>
          <p:nvPr/>
        </p:nvSpPr>
        <p:spPr>
          <a:xfrm>
            <a:off x="504984" y="4605407"/>
            <a:ext cx="1850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Rozpočet: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36CEF5B-EF31-4FEF-B7E3-6E94D7CFD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4" y="1467763"/>
            <a:ext cx="2461736" cy="246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ROP - Ministerstvo pro místní rozvoj ČR - Aktualizované harmonogramy výzev  IROP na roky 2019 a 2020">
            <a:extLst>
              <a:ext uri="{FF2B5EF4-FFF2-40B4-BE49-F238E27FC236}">
                <a16:creationId xmlns:a16="http://schemas.microsoft.com/office/drawing/2014/main" id="{CD1EA985-BC95-4F66-929D-BA1CD2C90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404" y="1593850"/>
            <a:ext cx="4022723" cy="225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AC3575E-B84B-4FD1-B064-940C840663D5}"/>
              </a:ext>
            </a:extLst>
          </p:cNvPr>
          <p:cNvSpPr txBox="1"/>
          <p:nvPr/>
        </p:nvSpPr>
        <p:spPr>
          <a:xfrm>
            <a:off x="2506980" y="4605407"/>
            <a:ext cx="58837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Rekonstrukce: 57 173Kč</a:t>
            </a:r>
          </a:p>
          <a:p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Pomůcky: 127 874Kč</a:t>
            </a:r>
          </a:p>
          <a:p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Vybavení: 87 241 Kč </a:t>
            </a:r>
          </a:p>
          <a:p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Celková částka: 272 288Kč</a:t>
            </a:r>
          </a:p>
          <a:p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poření a investování - Finance-Plus.cz">
            <a:extLst>
              <a:ext uri="{FF2B5EF4-FFF2-40B4-BE49-F238E27FC236}">
                <a16:creationId xmlns:a16="http://schemas.microsoft.com/office/drawing/2014/main" id="{B8267148-0DA5-46AB-9D25-F3A28C39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4453046"/>
            <a:ext cx="2820670" cy="187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cký objekt 14" descr="Kalkulačka obrys">
            <a:extLst>
              <a:ext uri="{FF2B5EF4-FFF2-40B4-BE49-F238E27FC236}">
                <a16:creationId xmlns:a16="http://schemas.microsoft.com/office/drawing/2014/main" id="{26C85549-6B65-4A9C-AED1-FA533244E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5699" y="359987"/>
            <a:ext cx="914400" cy="914400"/>
          </a:xfrm>
          <a:prstGeom prst="rect">
            <a:avLst/>
          </a:prstGeom>
        </p:spPr>
      </p:pic>
      <p:pic>
        <p:nvPicPr>
          <p:cNvPr id="18" name="Obrázek 17" descr="Střední škola obchodu, řemesel, služeb a Základní škola, Keplerova 7, Ústí  nad Labem (2022)">
            <a:extLst>
              <a:ext uri="{FF2B5EF4-FFF2-40B4-BE49-F238E27FC236}">
                <a16:creationId xmlns:a16="http://schemas.microsoft.com/office/drawing/2014/main" id="{1E985C71-1EB8-4219-B281-B750870CED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56" y="1534160"/>
            <a:ext cx="3898234" cy="2393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80191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2D235E9-FC06-4C54-B531-953AD8DADE65}"/>
              </a:ext>
            </a:extLst>
          </p:cNvPr>
          <p:cNvSpPr/>
          <p:nvPr/>
        </p:nvSpPr>
        <p:spPr>
          <a:xfrm>
            <a:off x="97914" y="1525653"/>
            <a:ext cx="11976099" cy="5248773"/>
          </a:xfrm>
          <a:prstGeom prst="rect">
            <a:avLst/>
          </a:prstGeom>
          <a:solidFill>
            <a:srgbClr val="C0D8ED">
              <a:alpha val="50000"/>
            </a:srgb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6C57114A-ACFE-4FEC-A404-77EC3365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663"/>
            <a:ext cx="10515600" cy="1115064"/>
          </a:xfrm>
        </p:spPr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endParaRPr lang="cs-CZ" dirty="0"/>
          </a:p>
        </p:txBody>
      </p:sp>
      <p:pic>
        <p:nvPicPr>
          <p:cNvPr id="8" name="Zástupný obsah 7" descr="Pruhový graf se souvislou výplní">
            <a:extLst>
              <a:ext uri="{FF2B5EF4-FFF2-40B4-BE49-F238E27FC236}">
                <a16:creationId xmlns:a16="http://schemas.microsoft.com/office/drawing/2014/main" id="{7EDD434B-9FFF-47A6-8771-65DB752E2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13720" y="359273"/>
            <a:ext cx="914400" cy="914400"/>
          </a:xfrm>
        </p:spPr>
      </p:pic>
      <p:pic>
        <p:nvPicPr>
          <p:cNvPr id="4098" name="Picture 2" descr="SKAI Podkládací kvádr">
            <a:extLst>
              <a:ext uri="{FF2B5EF4-FFF2-40B4-BE49-F238E27FC236}">
                <a16:creationId xmlns:a16="http://schemas.microsoft.com/office/drawing/2014/main" id="{520CA206-AC68-4175-B496-AE6EC1513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7"/>
          <a:stretch/>
        </p:blipFill>
        <p:spPr bwMode="auto">
          <a:xfrm>
            <a:off x="471872" y="1822291"/>
            <a:ext cx="2959670" cy="268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ntidekubitní podložka pro polohování Cylindrický válec P 9702B –  eZdravotnicke-potreby.cz">
            <a:extLst>
              <a:ext uri="{FF2B5EF4-FFF2-40B4-BE49-F238E27FC236}">
                <a16:creationId xmlns:a16="http://schemas.microsoft.com/office/drawing/2014/main" id="{40F7342B-502D-423A-B56E-5A9A3E7EB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0" y="4337016"/>
            <a:ext cx="2104324" cy="210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scitační model/ cvičná figurina - Ambu Sam - AKCE - Bexamed.cz">
            <a:extLst>
              <a:ext uri="{FF2B5EF4-FFF2-40B4-BE49-F238E27FC236}">
                <a16:creationId xmlns:a16="http://schemas.microsoft.com/office/drawing/2014/main" id="{D1A8C46C-EE97-4644-A298-181AEC5BD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542" y="1818641"/>
            <a:ext cx="2664458" cy="25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igurína pro novorozence péče o pacienta">
            <a:extLst>
              <a:ext uri="{FF2B5EF4-FFF2-40B4-BE49-F238E27FC236}">
                <a16:creationId xmlns:a16="http://schemas.microsoft.com/office/drawing/2014/main" id="{55762296-0491-4EC2-AF1A-BD454690D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582" y="4334886"/>
            <a:ext cx="2856896" cy="210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anomed | Hilberd Anatomická podložka pod nohy z paměťové pěny | SANOMED.cz">
            <a:extLst>
              <a:ext uri="{FF2B5EF4-FFF2-40B4-BE49-F238E27FC236}">
                <a16:creationId xmlns:a16="http://schemas.microsoft.com/office/drawing/2014/main" id="{9D890FE5-37F3-467B-9B94-9AC21712B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2" y="1818641"/>
            <a:ext cx="2574452" cy="257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Balónek k výplachu uší | Balónek k výplachu uší | Top Zdraví">
            <a:extLst>
              <a:ext uri="{FF2B5EF4-FFF2-40B4-BE49-F238E27FC236}">
                <a16:creationId xmlns:a16="http://schemas.microsoft.com/office/drawing/2014/main" id="{2893582B-5543-4CDF-9B8C-E34128A54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478" y="4356861"/>
            <a:ext cx="2769235" cy="208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Set - klystýr (irigátor) 1 litr - Šetrný výplach střev - Žijte kvalitně -  zdravotní pomůcky nejen pro seniory">
            <a:extLst>
              <a:ext uri="{FF2B5EF4-FFF2-40B4-BE49-F238E27FC236}">
                <a16:creationId xmlns:a16="http://schemas.microsoft.com/office/drawing/2014/main" id="{C12B4C91-8199-47E5-8B21-69619893D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094" y="1822291"/>
            <a:ext cx="3420538" cy="256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Láhev na moč s víčkem - bažant | Medplus">
            <a:extLst>
              <a:ext uri="{FF2B5EF4-FFF2-40B4-BE49-F238E27FC236}">
                <a16:creationId xmlns:a16="http://schemas.microsoft.com/office/drawing/2014/main" id="{4C13158B-8C9E-41B1-999C-56B82527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354" y="4367849"/>
            <a:ext cx="3665278" cy="208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DB7A44D-A1A1-4350-925B-F09F8F686867}"/>
              </a:ext>
            </a:extLst>
          </p:cNvPr>
          <p:cNvSpPr txBox="1"/>
          <p:nvPr/>
        </p:nvSpPr>
        <p:spPr>
          <a:xfrm>
            <a:off x="471870" y="554863"/>
            <a:ext cx="6243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Vhodné prostředky a pomůcky:</a:t>
            </a:r>
          </a:p>
        </p:txBody>
      </p:sp>
    </p:spTree>
    <p:extLst>
      <p:ext uri="{BB962C8B-B14F-4D97-AF65-F5344CB8AC3E}">
        <p14:creationId xmlns:p14="http://schemas.microsoft.com/office/powerpoint/2010/main" val="162115087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92B84351-F8E1-40AB-A5A9-B318D6EAE9E9}"/>
              </a:ext>
            </a:extLst>
          </p:cNvPr>
          <p:cNvSpPr/>
          <p:nvPr/>
        </p:nvSpPr>
        <p:spPr>
          <a:xfrm>
            <a:off x="-1" y="0"/>
            <a:ext cx="9281653" cy="6858000"/>
          </a:xfrm>
          <a:custGeom>
            <a:avLst/>
            <a:gdLst>
              <a:gd name="connsiteX0" fmla="*/ 0 w 7639665"/>
              <a:gd name="connsiteY0" fmla="*/ 0 h 6858000"/>
              <a:gd name="connsiteX1" fmla="*/ 7639665 w 7639665"/>
              <a:gd name="connsiteY1" fmla="*/ 0 h 6858000"/>
              <a:gd name="connsiteX2" fmla="*/ 7639665 w 7639665"/>
              <a:gd name="connsiteY2" fmla="*/ 6858000 h 6858000"/>
              <a:gd name="connsiteX3" fmla="*/ 0 w 7639665"/>
              <a:gd name="connsiteY3" fmla="*/ 6858000 h 6858000"/>
              <a:gd name="connsiteX4" fmla="*/ 0 w 7639665"/>
              <a:gd name="connsiteY4" fmla="*/ 0 h 6858000"/>
              <a:gd name="connsiteX0" fmla="*/ 0 w 7639665"/>
              <a:gd name="connsiteY0" fmla="*/ 0 h 6858000"/>
              <a:gd name="connsiteX1" fmla="*/ 7639665 w 7639665"/>
              <a:gd name="connsiteY1" fmla="*/ 0 h 6858000"/>
              <a:gd name="connsiteX2" fmla="*/ 4109884 w 7639665"/>
              <a:gd name="connsiteY2" fmla="*/ 6858000 h 6858000"/>
              <a:gd name="connsiteX3" fmla="*/ 0 w 7639665"/>
              <a:gd name="connsiteY3" fmla="*/ 6858000 h 6858000"/>
              <a:gd name="connsiteX4" fmla="*/ 0 w 763966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9665" h="6858000">
                <a:moveTo>
                  <a:pt x="0" y="0"/>
                </a:moveTo>
                <a:lnTo>
                  <a:pt x="7639665" y="0"/>
                </a:lnTo>
                <a:lnTo>
                  <a:pt x="410988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0D8ED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F97915E-2F4F-4E66-B01C-A0A9D4DDFB91}"/>
              </a:ext>
            </a:extLst>
          </p:cNvPr>
          <p:cNvSpPr/>
          <p:nvPr/>
        </p:nvSpPr>
        <p:spPr>
          <a:xfrm>
            <a:off x="13292" y="0"/>
            <a:ext cx="12192001" cy="132556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A347FA-5E5A-4771-AD37-8846DF5B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5" y="0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Silné a slabé stránky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Zástupný obsah 8" descr="Minus sign">
                <a:extLst>
                  <a:ext uri="{FF2B5EF4-FFF2-40B4-BE49-F238E27FC236}">
                    <a16:creationId xmlns:a16="http://schemas.microsoft.com/office/drawing/2014/main" id="{B17B04A5-1D54-4116-A24D-2DCEE615F3AC}"/>
                  </a:ext>
                </a:extLst>
              </p:cNvPr>
              <p:cNvGraphicFramePr>
                <a:graphicFrameLocks noGrp="1" noChangeAspect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2387058889"/>
                  </p:ext>
                </p:extLst>
              </p:nvPr>
            </p:nvGraphicFramePr>
            <p:xfrm>
              <a:off x="7893189" y="3829740"/>
              <a:ext cx="3456696" cy="95030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456696" cy="950309"/>
                    </a:xfrm>
                    <a:prstGeom prst="rect">
                      <a:avLst/>
                    </a:prstGeom>
                  </am3d:spPr>
                  <am3d:camera>
                    <am3d:pos x="0" y="0" z="490218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685389" d="1000000"/>
                    <am3d:preTrans dx="-2441" dy="-23614363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7518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Zástupný obsah 8" descr="Minus sign">
                <a:extLst>
                  <a:ext uri="{FF2B5EF4-FFF2-40B4-BE49-F238E27FC236}">
                    <a16:creationId xmlns:a16="http://schemas.microsoft.com/office/drawing/2014/main" id="{B17B04A5-1D54-4116-A24D-2DCEE615F3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93189" y="3829740"/>
                <a:ext cx="3456696" cy="9503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Zástupný obsah 7" descr="Plus sign">
                <a:extLst>
                  <a:ext uri="{FF2B5EF4-FFF2-40B4-BE49-F238E27FC236}">
                    <a16:creationId xmlns:a16="http://schemas.microsoft.com/office/drawing/2014/main" id="{161445C2-352F-4D5A-AC36-23C2FB6A2756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394726813"/>
                  </p:ext>
                </p:extLst>
              </p:nvPr>
            </p:nvGraphicFramePr>
            <p:xfrm>
              <a:off x="2175042" y="1888016"/>
              <a:ext cx="2892031" cy="289203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892031" cy="2892033"/>
                    </a:xfrm>
                    <a:prstGeom prst="rect">
                      <a:avLst/>
                    </a:prstGeom>
                  </am3d:spPr>
                  <am3d:camera>
                    <am3d:pos x="0" y="0" z="66594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1293" d="1000000"/>
                    <am3d:preTrans dx="39466" dy="-17999980" dz="14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35133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Zástupný obsah 7" descr="Plus sign">
                <a:extLst>
                  <a:ext uri="{FF2B5EF4-FFF2-40B4-BE49-F238E27FC236}">
                    <a16:creationId xmlns:a16="http://schemas.microsoft.com/office/drawing/2014/main" id="{161445C2-352F-4D5A-AC36-23C2FB6A27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5042" y="1888016"/>
                <a:ext cx="2892031" cy="2892033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89852669-8B54-4FE8-878D-B267F813C499}"/>
              </a:ext>
            </a:extLst>
          </p:cNvPr>
          <p:cNvCxnSpPr>
            <a:cxnSpLocks/>
          </p:cNvCxnSpPr>
          <p:nvPr/>
        </p:nvCxnSpPr>
        <p:spPr>
          <a:xfrm flipH="1">
            <a:off x="4982841" y="1325563"/>
            <a:ext cx="3453236" cy="5532437"/>
          </a:xfrm>
          <a:prstGeom prst="line">
            <a:avLst/>
          </a:prstGeom>
          <a:ln w="47625">
            <a:solidFill>
              <a:schemeClr val="tx1">
                <a:alpha val="73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63155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FE913F4B-134D-4574-8D4A-29A76C814081}"/>
              </a:ext>
            </a:extLst>
          </p:cNvPr>
          <p:cNvSpPr/>
          <p:nvPr/>
        </p:nvSpPr>
        <p:spPr>
          <a:xfrm>
            <a:off x="0" y="1366077"/>
            <a:ext cx="12192000" cy="5482239"/>
          </a:xfrm>
          <a:prstGeom prst="rect">
            <a:avLst/>
          </a:prstGeom>
          <a:solidFill>
            <a:srgbClr val="C0D8ED">
              <a:alpha val="50000"/>
            </a:srgb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AC3C358-AB39-4461-8F63-64B8B2D6E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583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Příležitosti a rizika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4E0110-0651-452F-8E32-3DF7728D86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23304" y="-321319"/>
            <a:ext cx="1772794" cy="105009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6864EA-E0ED-4141-B9A1-62CE27CFF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4237" y="-1794507"/>
            <a:ext cx="980898" cy="311941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pic>
        <p:nvPicPr>
          <p:cNvPr id="5126" name="Picture 6" descr="Domov pro seniory a Azylový dům pro matky s dětmi">
            <a:extLst>
              <a:ext uri="{FF2B5EF4-FFF2-40B4-BE49-F238E27FC236}">
                <a16:creationId xmlns:a16="http://schemas.microsoft.com/office/drawing/2014/main" id="{8A395BAA-27C6-4507-B183-3230F7A64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10" y="1657350"/>
            <a:ext cx="282892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E17F231-41F2-484F-8290-DAE1E601C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" t="9930" r="90167" b="72297"/>
          <a:stretch/>
        </p:blipFill>
        <p:spPr>
          <a:xfrm>
            <a:off x="3089656" y="3277552"/>
            <a:ext cx="955040" cy="1218883"/>
          </a:xfrm>
          <a:prstGeom prst="rect">
            <a:avLst/>
          </a:prstGeom>
        </p:spPr>
      </p:pic>
      <p:pic>
        <p:nvPicPr>
          <p:cNvPr id="5142" name="Picture 22" descr="Před Penny marketem se válel na zemi bezdomovec s rozbitou hlavou. Po  ošetření putoval na záchytku | novinychrudim">
            <a:extLst>
              <a:ext uri="{FF2B5EF4-FFF2-40B4-BE49-F238E27FC236}">
                <a16:creationId xmlns:a16="http://schemas.microsoft.com/office/drawing/2014/main" id="{DA83745A-0E81-46A4-9135-BCFD47A4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58" y="3597275"/>
            <a:ext cx="2251456" cy="281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S dítětem se rodí i matka - Babyweb.cz">
            <a:extLst>
              <a:ext uri="{FF2B5EF4-FFF2-40B4-BE49-F238E27FC236}">
                <a16:creationId xmlns:a16="http://schemas.microsoft.com/office/drawing/2014/main" id="{1C185A88-2871-435D-B99E-AC5F4485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414" y="4563904"/>
            <a:ext cx="3071707" cy="230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Sociální činnost - SOU a SOŠ SČMSD, Znojmo, s. r. o.">
            <a:extLst>
              <a:ext uri="{FF2B5EF4-FFF2-40B4-BE49-F238E27FC236}">
                <a16:creationId xmlns:a16="http://schemas.microsoft.com/office/drawing/2014/main" id="{A7873003-93E7-4CF0-850C-1DF5CA307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859" y="1910816"/>
            <a:ext cx="3631882" cy="241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Vektorový obrázek, klipart Zvuk (Symboly) zdarma ke stažení">
            <a:extLst>
              <a:ext uri="{FF2B5EF4-FFF2-40B4-BE49-F238E27FC236}">
                <a16:creationId xmlns:a16="http://schemas.microsoft.com/office/drawing/2014/main" id="{189EE1A1-FF82-418E-BE96-AC5D0333F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586" y="4329272"/>
            <a:ext cx="2053336" cy="237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Studuj maturitní obor Sociální činnost na SLŠ a SOŠ Šluknov">
            <a:extLst>
              <a:ext uri="{FF2B5EF4-FFF2-40B4-BE49-F238E27FC236}">
                <a16:creationId xmlns:a16="http://schemas.microsoft.com/office/drawing/2014/main" id="{5B7856EC-51E9-41CD-8024-1633DD083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291" y="1753587"/>
            <a:ext cx="3445392" cy="229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4" name="Picture 34" descr="První pomoc | Knowspread">
            <a:extLst>
              <a:ext uri="{FF2B5EF4-FFF2-40B4-BE49-F238E27FC236}">
                <a16:creationId xmlns:a16="http://schemas.microsoft.com/office/drawing/2014/main" id="{F211E7C7-9257-452A-9E67-DAE7AB473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323" y="4632566"/>
            <a:ext cx="3091203" cy="206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00837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B20AB9F8-BBAC-4E99-8953-2A4AAB7D4BB7}"/>
              </a:ext>
            </a:extLst>
          </p:cNvPr>
          <p:cNvSpPr/>
          <p:nvPr/>
        </p:nvSpPr>
        <p:spPr>
          <a:xfrm>
            <a:off x="173784" y="101178"/>
            <a:ext cx="7226710" cy="1888966"/>
          </a:xfrm>
          <a:prstGeom prst="rect">
            <a:avLst/>
          </a:prstGeom>
          <a:solidFill>
            <a:srgbClr val="C0D8ED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DD7189-3545-4AD8-BC46-126DB444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07" y="207381"/>
            <a:ext cx="10515600" cy="1325563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Udržitelnost </a:t>
            </a:r>
          </a:p>
        </p:txBody>
      </p:sp>
      <p:pic>
        <p:nvPicPr>
          <p:cNvPr id="6146" name="Picture 2" descr="IROP - Ministerstvo pro místní rozvoj ČR - Výzva č. 83 Sociální bydlení -  integrované projekty ITI">
            <a:extLst>
              <a:ext uri="{FF2B5EF4-FFF2-40B4-BE49-F238E27FC236}">
                <a16:creationId xmlns:a16="http://schemas.microsoft.com/office/drawing/2014/main" id="{36B81DEE-CBC8-4C37-8A4F-B2B6AB956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92" b="35422"/>
          <a:stretch/>
        </p:blipFill>
        <p:spPr bwMode="auto">
          <a:xfrm>
            <a:off x="4839191" y="5457403"/>
            <a:ext cx="659848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avrhni projekt a EU4U - Gymnázium Františka Palackého Valašské Meziříčí">
            <a:extLst>
              <a:ext uri="{FF2B5EF4-FFF2-40B4-BE49-F238E27FC236}">
                <a16:creationId xmlns:a16="http://schemas.microsoft.com/office/drawing/2014/main" id="{021F6C84-EAC1-4EB8-8DC8-8F947935E7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" y="5340348"/>
            <a:ext cx="3055620" cy="125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5800A53-069A-4511-9535-72DA868EB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45" t="23555" r="5098" b="13631"/>
          <a:stretch/>
        </p:blipFill>
        <p:spPr>
          <a:xfrm>
            <a:off x="6319346" y="2077466"/>
            <a:ext cx="4611106" cy="3215640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CF122C64-6E02-4FC8-AA59-88C9EB974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250" y="245178"/>
            <a:ext cx="1888966" cy="188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polupráce - API">
            <a:extLst>
              <a:ext uri="{FF2B5EF4-FFF2-40B4-BE49-F238E27FC236}">
                <a16:creationId xmlns:a16="http://schemas.microsoft.com/office/drawing/2014/main" id="{D0BE57A8-AF61-4255-8600-10057B532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05" y="0"/>
            <a:ext cx="2036142" cy="20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uce Týmová Práce Spolupráce - Obrázek zdarma na Pixabay">
            <a:extLst>
              <a:ext uri="{FF2B5EF4-FFF2-40B4-BE49-F238E27FC236}">
                <a16:creationId xmlns:a16="http://schemas.microsoft.com/office/drawing/2014/main" id="{A610BF03-55DB-4D2A-9B79-F237EF99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8" y="2196009"/>
            <a:ext cx="4048761" cy="269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cký objekt 10" descr="Zaškrtnutí v odznáčku 1 obrys">
            <a:extLst>
              <a:ext uri="{FF2B5EF4-FFF2-40B4-BE49-F238E27FC236}">
                <a16:creationId xmlns:a16="http://schemas.microsoft.com/office/drawing/2014/main" id="{A360472F-32FF-44D4-9BEC-9C65A7D26B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87139" y="4129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040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iv Office">
  <a:themeElements>
    <a:clrScheme name="Modrá, teplá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2378</TotalTime>
  <Words>941</Words>
  <Application>Microsoft Office PowerPoint</Application>
  <PresentationFormat>Širokoúhlá obrazovka</PresentationFormat>
  <Paragraphs>35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Motiv Office</vt:lpstr>
      <vt:lpstr>NOVÁ EDUKAČNÍ TŘÍDA 4P</vt:lpstr>
      <vt:lpstr>Prezentace aplikace PowerPoint</vt:lpstr>
      <vt:lpstr>Seznámení se s edukační místností</vt:lpstr>
      <vt:lpstr>Aktivity spojené s naším projektem</vt:lpstr>
      <vt:lpstr>Prezentace aplikace PowerPoint</vt:lpstr>
      <vt:lpstr> </vt:lpstr>
      <vt:lpstr>Silné a slabé stránky</vt:lpstr>
      <vt:lpstr>Příležitosti a rizika</vt:lpstr>
      <vt:lpstr>Udržitelnost </vt:lpstr>
      <vt:lpstr>Děkujeme za Vaši pozornost</vt:lpstr>
      <vt:lpstr>Zdroje: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NOVÁ EDUKAČNÍ TŘÍDA 4P</dc:title>
  <dc:creator>Asus</dc:creator>
  <cp:lastModifiedBy>Pavlína Urbanová  (VS Keplerova - SČ 2019)</cp:lastModifiedBy>
  <cp:revision>32</cp:revision>
  <dcterms:created xsi:type="dcterms:W3CDTF">2022-01-17T20:04:27Z</dcterms:created>
  <dcterms:modified xsi:type="dcterms:W3CDTF">2022-04-18T14:03:33Z</dcterms:modified>
</cp:coreProperties>
</file>