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1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embeddedFontLst>
    <p:embeddedFont>
      <p:font typeface="Source Sans Pro" panose="020B0604020202020204" charset="0"/>
      <p:regular r:id="rId22"/>
      <p:bold r:id="rId23"/>
      <p:italic r:id="rId24"/>
      <p:boldItalic r:id="rId25"/>
    </p:embeddedFont>
    <p:embeddedFont>
      <p:font typeface="Raleway" panose="020B0604020202020204" charset="-18"/>
      <p:regular r:id="rId26"/>
      <p:bold r:id="rId27"/>
      <p:italic r:id="rId28"/>
      <p:boldItalic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17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f63fe84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f63fe844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3f63fe844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-CZ"/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f63fe844c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f63fe844c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g3f63fe844c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-CZ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f63fe844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f63fe844c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3f63fe844c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-CZ"/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/>
          <p:nvPr/>
        </p:nvSpPr>
        <p:spPr>
          <a:xfrm>
            <a:off x="80700" y="3534800"/>
            <a:ext cx="8982600" cy="321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485875" y="352633"/>
            <a:ext cx="8183700" cy="1964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485875" y="2317433"/>
            <a:ext cx="8183700" cy="1148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80700" y="3534800"/>
            <a:ext cx="8982600" cy="321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0668"/>
            <a:ext cx="8520600" cy="2675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793576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675088" y="4624630"/>
            <a:ext cx="6400800" cy="492317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100" baseline="0">
                <a:solidFill>
                  <a:srgbClr val="034EA2"/>
                </a:solidFill>
              </a:defRPr>
            </a:lvl1pPr>
            <a:lvl2pPr marL="461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8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675088" y="879042"/>
            <a:ext cx="334880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b="1" dirty="0" smtClean="0"/>
              <a:t>MINISTERSTVO PRO MÍSTNÍ ROZVOJ </a:t>
            </a:r>
            <a:br>
              <a:rPr lang="cs-CZ" sz="1050" b="1" dirty="0" smtClean="0"/>
            </a:br>
            <a:r>
              <a:rPr lang="cs-CZ" sz="1500" b="1" dirty="0" smtClean="0"/>
              <a:t>Národní orgán pro koordinaci</a:t>
            </a:r>
            <a:endParaRPr lang="cs-CZ" sz="15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675088" y="2109699"/>
            <a:ext cx="8229600" cy="1143000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3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675088" y="5327626"/>
            <a:ext cx="3456834" cy="351971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15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00396" y="0"/>
            <a:ext cx="3443605" cy="448396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897596" y="5820258"/>
            <a:ext cx="3348808" cy="75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80700" y="3534800"/>
            <a:ext cx="8982600" cy="321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85875" y="2286000"/>
            <a:ext cx="8183700" cy="104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2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56040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636800" y="107600"/>
            <a:ext cx="4426500" cy="66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1575600"/>
            <a:ext cx="4045200" cy="2044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3692001"/>
            <a:ext cx="40452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lum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675089" y="4131170"/>
            <a:ext cx="6400800" cy="594143"/>
          </a:xfrm>
        </p:spPr>
        <p:txBody>
          <a:bodyPr>
            <a:noAutofit/>
          </a:bodyPr>
          <a:lstStyle/>
          <a:p>
            <a:pPr>
              <a:buClr>
                <a:srgbClr val="888888"/>
              </a:buClr>
              <a:buSzPts val="3200"/>
            </a:pPr>
            <a:r>
              <a:rPr lang="cs-CZ" sz="1800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Mgr. Štěpán Rezek</a:t>
            </a:r>
            <a:endParaRPr lang="cs-CZ" sz="1800" dirty="0">
              <a:solidFill>
                <a:schemeClr val="accent2"/>
              </a:solidFill>
            </a:endParaRPr>
          </a:p>
          <a:p>
            <a:pPr>
              <a:spcBef>
                <a:spcPts val="480"/>
              </a:spcBef>
              <a:buClr>
                <a:srgbClr val="888888"/>
              </a:buClr>
              <a:buSzPts val="3200"/>
            </a:pPr>
            <a:r>
              <a:rPr lang="cs-CZ" sz="1800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Mgr. Veronika Pavlovská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75088" y="2415801"/>
            <a:ext cx="8229601" cy="1499316"/>
          </a:xfrm>
        </p:spPr>
        <p:txBody>
          <a:bodyPr>
            <a:normAutofit fontScale="90000"/>
          </a:bodyPr>
          <a:lstStyle/>
          <a:p>
            <a:r>
              <a:rPr lang="cs-CZ" b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/>
            </a:r>
            <a:br>
              <a:rPr lang="cs-CZ" b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cs-CZ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/>
            </a:r>
            <a:br>
              <a:rPr lang="cs-CZ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cs-CZ" sz="3100" b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Data </a:t>
            </a:r>
            <a:r>
              <a:rPr lang="cs-CZ" sz="3100" b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 jejich využití v inovačních projektech</a:t>
            </a:r>
            <a:endParaRPr lang="cs-CZ" sz="31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675088" y="4887111"/>
            <a:ext cx="6273485" cy="270307"/>
          </a:xfrm>
        </p:spPr>
        <p:txBody>
          <a:bodyPr/>
          <a:lstStyle/>
          <a:p>
            <a:r>
              <a:rPr lang="cs-CZ" dirty="0" smtClean="0"/>
              <a:t>3. říjen 2018, Konference </a:t>
            </a:r>
            <a:r>
              <a:rPr lang="cs-CZ" b="1" dirty="0" smtClean="0"/>
              <a:t>3D </a:t>
            </a:r>
            <a:r>
              <a:rPr lang="cs-CZ" b="1" dirty="0"/>
              <a:t>poločasu: DATA, DIALOG, </a:t>
            </a:r>
            <a:r>
              <a:rPr lang="cs-CZ" b="1" dirty="0" smtClean="0"/>
              <a:t>DOPADY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601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CIE designy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2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Problémy s motivací kontrolní skupiny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Výpadek celé jednotky (město)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Nezájem jednotlivců (kterých se téma netýká)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Obavy ve specifických oblastech (např.  </a:t>
            </a:r>
            <a:r>
              <a:rPr lang="cs-CZ"/>
              <a:t>m</a:t>
            </a: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igrace) </a:t>
            </a:r>
            <a:endParaRPr/>
          </a:p>
          <a:p>
            <a:pPr marL="11430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cs-CZ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Anonymita</a:t>
            </a:r>
            <a:endParaRPr/>
          </a:p>
          <a:p>
            <a:pPr marL="11430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cs-CZ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Záměrné zkreslování dat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Samovýběr </a:t>
            </a:r>
            <a:endParaRPr/>
          </a:p>
          <a:p>
            <a:pPr marL="914400" marR="0" lvl="2" indent="0" algn="l" rtl="0">
              <a:spcBef>
                <a:spcPts val="480"/>
              </a:spcBef>
              <a:spcAft>
                <a:spcPts val="160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CIE designy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Problémy u menších kontrolních skupin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Nutnost vysoké přesnosti dat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Větší návratnost  - osobní kontakt</a:t>
            </a:r>
            <a:endParaRPr/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Problém u větších kontrolních skupin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Teroreticky velké soubory (základní soubor, databáze kontaktů)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Nižší návratnost a zkreslenost výsledků (hromadné kontaktování)</a:t>
            </a:r>
            <a:endParaRPr/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07950" algn="l" rtl="0">
              <a:spcBef>
                <a:spcPts val="560"/>
              </a:spcBef>
              <a:spcAft>
                <a:spcPts val="160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CIE designy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Problémem s velikostí intervenčních skupin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Hranice proveditelnosti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Nepředvídatelnost některých faktorů se zásadním vlivem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Malá CS obecně</a:t>
            </a:r>
            <a:endParaRPr/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0" algn="l" rtl="0">
              <a:spcBef>
                <a:spcPts val="640"/>
              </a:spcBef>
              <a:spcAft>
                <a:spcPts val="1600"/>
              </a:spcAft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CIE designy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Problémy se získáním dat z</a:t>
            </a:r>
            <a:r>
              <a:rPr lang="cs-CZ"/>
              <a:t> datových </a:t>
            </a: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souborů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Neexistence kompletní databáze základního souboru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Neexistence souborů, které by měly existovat</a:t>
            </a:r>
            <a:endParaRPr/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Procesně – právní procesy 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Typicky procesy k získání dat u samosprávy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Právní náležitosti (informované souhlasy, plné moci, řády,…)</a:t>
            </a:r>
            <a:endParaRPr/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560"/>
              </a:spcBef>
              <a:spcAft>
                <a:spcPts val="160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/>
              <a:t>CIE designy</a:t>
            </a:r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l" rtl="0"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cs-CZ"/>
              <a:t>Problémy IS a KS</a:t>
            </a:r>
            <a:endParaRPr/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cs-CZ"/>
              <a:t>Finanční náročnost větších RTC</a:t>
            </a:r>
            <a:endParaRPr/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cs-CZ"/>
              <a:t>Poptávka po ověřených pilotech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431800" algn="l" rtl="0">
              <a:spcBef>
                <a:spcPts val="1600"/>
              </a:spcBef>
              <a:spcAft>
                <a:spcPts val="0"/>
              </a:spcAft>
              <a:buSzPts val="3200"/>
              <a:buChar char="•"/>
            </a:pPr>
            <a:r>
              <a:rPr lang="cs-CZ"/>
              <a:t>Má význam za těchto podmínek dělat CIE?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TBIE a ostatní přístupy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Motivace realizátora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Evaluace jako užitečná zpětná vazba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Evaluace jako povinná aktivita</a:t>
            </a:r>
            <a:endParaRPr/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Naplánování projektu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Špatný odhad může narušit celý systém evaluace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Práce s „problematickou“ CS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Nezájem CS o projekt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Nezájem partnerských organizací</a:t>
            </a:r>
            <a:endParaRPr/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160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TBIE a ostatní přístupy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Malý vzorek lidí </a:t>
            </a:r>
            <a:endParaRPr/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Malá CS</a:t>
            </a:r>
            <a:endParaRPr/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Malý projekt</a:t>
            </a:r>
            <a:endParaRPr/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Malá vnější validita</a:t>
            </a:r>
            <a:endParaRPr/>
          </a:p>
          <a:p>
            <a:pPr marL="742950" marR="0" lvl="1" indent="-1079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Procesně – právní procesy </a:t>
            </a:r>
            <a:endParaRPr/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Typicky procesy k získání dat u </a:t>
            </a:r>
            <a:r>
              <a:rPr lang="cs-CZ"/>
              <a:t>veřejné</a:t>
            </a:r>
            <a:endParaRPr/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Právní náležitosti (informované souhlasy, plné moci, organizační řády, účel dat,…)</a:t>
            </a:r>
            <a:endParaRPr/>
          </a:p>
          <a:p>
            <a:pPr marL="342900" marR="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60"/>
              </a:spcBef>
              <a:spcAft>
                <a:spcPts val="160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TBIE a ostatní přístupy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Problémy s datovými soubory 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Neexistence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Nepročištěná data 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Odmítnutí poskytnutí </a:t>
            </a:r>
            <a:endParaRPr/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160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Orientace na prokázání dopadu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Překážky z naší strany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Klademe vysoké nároky, ale…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Omezená doba na sledování dopadu a dlouhodobějších výsledků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Nepodporujeme sledování dopadu po skončení projektu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Omezený rozpočet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/>
              <a:t>Metodické prostředí MPSV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>
            <a:spLocks noGrp="1"/>
          </p:cNvSpPr>
          <p:nvPr>
            <p:ph type="title"/>
          </p:nvPr>
        </p:nvSpPr>
        <p:spPr>
          <a:xfrm>
            <a:off x="457200" y="676513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Jak jsme se z dosavadních projektů/výzev a jejich evaluací poučili...</a:t>
            </a:r>
            <a:endParaRPr/>
          </a:p>
        </p:txBody>
      </p:sp>
      <p:sp>
        <p:nvSpPr>
          <p:cNvPr id="176" name="Google Shape;176;p31"/>
          <p:cNvSpPr txBox="1">
            <a:spLocks noGrp="1"/>
          </p:cNvSpPr>
          <p:nvPr>
            <p:ph type="body" idx="1"/>
          </p:nvPr>
        </p:nvSpPr>
        <p:spPr>
          <a:xfrm>
            <a:off x="457200" y="2118775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l" rtl="0"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cs-CZ"/>
              <a:t>Více specializované výzvy</a:t>
            </a:r>
            <a:endParaRPr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cs-CZ"/>
              <a:t>systémové změny</a:t>
            </a:r>
            <a:endParaRPr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cs-CZ"/>
              <a:t>rozvoj organizací a jejich služeb</a:t>
            </a:r>
            <a:endParaRPr/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cs-CZ"/>
              <a:t>Vyšší nároky předem</a:t>
            </a:r>
            <a:endParaRPr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cs-CZ"/>
              <a:t>detailně rozmyšlený evaluační design v podmínkách praxe</a:t>
            </a:r>
            <a:endParaRPr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cs-CZ"/>
              <a:t>vyšší a intenzivnější spolupráce s projekty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>
            <a:spLocks noGrp="1"/>
          </p:cNvSpPr>
          <p:nvPr>
            <p:ph type="ctrTitle"/>
          </p:nvPr>
        </p:nvSpPr>
        <p:spPr>
          <a:xfrm>
            <a:off x="480150" y="1247258"/>
            <a:ext cx="8183700" cy="19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a jejich využití v inovačních projektech</a:t>
            </a:r>
            <a:endParaRPr dirty="0"/>
          </a:p>
        </p:txBody>
      </p:sp>
      <p:sp>
        <p:nvSpPr>
          <p:cNvPr id="69" name="Google Shape;69;p14"/>
          <p:cNvSpPr txBox="1">
            <a:spLocks noGrp="1"/>
          </p:cNvSpPr>
          <p:nvPr>
            <p:ph type="subTitle" idx="1"/>
          </p:nvPr>
        </p:nvSpPr>
        <p:spPr>
          <a:xfrm>
            <a:off x="480150" y="4080558"/>
            <a:ext cx="8183700" cy="11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cs-CZ" sz="3200" i="0" u="none" strike="noStrike" cap="none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Mgr. Štěpán Rezek</a:t>
            </a:r>
            <a:endParaRPr dirty="0">
              <a:solidFill>
                <a:schemeClr val="accent2"/>
              </a:solidFill>
            </a:endParaRPr>
          </a:p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cs-CZ" sz="3200" i="0" u="none" strike="noStrike" cap="none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Mgr. Veronika Pavlovská</a:t>
            </a:r>
            <a:endParaRPr sz="3200" i="0" u="none" strike="noStrike" cap="none" dirty="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Kdo jsme?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Oddělení MPSV administrující projekty ESF v rámci OP Zaměstnanost</a:t>
            </a:r>
            <a:endParaRPr/>
          </a:p>
          <a:p>
            <a:pPr marL="742950" marR="0" lvl="1" indent="-285750" algn="l" rtl="0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Sociální inovace</a:t>
            </a:r>
            <a:endParaRPr/>
          </a:p>
          <a:p>
            <a:pPr marL="742950" marR="0" lvl="1" indent="-285750" algn="l" rtl="0">
              <a:lnSpc>
                <a:spcPct val="150000"/>
              </a:lnSpc>
              <a:spcBef>
                <a:spcPts val="560"/>
              </a:spcBef>
              <a:spcAft>
                <a:spcPts val="160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Mezinárodní spolupráce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Kdo jsme?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Snažíme se mít jiný pohled na podporu evropských projektů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Evidence – based (informed) přístup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Místo pro testování nových řešení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Přenos ověřené zahraniční praxe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160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Jaké projekty podporujeme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Oblast veřejných služeb v rámci OPZ (zaměstnanost + sociální integrace)</a:t>
            </a:r>
            <a:endParaRPr/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Typy projektů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Projekty NNO sektoru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Podpora inovačního prostředí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Inovace ve veřejné sektoru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/>
              <a:t>Zaměřené na CS x zaměřené na systém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Hodnotová východiska projektů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8"/>
          <p:cNvSpPr txBox="1">
            <a:spLocks noGrp="1"/>
          </p:cNvSpPr>
          <p:nvPr>
            <p:ph type="body" idx="1"/>
          </p:nvPr>
        </p:nvSpPr>
        <p:spPr>
          <a:xfrm>
            <a:off x="395536" y="1412776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Chceme projekty: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cs-CZ" sz="2800"/>
              <a:t>E</a:t>
            </a: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vidence-based (evidence informed policy)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cs-CZ" sz="2800"/>
              <a:t>P</a:t>
            </a: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roklientské, vycházející z perspektivy potřeb CS/klientů/uživatelů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cs-CZ" sz="2800"/>
              <a:t>S</a:t>
            </a: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ystémově uvažující, ambiciózní</a:t>
            </a:r>
            <a:endParaRPr/>
          </a:p>
          <a:p>
            <a:pPr marL="342900" marR="0" lvl="0" indent="-342900" algn="l" rtl="0">
              <a:lnSpc>
                <a:spcPct val="150000"/>
              </a:lnSpc>
              <a:spcBef>
                <a:spcPts val="560"/>
              </a:spcBef>
              <a:spcAft>
                <a:spcPts val="160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cs-CZ" sz="2800"/>
              <a:t>U</a:t>
            </a: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čící se, schopné reagovat na neustále měnící se podmínky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Evaluace v našich projektech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lang="cs-CZ" sz="2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Zásadní význam</a:t>
            </a:r>
            <a:endParaRPr/>
          </a:p>
          <a:p>
            <a:pPr marL="342900" marR="0" lvl="0" indent="-342900" algn="l" rtl="0">
              <a:lnSpc>
                <a:spcPct val="14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lang="cs-CZ" sz="2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Jestli, jak a pro koho řešení funguje</a:t>
            </a:r>
            <a:endParaRPr/>
          </a:p>
          <a:p>
            <a:pPr marL="342900" marR="0" lvl="0" indent="-342900" algn="l" rtl="0">
              <a:lnSpc>
                <a:spcPct val="14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lang="cs-CZ" sz="2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Šíření nového řešení + advokační práce</a:t>
            </a:r>
            <a:endParaRPr/>
          </a:p>
          <a:p>
            <a:pPr marL="342900" marR="0" lvl="0" indent="-342900" algn="l" rtl="0">
              <a:lnSpc>
                <a:spcPct val="14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lang="cs-CZ" sz="2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Funkčnost v podmínkách ČR</a:t>
            </a:r>
            <a:endParaRPr/>
          </a:p>
          <a:p>
            <a:pPr marL="342900" marR="0" lvl="0" indent="-342900" algn="l" rtl="0">
              <a:lnSpc>
                <a:spcPct val="14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lang="cs-CZ" sz="2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Kontrafaktuální evaluace/TBIE/QCA/Outcome mapping/…</a:t>
            </a:r>
            <a:endParaRPr/>
          </a:p>
          <a:p>
            <a:pPr marL="342900" marR="0" lvl="0" indent="-154940" algn="l" rtl="0">
              <a:lnSpc>
                <a:spcPct val="90000"/>
              </a:lnSpc>
              <a:spcBef>
                <a:spcPts val="592"/>
              </a:spcBef>
              <a:spcAft>
                <a:spcPts val="1600"/>
              </a:spcAft>
              <a:buClr>
                <a:schemeClr val="dk1"/>
              </a:buClr>
              <a:buSzPts val="2960"/>
              <a:buFont typeface="Arial"/>
              <a:buNone/>
            </a:pPr>
            <a:endParaRPr sz="296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>
            <a:spLocks noGrp="1"/>
          </p:cNvSpPr>
          <p:nvPr>
            <p:ph type="title"/>
          </p:nvPr>
        </p:nvSpPr>
        <p:spPr>
          <a:xfrm>
            <a:off x="457200" y="2439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Proč tu dnes jsme?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Inovační projekty a data 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Experimentální/kvazi-experimentální designy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Celkem 7 projektů (dva na počátku realizace)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TBIE + ostatní 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 řádu desítek</a:t>
            </a: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160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cs-CZ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Různá kvalita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526</Words>
  <Application>Microsoft Office PowerPoint</Application>
  <PresentationFormat>Předvádění na obrazovce (4:3)</PresentationFormat>
  <Paragraphs>124</Paragraphs>
  <Slides>19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Source Sans Pro</vt:lpstr>
      <vt:lpstr>Raleway</vt:lpstr>
      <vt:lpstr>Calibri</vt:lpstr>
      <vt:lpstr>Plum</vt:lpstr>
      <vt:lpstr>  Data a jejich využití v inovačních projektech</vt:lpstr>
      <vt:lpstr>Data a jejich využití v inovačních projektech</vt:lpstr>
      <vt:lpstr>Kdo jsme?</vt:lpstr>
      <vt:lpstr>Kdo jsme?</vt:lpstr>
      <vt:lpstr>Jaké projekty podporujeme</vt:lpstr>
      <vt:lpstr>Hodnotová východiska projektů</vt:lpstr>
      <vt:lpstr>Evaluace v našich projektech</vt:lpstr>
      <vt:lpstr>Proč tu dnes jsme?</vt:lpstr>
      <vt:lpstr>Inovační projekty a data </vt:lpstr>
      <vt:lpstr>CIE designy</vt:lpstr>
      <vt:lpstr>CIE designy</vt:lpstr>
      <vt:lpstr>CIE designy</vt:lpstr>
      <vt:lpstr>CIE designy</vt:lpstr>
      <vt:lpstr>CIE designy</vt:lpstr>
      <vt:lpstr>TBIE a ostatní přístupy</vt:lpstr>
      <vt:lpstr>TBIE a ostatní přístupy</vt:lpstr>
      <vt:lpstr>TBIE a ostatní přístupy</vt:lpstr>
      <vt:lpstr>Překážky z naší strany</vt:lpstr>
      <vt:lpstr>Jak jsme se z dosavadních projektů/výzev a jejich evaluací poučili...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 jejich využití v inovačních projektech</dc:title>
  <dc:creator>Jansová Lenka</dc:creator>
  <cp:lastModifiedBy>Bystřická Jana</cp:lastModifiedBy>
  <cp:revision>2</cp:revision>
  <dcterms:modified xsi:type="dcterms:W3CDTF">2018-09-27T06:41:03Z</dcterms:modified>
</cp:coreProperties>
</file>