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75" r:id="rId1"/>
  </p:sldMasterIdLst>
  <p:notesMasterIdLst>
    <p:notesMasterId r:id="rId25"/>
  </p:notesMasterIdLst>
  <p:handoutMasterIdLst>
    <p:handoutMasterId r:id="rId26"/>
  </p:handoutMasterIdLst>
  <p:sldIdLst>
    <p:sldId id="304" r:id="rId2"/>
    <p:sldId id="270" r:id="rId3"/>
    <p:sldId id="272" r:id="rId4"/>
    <p:sldId id="300" r:id="rId5"/>
    <p:sldId id="277" r:id="rId6"/>
    <p:sldId id="295" r:id="rId7"/>
    <p:sldId id="280" r:id="rId8"/>
    <p:sldId id="281" r:id="rId9"/>
    <p:sldId id="282" r:id="rId10"/>
    <p:sldId id="283" r:id="rId11"/>
    <p:sldId id="284" r:id="rId12"/>
    <p:sldId id="285" r:id="rId13"/>
    <p:sldId id="286" r:id="rId14"/>
    <p:sldId id="287" r:id="rId15"/>
    <p:sldId id="296" r:id="rId16"/>
    <p:sldId id="294" r:id="rId17"/>
    <p:sldId id="291" r:id="rId18"/>
    <p:sldId id="298" r:id="rId19"/>
    <p:sldId id="299" r:id="rId20"/>
    <p:sldId id="301" r:id="rId21"/>
    <p:sldId id="292" r:id="rId22"/>
    <p:sldId id="293" r:id="rId23"/>
    <p:sldId id="297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8484A"/>
    <a:srgbClr val="B1B2B6"/>
    <a:srgbClr val="AF1310"/>
    <a:srgbClr val="FFFFFF"/>
    <a:srgbClr val="68686C"/>
    <a:srgbClr val="9497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0" autoAdjust="0"/>
    <p:restoredTop sz="95778" autoAdjust="0"/>
  </p:normalViewPr>
  <p:slideViewPr>
    <p:cSldViewPr snapToGrid="0">
      <p:cViewPr varScale="1">
        <p:scale>
          <a:sx n="103" d="100"/>
          <a:sy n="103" d="100"/>
        </p:scale>
        <p:origin x="1146" y="102"/>
      </p:cViewPr>
      <p:guideLst/>
    </p:cSldViewPr>
  </p:slideViewPr>
  <p:outlineViewPr>
    <p:cViewPr>
      <p:scale>
        <a:sx n="33" d="100"/>
        <a:sy n="33" d="100"/>
      </p:scale>
      <p:origin x="0" y="-361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1" d="100"/>
          <a:sy n="71" d="100"/>
        </p:scale>
        <p:origin x="2376" y="5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7AFFAB8-66C3-4D04-80E6-8E5C7C6E9D51}" type="doc">
      <dgm:prSet loTypeId="urn:microsoft.com/office/officeart/2005/8/layout/radial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CDB87A2-65C6-4F5C-BC86-06B41D4FBF6D}">
      <dgm:prSet phldrT="[Text]" custT="1"/>
      <dgm:spPr>
        <a:solidFill>
          <a:schemeClr val="accent1">
            <a:hueOff val="0"/>
            <a:satOff val="0"/>
            <a:lumOff val="0"/>
            <a:alpha val="65000"/>
          </a:schemeClr>
        </a:solidFill>
        <a:ln>
          <a:solidFill>
            <a:schemeClr val="lt1">
              <a:hueOff val="0"/>
              <a:satOff val="0"/>
              <a:lumOff val="0"/>
              <a:alpha val="78000"/>
            </a:schemeClr>
          </a:solidFill>
        </a:ln>
      </dgm:spPr>
      <dgm:t>
        <a:bodyPr/>
        <a:lstStyle/>
        <a:p>
          <a:r>
            <a:rPr lang="hu-HU" sz="1800" dirty="0" smtClean="0"/>
            <a:t>NISZ</a:t>
          </a:r>
          <a:endParaRPr lang="en-GB" sz="1800" dirty="0"/>
        </a:p>
      </dgm:t>
    </dgm:pt>
    <dgm:pt modelId="{8BF4BA6F-899E-4699-903C-2D1183E3419D}" type="parTrans" cxnId="{5EBE9888-F082-410E-8EDF-26927AFB0DE9}">
      <dgm:prSet/>
      <dgm:spPr/>
      <dgm:t>
        <a:bodyPr/>
        <a:lstStyle/>
        <a:p>
          <a:endParaRPr lang="en-GB"/>
        </a:p>
      </dgm:t>
    </dgm:pt>
    <dgm:pt modelId="{A57475F4-983C-4A0F-95D5-F9AE1D07DEC9}" type="sibTrans" cxnId="{5EBE9888-F082-410E-8EDF-26927AFB0DE9}">
      <dgm:prSet/>
      <dgm:spPr/>
      <dgm:t>
        <a:bodyPr/>
        <a:lstStyle/>
        <a:p>
          <a:endParaRPr lang="en-GB"/>
        </a:p>
      </dgm:t>
    </dgm:pt>
    <dgm:pt modelId="{0FBB89FC-FA9F-43DA-AF0A-B35D1704D371}">
      <dgm:prSet phldrT="[Text]"/>
      <dgm:spPr/>
      <dgm:t>
        <a:bodyPr/>
        <a:lstStyle/>
        <a:p>
          <a:r>
            <a:rPr lang="hu-HU" dirty="0" err="1" smtClean="0"/>
            <a:t>Tax</a:t>
          </a:r>
          <a:r>
            <a:rPr lang="hu-HU" dirty="0" smtClean="0"/>
            <a:t> </a:t>
          </a:r>
          <a:r>
            <a:rPr lang="hu-HU" dirty="0" err="1" smtClean="0"/>
            <a:t>Authority</a:t>
          </a:r>
          <a:endParaRPr lang="en-GB" dirty="0"/>
        </a:p>
      </dgm:t>
    </dgm:pt>
    <dgm:pt modelId="{6CE3C98F-1C5A-4BC1-A953-5897A0D371C3}" type="parTrans" cxnId="{DCBB15D0-701F-464A-9ECC-51DE01D4EF65}">
      <dgm:prSet/>
      <dgm:spPr>
        <a:solidFill>
          <a:schemeClr val="bg1"/>
        </a:solidFill>
      </dgm:spPr>
      <dgm:t>
        <a:bodyPr/>
        <a:lstStyle/>
        <a:p>
          <a:endParaRPr lang="en-GB"/>
        </a:p>
      </dgm:t>
    </dgm:pt>
    <dgm:pt modelId="{6BC4AE08-EAC9-4923-A8A4-1E445C6A05C5}" type="sibTrans" cxnId="{DCBB15D0-701F-464A-9ECC-51DE01D4EF65}">
      <dgm:prSet/>
      <dgm:spPr/>
      <dgm:t>
        <a:bodyPr/>
        <a:lstStyle/>
        <a:p>
          <a:endParaRPr lang="en-GB"/>
        </a:p>
      </dgm:t>
    </dgm:pt>
    <dgm:pt modelId="{46EC1C18-3238-4757-A38B-2FF35D38F422}">
      <dgm:prSet phldrT="[Text]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hu-HU" dirty="0" err="1" smtClean="0"/>
            <a:t>researcher</a:t>
          </a:r>
          <a:endParaRPr lang="en-GB" dirty="0"/>
        </a:p>
      </dgm:t>
    </dgm:pt>
    <dgm:pt modelId="{F3E252C0-A228-4259-9E77-F74017F9E8B0}" type="parTrans" cxnId="{55C83633-FFA1-4C78-A310-E6D04A2D3EA1}">
      <dgm:prSet/>
      <dgm:spPr>
        <a:solidFill>
          <a:schemeClr val="bg1"/>
        </a:solidFill>
      </dgm:spPr>
      <dgm:t>
        <a:bodyPr/>
        <a:lstStyle/>
        <a:p>
          <a:endParaRPr lang="en-GB" dirty="0"/>
        </a:p>
      </dgm:t>
    </dgm:pt>
    <dgm:pt modelId="{F89854E9-43D6-462B-BAAF-4B86DF29A4AA}" type="sibTrans" cxnId="{55C83633-FFA1-4C78-A310-E6D04A2D3EA1}">
      <dgm:prSet/>
      <dgm:spPr/>
      <dgm:t>
        <a:bodyPr/>
        <a:lstStyle/>
        <a:p>
          <a:endParaRPr lang="en-GB"/>
        </a:p>
      </dgm:t>
    </dgm:pt>
    <dgm:pt modelId="{416789D6-514E-491D-8662-025623E447AF}">
      <dgm:prSet phldrT="[Text]"/>
      <dgm:spPr/>
      <dgm:t>
        <a:bodyPr/>
        <a:lstStyle/>
        <a:p>
          <a:r>
            <a:rPr lang="hu-HU" dirty="0" smtClean="0"/>
            <a:t>Health </a:t>
          </a:r>
          <a:r>
            <a:rPr lang="hu-HU" dirty="0" err="1" smtClean="0"/>
            <a:t>Insurance</a:t>
          </a:r>
          <a:endParaRPr lang="en-GB" dirty="0"/>
        </a:p>
      </dgm:t>
    </dgm:pt>
    <dgm:pt modelId="{2430CD6E-9937-4C23-B69B-977727612A41}" type="parTrans" cxnId="{437DBA83-E19D-40F7-B10A-A91D4E6422DE}">
      <dgm:prSet/>
      <dgm:spPr>
        <a:solidFill>
          <a:schemeClr val="bg1"/>
        </a:solidFill>
      </dgm:spPr>
      <dgm:t>
        <a:bodyPr/>
        <a:lstStyle/>
        <a:p>
          <a:endParaRPr lang="en-GB"/>
        </a:p>
      </dgm:t>
    </dgm:pt>
    <dgm:pt modelId="{2F534A23-609D-480F-A5DD-E57579F8A51C}" type="sibTrans" cxnId="{437DBA83-E19D-40F7-B10A-A91D4E6422DE}">
      <dgm:prSet/>
      <dgm:spPr/>
      <dgm:t>
        <a:bodyPr/>
        <a:lstStyle/>
        <a:p>
          <a:endParaRPr lang="en-GB"/>
        </a:p>
      </dgm:t>
    </dgm:pt>
    <dgm:pt modelId="{E5A4D6B2-4FB4-482A-A76D-3A237826C8A6}" type="pres">
      <dgm:prSet presAssocID="{37AFFAB8-66C3-4D04-80E6-8E5C7C6E9D51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hu-HU"/>
        </a:p>
      </dgm:t>
    </dgm:pt>
    <dgm:pt modelId="{B7C6338D-6B57-4850-A7C3-C342A6F0B79E}" type="pres">
      <dgm:prSet presAssocID="{CCDB87A2-65C6-4F5C-BC86-06B41D4FBF6D}" presName="centerShape" presStyleLbl="node0" presStyleIdx="0" presStyleCnt="1"/>
      <dgm:spPr/>
      <dgm:t>
        <a:bodyPr/>
        <a:lstStyle/>
        <a:p>
          <a:endParaRPr lang="hu-HU"/>
        </a:p>
      </dgm:t>
    </dgm:pt>
    <dgm:pt modelId="{707AE1A1-923F-4BB8-B1C3-CDFE5BB47299}" type="pres">
      <dgm:prSet presAssocID="{6CE3C98F-1C5A-4BC1-A953-5897A0D371C3}" presName="parTrans" presStyleLbl="sibTrans2D1" presStyleIdx="0" presStyleCnt="3" custAng="11340000" custFlipVert="1" custFlipHor="0" custScaleX="78331" custScaleY="10267" custLinFactX="269498" custLinFactNeighborX="300000" custLinFactNeighborY="-71103"/>
      <dgm:spPr/>
      <dgm:t>
        <a:bodyPr/>
        <a:lstStyle/>
        <a:p>
          <a:endParaRPr lang="hu-HU"/>
        </a:p>
      </dgm:t>
    </dgm:pt>
    <dgm:pt modelId="{F8B5533A-56C7-451C-B962-D143AB333C2A}" type="pres">
      <dgm:prSet presAssocID="{6CE3C98F-1C5A-4BC1-A953-5897A0D371C3}" presName="connectorText" presStyleLbl="sibTrans2D1" presStyleIdx="0" presStyleCnt="3"/>
      <dgm:spPr/>
      <dgm:t>
        <a:bodyPr/>
        <a:lstStyle/>
        <a:p>
          <a:endParaRPr lang="hu-HU"/>
        </a:p>
      </dgm:t>
    </dgm:pt>
    <dgm:pt modelId="{149BD646-9CEA-42F3-9269-259A59F793B2}" type="pres">
      <dgm:prSet presAssocID="{0FBB89FC-FA9F-43DA-AF0A-B35D1704D371}" presName="node" presStyleLbl="node1" presStyleIdx="0" presStyleCnt="3" custRadScaleRad="107743" custRadScaleInc="-1013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72BAF03-7A95-49D9-823D-AFDAD0CD4319}" type="pres">
      <dgm:prSet presAssocID="{F3E252C0-A228-4259-9E77-F74017F9E8B0}" presName="parTrans" presStyleLbl="sibTrans2D1" presStyleIdx="1" presStyleCnt="3" custFlipHor="1" custScaleX="127639" custScaleY="22290" custLinFactX="300000" custLinFactY="-159952" custLinFactNeighborX="380902" custLinFactNeighborY="-200000"/>
      <dgm:spPr/>
      <dgm:t>
        <a:bodyPr/>
        <a:lstStyle/>
        <a:p>
          <a:endParaRPr lang="hu-HU"/>
        </a:p>
      </dgm:t>
    </dgm:pt>
    <dgm:pt modelId="{68194F41-BA27-41AD-BB46-317A0A316C48}" type="pres">
      <dgm:prSet presAssocID="{F3E252C0-A228-4259-9E77-F74017F9E8B0}" presName="connectorText" presStyleLbl="sibTrans2D1" presStyleIdx="1" presStyleCnt="3"/>
      <dgm:spPr/>
      <dgm:t>
        <a:bodyPr/>
        <a:lstStyle/>
        <a:p>
          <a:endParaRPr lang="hu-HU"/>
        </a:p>
      </dgm:t>
    </dgm:pt>
    <dgm:pt modelId="{30F83115-A688-4CD7-B42A-C5B9F950B12C}" type="pres">
      <dgm:prSet presAssocID="{46EC1C18-3238-4757-A38B-2FF35D38F422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FD48157A-D0A3-4D3A-8E01-CD39F94EC339}" type="pres">
      <dgm:prSet presAssocID="{2430CD6E-9937-4C23-B69B-977727612A41}" presName="parTrans" presStyleLbl="sibTrans2D1" presStyleIdx="2" presStyleCnt="3" custAng="11279337" custScaleX="142829" custScaleY="56592" custLinFactX="-116765" custLinFactY="-175783" custLinFactNeighborX="-200000" custLinFactNeighborY="-200000"/>
      <dgm:spPr/>
      <dgm:t>
        <a:bodyPr/>
        <a:lstStyle/>
        <a:p>
          <a:endParaRPr lang="hu-HU"/>
        </a:p>
      </dgm:t>
    </dgm:pt>
    <dgm:pt modelId="{C58243EF-1F40-4F35-9641-81504D725A5B}" type="pres">
      <dgm:prSet presAssocID="{2430CD6E-9937-4C23-B69B-977727612A41}" presName="connectorText" presStyleLbl="sibTrans2D1" presStyleIdx="2" presStyleCnt="3"/>
      <dgm:spPr/>
      <dgm:t>
        <a:bodyPr/>
        <a:lstStyle/>
        <a:p>
          <a:endParaRPr lang="hu-HU"/>
        </a:p>
      </dgm:t>
    </dgm:pt>
    <dgm:pt modelId="{9DDE2C45-468D-4ECD-85F9-2EAE53CD95F6}" type="pres">
      <dgm:prSet presAssocID="{416789D6-514E-491D-8662-025623E447AF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279A7A23-F053-4A64-8175-DAFC8590D33B}" type="presOf" srcId="{0FBB89FC-FA9F-43DA-AF0A-B35D1704D371}" destId="{149BD646-9CEA-42F3-9269-259A59F793B2}" srcOrd="0" destOrd="0" presId="urn:microsoft.com/office/officeart/2005/8/layout/radial5"/>
    <dgm:cxn modelId="{5EBE9888-F082-410E-8EDF-26927AFB0DE9}" srcId="{37AFFAB8-66C3-4D04-80E6-8E5C7C6E9D51}" destId="{CCDB87A2-65C6-4F5C-BC86-06B41D4FBF6D}" srcOrd="0" destOrd="0" parTransId="{8BF4BA6F-899E-4699-903C-2D1183E3419D}" sibTransId="{A57475F4-983C-4A0F-95D5-F9AE1D07DEC9}"/>
    <dgm:cxn modelId="{DCBB15D0-701F-464A-9ECC-51DE01D4EF65}" srcId="{CCDB87A2-65C6-4F5C-BC86-06B41D4FBF6D}" destId="{0FBB89FC-FA9F-43DA-AF0A-B35D1704D371}" srcOrd="0" destOrd="0" parTransId="{6CE3C98F-1C5A-4BC1-A953-5897A0D371C3}" sibTransId="{6BC4AE08-EAC9-4923-A8A4-1E445C6A05C5}"/>
    <dgm:cxn modelId="{EE1C333B-C133-4FDE-9C1F-1AC0B4C291E0}" type="presOf" srcId="{46EC1C18-3238-4757-A38B-2FF35D38F422}" destId="{30F83115-A688-4CD7-B42A-C5B9F950B12C}" srcOrd="0" destOrd="0" presId="urn:microsoft.com/office/officeart/2005/8/layout/radial5"/>
    <dgm:cxn modelId="{55C83633-FFA1-4C78-A310-E6D04A2D3EA1}" srcId="{CCDB87A2-65C6-4F5C-BC86-06B41D4FBF6D}" destId="{46EC1C18-3238-4757-A38B-2FF35D38F422}" srcOrd="1" destOrd="0" parTransId="{F3E252C0-A228-4259-9E77-F74017F9E8B0}" sibTransId="{F89854E9-43D6-462B-BAAF-4B86DF29A4AA}"/>
    <dgm:cxn modelId="{D4C3608B-9012-4803-AA5C-BCFFF083AB9B}" type="presOf" srcId="{37AFFAB8-66C3-4D04-80E6-8E5C7C6E9D51}" destId="{E5A4D6B2-4FB4-482A-A76D-3A237826C8A6}" srcOrd="0" destOrd="0" presId="urn:microsoft.com/office/officeart/2005/8/layout/radial5"/>
    <dgm:cxn modelId="{EABCE4B5-94DD-457B-A131-B99A2B7AA0C0}" type="presOf" srcId="{6CE3C98F-1C5A-4BC1-A953-5897A0D371C3}" destId="{707AE1A1-923F-4BB8-B1C3-CDFE5BB47299}" srcOrd="0" destOrd="0" presId="urn:microsoft.com/office/officeart/2005/8/layout/radial5"/>
    <dgm:cxn modelId="{437DBA83-E19D-40F7-B10A-A91D4E6422DE}" srcId="{CCDB87A2-65C6-4F5C-BC86-06B41D4FBF6D}" destId="{416789D6-514E-491D-8662-025623E447AF}" srcOrd="2" destOrd="0" parTransId="{2430CD6E-9937-4C23-B69B-977727612A41}" sibTransId="{2F534A23-609D-480F-A5DD-E57579F8A51C}"/>
    <dgm:cxn modelId="{8B97EF97-2713-4432-BA3D-FC79C2CFF41B}" type="presOf" srcId="{CCDB87A2-65C6-4F5C-BC86-06B41D4FBF6D}" destId="{B7C6338D-6B57-4850-A7C3-C342A6F0B79E}" srcOrd="0" destOrd="0" presId="urn:microsoft.com/office/officeart/2005/8/layout/radial5"/>
    <dgm:cxn modelId="{AE507BE2-1B9F-4285-A0F3-F434C3824FF6}" type="presOf" srcId="{2430CD6E-9937-4C23-B69B-977727612A41}" destId="{FD48157A-D0A3-4D3A-8E01-CD39F94EC339}" srcOrd="0" destOrd="0" presId="urn:microsoft.com/office/officeart/2005/8/layout/radial5"/>
    <dgm:cxn modelId="{13B25AA3-DD24-40ED-ACBE-0658E7839CD7}" type="presOf" srcId="{416789D6-514E-491D-8662-025623E447AF}" destId="{9DDE2C45-468D-4ECD-85F9-2EAE53CD95F6}" srcOrd="0" destOrd="0" presId="urn:microsoft.com/office/officeart/2005/8/layout/radial5"/>
    <dgm:cxn modelId="{B02F450C-F0B6-40B3-ACB2-9C80BC8FA172}" type="presOf" srcId="{F3E252C0-A228-4259-9E77-F74017F9E8B0}" destId="{68194F41-BA27-41AD-BB46-317A0A316C48}" srcOrd="1" destOrd="0" presId="urn:microsoft.com/office/officeart/2005/8/layout/radial5"/>
    <dgm:cxn modelId="{10326FE1-841C-47B7-BD61-0A2082F55AFA}" type="presOf" srcId="{2430CD6E-9937-4C23-B69B-977727612A41}" destId="{C58243EF-1F40-4F35-9641-81504D725A5B}" srcOrd="1" destOrd="0" presId="urn:microsoft.com/office/officeart/2005/8/layout/radial5"/>
    <dgm:cxn modelId="{E567DE09-E9DC-418B-8548-AE987E996967}" type="presOf" srcId="{F3E252C0-A228-4259-9E77-F74017F9E8B0}" destId="{672BAF03-7A95-49D9-823D-AFDAD0CD4319}" srcOrd="0" destOrd="0" presId="urn:microsoft.com/office/officeart/2005/8/layout/radial5"/>
    <dgm:cxn modelId="{7FE8DA5B-639E-4611-BF6B-6C03CA302BF1}" type="presOf" srcId="{6CE3C98F-1C5A-4BC1-A953-5897A0D371C3}" destId="{F8B5533A-56C7-451C-B962-D143AB333C2A}" srcOrd="1" destOrd="0" presId="urn:microsoft.com/office/officeart/2005/8/layout/radial5"/>
    <dgm:cxn modelId="{FC240EFC-E056-4707-A023-4B8A5D22F341}" type="presParOf" srcId="{E5A4D6B2-4FB4-482A-A76D-3A237826C8A6}" destId="{B7C6338D-6B57-4850-A7C3-C342A6F0B79E}" srcOrd="0" destOrd="0" presId="urn:microsoft.com/office/officeart/2005/8/layout/radial5"/>
    <dgm:cxn modelId="{EB61736F-CA57-435A-ACEE-910C7EBBCDBC}" type="presParOf" srcId="{E5A4D6B2-4FB4-482A-A76D-3A237826C8A6}" destId="{707AE1A1-923F-4BB8-B1C3-CDFE5BB47299}" srcOrd="1" destOrd="0" presId="urn:microsoft.com/office/officeart/2005/8/layout/radial5"/>
    <dgm:cxn modelId="{260AB2C3-BBAB-41A0-9951-21510D510E07}" type="presParOf" srcId="{707AE1A1-923F-4BB8-B1C3-CDFE5BB47299}" destId="{F8B5533A-56C7-451C-B962-D143AB333C2A}" srcOrd="0" destOrd="0" presId="urn:microsoft.com/office/officeart/2005/8/layout/radial5"/>
    <dgm:cxn modelId="{1ADDE680-6B42-4909-8D70-FD6476E8D071}" type="presParOf" srcId="{E5A4D6B2-4FB4-482A-A76D-3A237826C8A6}" destId="{149BD646-9CEA-42F3-9269-259A59F793B2}" srcOrd="2" destOrd="0" presId="urn:microsoft.com/office/officeart/2005/8/layout/radial5"/>
    <dgm:cxn modelId="{4BE3B792-1B93-4699-BA31-D36252D2A91B}" type="presParOf" srcId="{E5A4D6B2-4FB4-482A-A76D-3A237826C8A6}" destId="{672BAF03-7A95-49D9-823D-AFDAD0CD4319}" srcOrd="3" destOrd="0" presId="urn:microsoft.com/office/officeart/2005/8/layout/radial5"/>
    <dgm:cxn modelId="{49571323-AC71-4DC2-B660-26C24D709E06}" type="presParOf" srcId="{672BAF03-7A95-49D9-823D-AFDAD0CD4319}" destId="{68194F41-BA27-41AD-BB46-317A0A316C48}" srcOrd="0" destOrd="0" presId="urn:microsoft.com/office/officeart/2005/8/layout/radial5"/>
    <dgm:cxn modelId="{78E14529-81A1-4DC3-9707-054FF743C2A4}" type="presParOf" srcId="{E5A4D6B2-4FB4-482A-A76D-3A237826C8A6}" destId="{30F83115-A688-4CD7-B42A-C5B9F950B12C}" srcOrd="4" destOrd="0" presId="urn:microsoft.com/office/officeart/2005/8/layout/radial5"/>
    <dgm:cxn modelId="{E42DD1AC-1FB5-4E04-9500-C6D33E88B1AF}" type="presParOf" srcId="{E5A4D6B2-4FB4-482A-A76D-3A237826C8A6}" destId="{FD48157A-D0A3-4D3A-8E01-CD39F94EC339}" srcOrd="5" destOrd="0" presId="urn:microsoft.com/office/officeart/2005/8/layout/radial5"/>
    <dgm:cxn modelId="{D1E745CA-C1FB-4AA4-AF73-EE9366DB9CE7}" type="presParOf" srcId="{FD48157A-D0A3-4D3A-8E01-CD39F94EC339}" destId="{C58243EF-1F40-4F35-9641-81504D725A5B}" srcOrd="0" destOrd="0" presId="urn:microsoft.com/office/officeart/2005/8/layout/radial5"/>
    <dgm:cxn modelId="{F958B5DB-C793-49A5-BDAD-6CCD8E7438AD}" type="presParOf" srcId="{E5A4D6B2-4FB4-482A-A76D-3A237826C8A6}" destId="{9DDE2C45-468D-4ECD-85F9-2EAE53CD95F6}" srcOrd="6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7AFFAB8-66C3-4D04-80E6-8E5C7C6E9D51}" type="doc">
      <dgm:prSet loTypeId="urn:microsoft.com/office/officeart/2005/8/layout/radial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CDB87A2-65C6-4F5C-BC86-06B41D4FBF6D}">
      <dgm:prSet phldrT="[Text]" custT="1"/>
      <dgm:spPr>
        <a:solidFill>
          <a:schemeClr val="accent1">
            <a:hueOff val="0"/>
            <a:satOff val="0"/>
            <a:lumOff val="0"/>
            <a:alpha val="65000"/>
          </a:schemeClr>
        </a:solidFill>
        <a:ln>
          <a:solidFill>
            <a:schemeClr val="lt1">
              <a:hueOff val="0"/>
              <a:satOff val="0"/>
              <a:lumOff val="0"/>
              <a:alpha val="78000"/>
            </a:schemeClr>
          </a:solidFill>
        </a:ln>
      </dgm:spPr>
      <dgm:t>
        <a:bodyPr/>
        <a:lstStyle/>
        <a:p>
          <a:r>
            <a:rPr lang="hu-HU" sz="1800" dirty="0" smtClean="0"/>
            <a:t>NISZ</a:t>
          </a:r>
          <a:endParaRPr lang="en-GB" sz="1800" dirty="0"/>
        </a:p>
      </dgm:t>
    </dgm:pt>
    <dgm:pt modelId="{8BF4BA6F-899E-4699-903C-2D1183E3419D}" type="parTrans" cxnId="{5EBE9888-F082-410E-8EDF-26927AFB0DE9}">
      <dgm:prSet/>
      <dgm:spPr/>
      <dgm:t>
        <a:bodyPr/>
        <a:lstStyle/>
        <a:p>
          <a:endParaRPr lang="en-GB"/>
        </a:p>
      </dgm:t>
    </dgm:pt>
    <dgm:pt modelId="{A57475F4-983C-4A0F-95D5-F9AE1D07DEC9}" type="sibTrans" cxnId="{5EBE9888-F082-410E-8EDF-26927AFB0DE9}">
      <dgm:prSet/>
      <dgm:spPr/>
      <dgm:t>
        <a:bodyPr/>
        <a:lstStyle/>
        <a:p>
          <a:endParaRPr lang="en-GB"/>
        </a:p>
      </dgm:t>
    </dgm:pt>
    <dgm:pt modelId="{0FBB89FC-FA9F-43DA-AF0A-B35D1704D371}">
      <dgm:prSet phldrT="[Text]"/>
      <dgm:spPr/>
      <dgm:t>
        <a:bodyPr/>
        <a:lstStyle/>
        <a:p>
          <a:r>
            <a:rPr lang="hu-HU" dirty="0" err="1" smtClean="0"/>
            <a:t>Tax</a:t>
          </a:r>
          <a:r>
            <a:rPr lang="hu-HU" dirty="0" smtClean="0"/>
            <a:t> </a:t>
          </a:r>
          <a:r>
            <a:rPr lang="hu-HU" dirty="0" err="1" smtClean="0"/>
            <a:t>Authority</a:t>
          </a:r>
          <a:endParaRPr lang="en-GB" dirty="0"/>
        </a:p>
      </dgm:t>
    </dgm:pt>
    <dgm:pt modelId="{6CE3C98F-1C5A-4BC1-A953-5897A0D371C3}" type="parTrans" cxnId="{DCBB15D0-701F-464A-9ECC-51DE01D4EF65}">
      <dgm:prSet/>
      <dgm:spPr>
        <a:solidFill>
          <a:schemeClr val="bg1"/>
        </a:solidFill>
      </dgm:spPr>
      <dgm:t>
        <a:bodyPr/>
        <a:lstStyle/>
        <a:p>
          <a:endParaRPr lang="en-GB"/>
        </a:p>
      </dgm:t>
    </dgm:pt>
    <dgm:pt modelId="{6BC4AE08-EAC9-4923-A8A4-1E445C6A05C5}" type="sibTrans" cxnId="{DCBB15D0-701F-464A-9ECC-51DE01D4EF65}">
      <dgm:prSet/>
      <dgm:spPr/>
      <dgm:t>
        <a:bodyPr/>
        <a:lstStyle/>
        <a:p>
          <a:endParaRPr lang="en-GB"/>
        </a:p>
      </dgm:t>
    </dgm:pt>
    <dgm:pt modelId="{46EC1C18-3238-4757-A38B-2FF35D38F422}">
      <dgm:prSet phldrT="[Text]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hu-HU" dirty="0" err="1" smtClean="0"/>
            <a:t>researcher</a:t>
          </a:r>
          <a:endParaRPr lang="en-GB" dirty="0"/>
        </a:p>
      </dgm:t>
    </dgm:pt>
    <dgm:pt modelId="{F3E252C0-A228-4259-9E77-F74017F9E8B0}" type="parTrans" cxnId="{55C83633-FFA1-4C78-A310-E6D04A2D3EA1}">
      <dgm:prSet/>
      <dgm:spPr>
        <a:solidFill>
          <a:schemeClr val="bg1"/>
        </a:solidFill>
      </dgm:spPr>
      <dgm:t>
        <a:bodyPr/>
        <a:lstStyle/>
        <a:p>
          <a:endParaRPr lang="en-GB" dirty="0"/>
        </a:p>
      </dgm:t>
    </dgm:pt>
    <dgm:pt modelId="{F89854E9-43D6-462B-BAAF-4B86DF29A4AA}" type="sibTrans" cxnId="{55C83633-FFA1-4C78-A310-E6D04A2D3EA1}">
      <dgm:prSet/>
      <dgm:spPr/>
      <dgm:t>
        <a:bodyPr/>
        <a:lstStyle/>
        <a:p>
          <a:endParaRPr lang="en-GB"/>
        </a:p>
      </dgm:t>
    </dgm:pt>
    <dgm:pt modelId="{416789D6-514E-491D-8662-025623E447AF}">
      <dgm:prSet phldrT="[Text]"/>
      <dgm:spPr/>
      <dgm:t>
        <a:bodyPr/>
        <a:lstStyle/>
        <a:p>
          <a:r>
            <a:rPr lang="hu-HU" dirty="0" smtClean="0"/>
            <a:t>Health </a:t>
          </a:r>
          <a:r>
            <a:rPr lang="hu-HU" dirty="0" err="1" smtClean="0"/>
            <a:t>Insurance</a:t>
          </a:r>
          <a:endParaRPr lang="en-GB" dirty="0"/>
        </a:p>
      </dgm:t>
    </dgm:pt>
    <dgm:pt modelId="{2430CD6E-9937-4C23-B69B-977727612A41}" type="parTrans" cxnId="{437DBA83-E19D-40F7-B10A-A91D4E6422DE}">
      <dgm:prSet/>
      <dgm:spPr>
        <a:solidFill>
          <a:schemeClr val="bg1"/>
        </a:solidFill>
      </dgm:spPr>
      <dgm:t>
        <a:bodyPr/>
        <a:lstStyle/>
        <a:p>
          <a:endParaRPr lang="en-GB"/>
        </a:p>
      </dgm:t>
    </dgm:pt>
    <dgm:pt modelId="{2F534A23-609D-480F-A5DD-E57579F8A51C}" type="sibTrans" cxnId="{437DBA83-E19D-40F7-B10A-A91D4E6422DE}">
      <dgm:prSet/>
      <dgm:spPr/>
      <dgm:t>
        <a:bodyPr/>
        <a:lstStyle/>
        <a:p>
          <a:endParaRPr lang="en-GB"/>
        </a:p>
      </dgm:t>
    </dgm:pt>
    <dgm:pt modelId="{E5A4D6B2-4FB4-482A-A76D-3A237826C8A6}" type="pres">
      <dgm:prSet presAssocID="{37AFFAB8-66C3-4D04-80E6-8E5C7C6E9D51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hu-HU"/>
        </a:p>
      </dgm:t>
    </dgm:pt>
    <dgm:pt modelId="{B7C6338D-6B57-4850-A7C3-C342A6F0B79E}" type="pres">
      <dgm:prSet presAssocID="{CCDB87A2-65C6-4F5C-BC86-06B41D4FBF6D}" presName="centerShape" presStyleLbl="node0" presStyleIdx="0" presStyleCnt="1"/>
      <dgm:spPr/>
      <dgm:t>
        <a:bodyPr/>
        <a:lstStyle/>
        <a:p>
          <a:endParaRPr lang="hu-HU"/>
        </a:p>
      </dgm:t>
    </dgm:pt>
    <dgm:pt modelId="{707AE1A1-923F-4BB8-B1C3-CDFE5BB47299}" type="pres">
      <dgm:prSet presAssocID="{6CE3C98F-1C5A-4BC1-A953-5897A0D371C3}" presName="parTrans" presStyleLbl="sibTrans2D1" presStyleIdx="0" presStyleCnt="3" custAng="10260000" custScaleX="138992" custScaleY="56592"/>
      <dgm:spPr/>
      <dgm:t>
        <a:bodyPr/>
        <a:lstStyle/>
        <a:p>
          <a:endParaRPr lang="hu-HU"/>
        </a:p>
      </dgm:t>
    </dgm:pt>
    <dgm:pt modelId="{F8B5533A-56C7-451C-B962-D143AB333C2A}" type="pres">
      <dgm:prSet presAssocID="{6CE3C98F-1C5A-4BC1-A953-5897A0D371C3}" presName="connectorText" presStyleLbl="sibTrans2D1" presStyleIdx="0" presStyleCnt="3"/>
      <dgm:spPr/>
      <dgm:t>
        <a:bodyPr/>
        <a:lstStyle/>
        <a:p>
          <a:endParaRPr lang="hu-HU"/>
        </a:p>
      </dgm:t>
    </dgm:pt>
    <dgm:pt modelId="{149BD646-9CEA-42F3-9269-259A59F793B2}" type="pres">
      <dgm:prSet presAssocID="{0FBB89FC-FA9F-43DA-AF0A-B35D1704D371}" presName="node" presStyleLbl="node1" presStyleIdx="0" presStyleCnt="3" custRadScaleRad="107743" custRadScaleInc="-1013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72BAF03-7A95-49D9-823D-AFDAD0CD4319}" type="pres">
      <dgm:prSet presAssocID="{F3E252C0-A228-4259-9E77-F74017F9E8B0}" presName="parTrans" presStyleLbl="sibTrans2D1" presStyleIdx="1" presStyleCnt="3" custScaleX="155813" custScaleY="56592"/>
      <dgm:spPr/>
      <dgm:t>
        <a:bodyPr/>
        <a:lstStyle/>
        <a:p>
          <a:endParaRPr lang="hu-HU"/>
        </a:p>
      </dgm:t>
    </dgm:pt>
    <dgm:pt modelId="{68194F41-BA27-41AD-BB46-317A0A316C48}" type="pres">
      <dgm:prSet presAssocID="{F3E252C0-A228-4259-9E77-F74017F9E8B0}" presName="connectorText" presStyleLbl="sibTrans2D1" presStyleIdx="1" presStyleCnt="3"/>
      <dgm:spPr/>
      <dgm:t>
        <a:bodyPr/>
        <a:lstStyle/>
        <a:p>
          <a:endParaRPr lang="hu-HU"/>
        </a:p>
      </dgm:t>
    </dgm:pt>
    <dgm:pt modelId="{30F83115-A688-4CD7-B42A-C5B9F950B12C}" type="pres">
      <dgm:prSet presAssocID="{46EC1C18-3238-4757-A38B-2FF35D38F422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FD48157A-D0A3-4D3A-8E01-CD39F94EC339}" type="pres">
      <dgm:prSet presAssocID="{2430CD6E-9937-4C23-B69B-977727612A41}" presName="parTrans" presStyleLbl="sibTrans2D1" presStyleIdx="2" presStyleCnt="3" custAng="11279337" custScaleX="142829" custScaleY="56592"/>
      <dgm:spPr/>
      <dgm:t>
        <a:bodyPr/>
        <a:lstStyle/>
        <a:p>
          <a:endParaRPr lang="hu-HU"/>
        </a:p>
      </dgm:t>
    </dgm:pt>
    <dgm:pt modelId="{C58243EF-1F40-4F35-9641-81504D725A5B}" type="pres">
      <dgm:prSet presAssocID="{2430CD6E-9937-4C23-B69B-977727612A41}" presName="connectorText" presStyleLbl="sibTrans2D1" presStyleIdx="2" presStyleCnt="3"/>
      <dgm:spPr/>
      <dgm:t>
        <a:bodyPr/>
        <a:lstStyle/>
        <a:p>
          <a:endParaRPr lang="hu-HU"/>
        </a:p>
      </dgm:t>
    </dgm:pt>
    <dgm:pt modelId="{9DDE2C45-468D-4ECD-85F9-2EAE53CD95F6}" type="pres">
      <dgm:prSet presAssocID="{416789D6-514E-491D-8662-025623E447AF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AD8CF011-B760-4220-99DC-65C0E78B4655}" type="presOf" srcId="{46EC1C18-3238-4757-A38B-2FF35D38F422}" destId="{30F83115-A688-4CD7-B42A-C5B9F950B12C}" srcOrd="0" destOrd="0" presId="urn:microsoft.com/office/officeart/2005/8/layout/radial5"/>
    <dgm:cxn modelId="{339D39CA-C9D7-4822-BAE7-CD81344B7B62}" type="presOf" srcId="{6CE3C98F-1C5A-4BC1-A953-5897A0D371C3}" destId="{707AE1A1-923F-4BB8-B1C3-CDFE5BB47299}" srcOrd="0" destOrd="0" presId="urn:microsoft.com/office/officeart/2005/8/layout/radial5"/>
    <dgm:cxn modelId="{D3E3469C-EC22-4A21-A68D-1EB07B2F1DED}" type="presOf" srcId="{2430CD6E-9937-4C23-B69B-977727612A41}" destId="{FD48157A-D0A3-4D3A-8E01-CD39F94EC339}" srcOrd="0" destOrd="0" presId="urn:microsoft.com/office/officeart/2005/8/layout/radial5"/>
    <dgm:cxn modelId="{5EBE9888-F082-410E-8EDF-26927AFB0DE9}" srcId="{37AFFAB8-66C3-4D04-80E6-8E5C7C6E9D51}" destId="{CCDB87A2-65C6-4F5C-BC86-06B41D4FBF6D}" srcOrd="0" destOrd="0" parTransId="{8BF4BA6F-899E-4699-903C-2D1183E3419D}" sibTransId="{A57475F4-983C-4A0F-95D5-F9AE1D07DEC9}"/>
    <dgm:cxn modelId="{DCBB15D0-701F-464A-9ECC-51DE01D4EF65}" srcId="{CCDB87A2-65C6-4F5C-BC86-06B41D4FBF6D}" destId="{0FBB89FC-FA9F-43DA-AF0A-B35D1704D371}" srcOrd="0" destOrd="0" parTransId="{6CE3C98F-1C5A-4BC1-A953-5897A0D371C3}" sibTransId="{6BC4AE08-EAC9-4923-A8A4-1E445C6A05C5}"/>
    <dgm:cxn modelId="{A8A04075-9FA7-4B5A-9692-90ABD9DB8DAA}" type="presOf" srcId="{F3E252C0-A228-4259-9E77-F74017F9E8B0}" destId="{672BAF03-7A95-49D9-823D-AFDAD0CD4319}" srcOrd="0" destOrd="0" presId="urn:microsoft.com/office/officeart/2005/8/layout/radial5"/>
    <dgm:cxn modelId="{01EC3B0F-B796-43C9-A4A5-45B2ADE1AD96}" type="presOf" srcId="{0FBB89FC-FA9F-43DA-AF0A-B35D1704D371}" destId="{149BD646-9CEA-42F3-9269-259A59F793B2}" srcOrd="0" destOrd="0" presId="urn:microsoft.com/office/officeart/2005/8/layout/radial5"/>
    <dgm:cxn modelId="{ED9081B1-197F-4ECD-A2AB-7B8C44712582}" type="presOf" srcId="{F3E252C0-A228-4259-9E77-F74017F9E8B0}" destId="{68194F41-BA27-41AD-BB46-317A0A316C48}" srcOrd="1" destOrd="0" presId="urn:microsoft.com/office/officeart/2005/8/layout/radial5"/>
    <dgm:cxn modelId="{55C83633-FFA1-4C78-A310-E6D04A2D3EA1}" srcId="{CCDB87A2-65C6-4F5C-BC86-06B41D4FBF6D}" destId="{46EC1C18-3238-4757-A38B-2FF35D38F422}" srcOrd="1" destOrd="0" parTransId="{F3E252C0-A228-4259-9E77-F74017F9E8B0}" sibTransId="{F89854E9-43D6-462B-BAAF-4B86DF29A4AA}"/>
    <dgm:cxn modelId="{63D31EC9-7AE5-4CE6-8665-D62161E4D86A}" type="presOf" srcId="{CCDB87A2-65C6-4F5C-BC86-06B41D4FBF6D}" destId="{B7C6338D-6B57-4850-A7C3-C342A6F0B79E}" srcOrd="0" destOrd="0" presId="urn:microsoft.com/office/officeart/2005/8/layout/radial5"/>
    <dgm:cxn modelId="{65EC71C6-1C4F-4C85-A9EB-0E976F56AF8F}" type="presOf" srcId="{6CE3C98F-1C5A-4BC1-A953-5897A0D371C3}" destId="{F8B5533A-56C7-451C-B962-D143AB333C2A}" srcOrd="1" destOrd="0" presId="urn:microsoft.com/office/officeart/2005/8/layout/radial5"/>
    <dgm:cxn modelId="{437DBA83-E19D-40F7-B10A-A91D4E6422DE}" srcId="{CCDB87A2-65C6-4F5C-BC86-06B41D4FBF6D}" destId="{416789D6-514E-491D-8662-025623E447AF}" srcOrd="2" destOrd="0" parTransId="{2430CD6E-9937-4C23-B69B-977727612A41}" sibTransId="{2F534A23-609D-480F-A5DD-E57579F8A51C}"/>
    <dgm:cxn modelId="{7EE80319-CA1D-464A-82C6-15943DC9E419}" type="presOf" srcId="{416789D6-514E-491D-8662-025623E447AF}" destId="{9DDE2C45-468D-4ECD-85F9-2EAE53CD95F6}" srcOrd="0" destOrd="0" presId="urn:microsoft.com/office/officeart/2005/8/layout/radial5"/>
    <dgm:cxn modelId="{7F7640E9-5198-4183-931D-2544F8DDC69D}" type="presOf" srcId="{37AFFAB8-66C3-4D04-80E6-8E5C7C6E9D51}" destId="{E5A4D6B2-4FB4-482A-A76D-3A237826C8A6}" srcOrd="0" destOrd="0" presId="urn:microsoft.com/office/officeart/2005/8/layout/radial5"/>
    <dgm:cxn modelId="{7D22944E-97D7-4B9B-A786-7891CADD9804}" type="presOf" srcId="{2430CD6E-9937-4C23-B69B-977727612A41}" destId="{C58243EF-1F40-4F35-9641-81504D725A5B}" srcOrd="1" destOrd="0" presId="urn:microsoft.com/office/officeart/2005/8/layout/radial5"/>
    <dgm:cxn modelId="{8EE3BC93-2DE5-4D3B-B8B6-8CE5EDF0E254}" type="presParOf" srcId="{E5A4D6B2-4FB4-482A-A76D-3A237826C8A6}" destId="{B7C6338D-6B57-4850-A7C3-C342A6F0B79E}" srcOrd="0" destOrd="0" presId="urn:microsoft.com/office/officeart/2005/8/layout/radial5"/>
    <dgm:cxn modelId="{156B180E-C8E5-4D4C-A87E-D9070BE9BC2F}" type="presParOf" srcId="{E5A4D6B2-4FB4-482A-A76D-3A237826C8A6}" destId="{707AE1A1-923F-4BB8-B1C3-CDFE5BB47299}" srcOrd="1" destOrd="0" presId="urn:microsoft.com/office/officeart/2005/8/layout/radial5"/>
    <dgm:cxn modelId="{67E22A92-A3B3-4567-BC6E-CD32A13DDAC8}" type="presParOf" srcId="{707AE1A1-923F-4BB8-B1C3-CDFE5BB47299}" destId="{F8B5533A-56C7-451C-B962-D143AB333C2A}" srcOrd="0" destOrd="0" presId="urn:microsoft.com/office/officeart/2005/8/layout/radial5"/>
    <dgm:cxn modelId="{0EDA340C-16B6-408E-8CCC-FB7893CB9225}" type="presParOf" srcId="{E5A4D6B2-4FB4-482A-A76D-3A237826C8A6}" destId="{149BD646-9CEA-42F3-9269-259A59F793B2}" srcOrd="2" destOrd="0" presId="urn:microsoft.com/office/officeart/2005/8/layout/radial5"/>
    <dgm:cxn modelId="{A53B320B-E500-494B-81EF-0DF60F4B13DE}" type="presParOf" srcId="{E5A4D6B2-4FB4-482A-A76D-3A237826C8A6}" destId="{672BAF03-7A95-49D9-823D-AFDAD0CD4319}" srcOrd="3" destOrd="0" presId="urn:microsoft.com/office/officeart/2005/8/layout/radial5"/>
    <dgm:cxn modelId="{BDF62708-26D8-4E59-89C3-4FFBB5B57310}" type="presParOf" srcId="{672BAF03-7A95-49D9-823D-AFDAD0CD4319}" destId="{68194F41-BA27-41AD-BB46-317A0A316C48}" srcOrd="0" destOrd="0" presId="urn:microsoft.com/office/officeart/2005/8/layout/radial5"/>
    <dgm:cxn modelId="{E86E0C98-486E-4212-980B-E4B41CF5E397}" type="presParOf" srcId="{E5A4D6B2-4FB4-482A-A76D-3A237826C8A6}" destId="{30F83115-A688-4CD7-B42A-C5B9F950B12C}" srcOrd="4" destOrd="0" presId="urn:microsoft.com/office/officeart/2005/8/layout/radial5"/>
    <dgm:cxn modelId="{E7C37A2A-4AE3-49B7-96C9-B4DC94E69872}" type="presParOf" srcId="{E5A4D6B2-4FB4-482A-A76D-3A237826C8A6}" destId="{FD48157A-D0A3-4D3A-8E01-CD39F94EC339}" srcOrd="5" destOrd="0" presId="urn:microsoft.com/office/officeart/2005/8/layout/radial5"/>
    <dgm:cxn modelId="{0C85BA7B-1552-468B-BE20-852324B93B35}" type="presParOf" srcId="{FD48157A-D0A3-4D3A-8E01-CD39F94EC339}" destId="{C58243EF-1F40-4F35-9641-81504D725A5B}" srcOrd="0" destOrd="0" presId="urn:microsoft.com/office/officeart/2005/8/layout/radial5"/>
    <dgm:cxn modelId="{0D709492-7F09-4F8C-A736-90D24355D3E1}" type="presParOf" srcId="{E5A4D6B2-4FB4-482A-A76D-3A237826C8A6}" destId="{9DDE2C45-468D-4ECD-85F9-2EAE53CD95F6}" srcOrd="6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7AFFAB8-66C3-4D04-80E6-8E5C7C6E9D51}" type="doc">
      <dgm:prSet loTypeId="urn:microsoft.com/office/officeart/2005/8/layout/radial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CDB87A2-65C6-4F5C-BC86-06B41D4FBF6D}">
      <dgm:prSet phldrT="[Text]" custT="1"/>
      <dgm:spPr>
        <a:solidFill>
          <a:schemeClr val="accent1">
            <a:hueOff val="0"/>
            <a:satOff val="0"/>
            <a:lumOff val="0"/>
            <a:alpha val="65000"/>
          </a:schemeClr>
        </a:solidFill>
        <a:ln>
          <a:solidFill>
            <a:schemeClr val="lt1">
              <a:hueOff val="0"/>
              <a:satOff val="0"/>
              <a:lumOff val="0"/>
              <a:alpha val="78000"/>
            </a:schemeClr>
          </a:solidFill>
        </a:ln>
      </dgm:spPr>
      <dgm:t>
        <a:bodyPr/>
        <a:lstStyle/>
        <a:p>
          <a:r>
            <a:rPr lang="hu-HU" sz="1800" dirty="0" smtClean="0"/>
            <a:t>NISZ</a:t>
          </a:r>
          <a:endParaRPr lang="en-GB" sz="1800" dirty="0"/>
        </a:p>
      </dgm:t>
    </dgm:pt>
    <dgm:pt modelId="{8BF4BA6F-899E-4699-903C-2D1183E3419D}" type="parTrans" cxnId="{5EBE9888-F082-410E-8EDF-26927AFB0DE9}">
      <dgm:prSet/>
      <dgm:spPr/>
      <dgm:t>
        <a:bodyPr/>
        <a:lstStyle/>
        <a:p>
          <a:endParaRPr lang="en-GB"/>
        </a:p>
      </dgm:t>
    </dgm:pt>
    <dgm:pt modelId="{A57475F4-983C-4A0F-95D5-F9AE1D07DEC9}" type="sibTrans" cxnId="{5EBE9888-F082-410E-8EDF-26927AFB0DE9}">
      <dgm:prSet/>
      <dgm:spPr/>
      <dgm:t>
        <a:bodyPr/>
        <a:lstStyle/>
        <a:p>
          <a:endParaRPr lang="en-GB"/>
        </a:p>
      </dgm:t>
    </dgm:pt>
    <dgm:pt modelId="{0FBB89FC-FA9F-43DA-AF0A-B35D1704D371}">
      <dgm:prSet phldrT="[Text]"/>
      <dgm:spPr/>
      <dgm:t>
        <a:bodyPr/>
        <a:lstStyle/>
        <a:p>
          <a:r>
            <a:rPr lang="hu-HU" dirty="0" err="1" smtClean="0"/>
            <a:t>Tax</a:t>
          </a:r>
          <a:r>
            <a:rPr lang="hu-HU" dirty="0" smtClean="0"/>
            <a:t> </a:t>
          </a:r>
          <a:r>
            <a:rPr lang="hu-HU" dirty="0" err="1" smtClean="0"/>
            <a:t>Authority</a:t>
          </a:r>
          <a:endParaRPr lang="en-GB" dirty="0"/>
        </a:p>
      </dgm:t>
    </dgm:pt>
    <dgm:pt modelId="{6CE3C98F-1C5A-4BC1-A953-5897A0D371C3}" type="parTrans" cxnId="{DCBB15D0-701F-464A-9ECC-51DE01D4EF65}">
      <dgm:prSet/>
      <dgm:spPr>
        <a:solidFill>
          <a:schemeClr val="tx1">
            <a:lumMod val="75000"/>
            <a:lumOff val="25000"/>
          </a:schemeClr>
        </a:solidFill>
      </dgm:spPr>
      <dgm:t>
        <a:bodyPr/>
        <a:lstStyle/>
        <a:p>
          <a:endParaRPr lang="en-GB"/>
        </a:p>
      </dgm:t>
    </dgm:pt>
    <dgm:pt modelId="{6BC4AE08-EAC9-4923-A8A4-1E445C6A05C5}" type="sibTrans" cxnId="{DCBB15D0-701F-464A-9ECC-51DE01D4EF65}">
      <dgm:prSet/>
      <dgm:spPr/>
      <dgm:t>
        <a:bodyPr/>
        <a:lstStyle/>
        <a:p>
          <a:endParaRPr lang="en-GB"/>
        </a:p>
      </dgm:t>
    </dgm:pt>
    <dgm:pt modelId="{46EC1C18-3238-4757-A38B-2FF35D38F422}">
      <dgm:prSet phldrT="[Text]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hu-HU" dirty="0" err="1" smtClean="0"/>
            <a:t>researcher</a:t>
          </a:r>
          <a:endParaRPr lang="en-GB" dirty="0"/>
        </a:p>
      </dgm:t>
    </dgm:pt>
    <dgm:pt modelId="{F3E252C0-A228-4259-9E77-F74017F9E8B0}" type="parTrans" cxnId="{55C83633-FFA1-4C78-A310-E6D04A2D3EA1}">
      <dgm:prSet/>
      <dgm:spPr>
        <a:solidFill>
          <a:schemeClr val="bg1"/>
        </a:solidFill>
      </dgm:spPr>
      <dgm:t>
        <a:bodyPr/>
        <a:lstStyle/>
        <a:p>
          <a:endParaRPr lang="en-GB" dirty="0"/>
        </a:p>
      </dgm:t>
    </dgm:pt>
    <dgm:pt modelId="{F89854E9-43D6-462B-BAAF-4B86DF29A4AA}" type="sibTrans" cxnId="{55C83633-FFA1-4C78-A310-E6D04A2D3EA1}">
      <dgm:prSet/>
      <dgm:spPr/>
      <dgm:t>
        <a:bodyPr/>
        <a:lstStyle/>
        <a:p>
          <a:endParaRPr lang="en-GB"/>
        </a:p>
      </dgm:t>
    </dgm:pt>
    <dgm:pt modelId="{416789D6-514E-491D-8662-025623E447AF}">
      <dgm:prSet phldrT="[Text]"/>
      <dgm:spPr/>
      <dgm:t>
        <a:bodyPr/>
        <a:lstStyle/>
        <a:p>
          <a:r>
            <a:rPr lang="hu-HU" dirty="0" smtClean="0"/>
            <a:t>Health </a:t>
          </a:r>
          <a:r>
            <a:rPr lang="hu-HU" dirty="0" err="1" smtClean="0"/>
            <a:t>Insurance</a:t>
          </a:r>
          <a:endParaRPr lang="en-GB" dirty="0"/>
        </a:p>
      </dgm:t>
    </dgm:pt>
    <dgm:pt modelId="{2430CD6E-9937-4C23-B69B-977727612A41}" type="parTrans" cxnId="{437DBA83-E19D-40F7-B10A-A91D4E6422DE}">
      <dgm:prSet/>
      <dgm:spPr>
        <a:solidFill>
          <a:schemeClr val="tx1">
            <a:lumMod val="75000"/>
            <a:lumOff val="25000"/>
          </a:schemeClr>
        </a:solidFill>
      </dgm:spPr>
      <dgm:t>
        <a:bodyPr/>
        <a:lstStyle/>
        <a:p>
          <a:endParaRPr lang="en-GB"/>
        </a:p>
      </dgm:t>
    </dgm:pt>
    <dgm:pt modelId="{2F534A23-609D-480F-A5DD-E57579F8A51C}" type="sibTrans" cxnId="{437DBA83-E19D-40F7-B10A-A91D4E6422DE}">
      <dgm:prSet/>
      <dgm:spPr/>
      <dgm:t>
        <a:bodyPr/>
        <a:lstStyle/>
        <a:p>
          <a:endParaRPr lang="en-GB"/>
        </a:p>
      </dgm:t>
    </dgm:pt>
    <dgm:pt modelId="{E5A4D6B2-4FB4-482A-A76D-3A237826C8A6}" type="pres">
      <dgm:prSet presAssocID="{37AFFAB8-66C3-4D04-80E6-8E5C7C6E9D51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hu-HU"/>
        </a:p>
      </dgm:t>
    </dgm:pt>
    <dgm:pt modelId="{B7C6338D-6B57-4850-A7C3-C342A6F0B79E}" type="pres">
      <dgm:prSet presAssocID="{CCDB87A2-65C6-4F5C-BC86-06B41D4FBF6D}" presName="centerShape" presStyleLbl="node0" presStyleIdx="0" presStyleCnt="1"/>
      <dgm:spPr/>
      <dgm:t>
        <a:bodyPr/>
        <a:lstStyle/>
        <a:p>
          <a:endParaRPr lang="hu-HU"/>
        </a:p>
      </dgm:t>
    </dgm:pt>
    <dgm:pt modelId="{707AE1A1-923F-4BB8-B1C3-CDFE5BB47299}" type="pres">
      <dgm:prSet presAssocID="{6CE3C98F-1C5A-4BC1-A953-5897A0D371C3}" presName="parTrans" presStyleLbl="sibTrans2D1" presStyleIdx="0" presStyleCnt="3" custAng="10260000" custScaleX="138992" custScaleY="56592"/>
      <dgm:spPr/>
      <dgm:t>
        <a:bodyPr/>
        <a:lstStyle/>
        <a:p>
          <a:endParaRPr lang="hu-HU"/>
        </a:p>
      </dgm:t>
    </dgm:pt>
    <dgm:pt modelId="{F8B5533A-56C7-451C-B962-D143AB333C2A}" type="pres">
      <dgm:prSet presAssocID="{6CE3C98F-1C5A-4BC1-A953-5897A0D371C3}" presName="connectorText" presStyleLbl="sibTrans2D1" presStyleIdx="0" presStyleCnt="3"/>
      <dgm:spPr/>
      <dgm:t>
        <a:bodyPr/>
        <a:lstStyle/>
        <a:p>
          <a:endParaRPr lang="hu-HU"/>
        </a:p>
      </dgm:t>
    </dgm:pt>
    <dgm:pt modelId="{149BD646-9CEA-42F3-9269-259A59F793B2}" type="pres">
      <dgm:prSet presAssocID="{0FBB89FC-FA9F-43DA-AF0A-B35D1704D371}" presName="node" presStyleLbl="node1" presStyleIdx="0" presStyleCnt="3" custRadScaleRad="107743" custRadScaleInc="-1013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72BAF03-7A95-49D9-823D-AFDAD0CD4319}" type="pres">
      <dgm:prSet presAssocID="{F3E252C0-A228-4259-9E77-F74017F9E8B0}" presName="parTrans" presStyleLbl="sibTrans2D1" presStyleIdx="1" presStyleCnt="3" custScaleX="155813" custScaleY="56592"/>
      <dgm:spPr/>
      <dgm:t>
        <a:bodyPr/>
        <a:lstStyle/>
        <a:p>
          <a:endParaRPr lang="hu-HU"/>
        </a:p>
      </dgm:t>
    </dgm:pt>
    <dgm:pt modelId="{68194F41-BA27-41AD-BB46-317A0A316C48}" type="pres">
      <dgm:prSet presAssocID="{F3E252C0-A228-4259-9E77-F74017F9E8B0}" presName="connectorText" presStyleLbl="sibTrans2D1" presStyleIdx="1" presStyleCnt="3"/>
      <dgm:spPr/>
      <dgm:t>
        <a:bodyPr/>
        <a:lstStyle/>
        <a:p>
          <a:endParaRPr lang="hu-HU"/>
        </a:p>
      </dgm:t>
    </dgm:pt>
    <dgm:pt modelId="{30F83115-A688-4CD7-B42A-C5B9F950B12C}" type="pres">
      <dgm:prSet presAssocID="{46EC1C18-3238-4757-A38B-2FF35D38F422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FD48157A-D0A3-4D3A-8E01-CD39F94EC339}" type="pres">
      <dgm:prSet presAssocID="{2430CD6E-9937-4C23-B69B-977727612A41}" presName="parTrans" presStyleLbl="sibTrans2D1" presStyleIdx="2" presStyleCnt="3" custAng="11279337" custScaleX="142829" custScaleY="56592"/>
      <dgm:spPr/>
      <dgm:t>
        <a:bodyPr/>
        <a:lstStyle/>
        <a:p>
          <a:endParaRPr lang="hu-HU"/>
        </a:p>
      </dgm:t>
    </dgm:pt>
    <dgm:pt modelId="{C58243EF-1F40-4F35-9641-81504D725A5B}" type="pres">
      <dgm:prSet presAssocID="{2430CD6E-9937-4C23-B69B-977727612A41}" presName="connectorText" presStyleLbl="sibTrans2D1" presStyleIdx="2" presStyleCnt="3"/>
      <dgm:spPr/>
      <dgm:t>
        <a:bodyPr/>
        <a:lstStyle/>
        <a:p>
          <a:endParaRPr lang="hu-HU"/>
        </a:p>
      </dgm:t>
    </dgm:pt>
    <dgm:pt modelId="{9DDE2C45-468D-4ECD-85F9-2EAE53CD95F6}" type="pres">
      <dgm:prSet presAssocID="{416789D6-514E-491D-8662-025623E447AF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F26BFE88-6B29-4DEE-B897-DC6D877AA387}" type="presOf" srcId="{CCDB87A2-65C6-4F5C-BC86-06B41D4FBF6D}" destId="{B7C6338D-6B57-4850-A7C3-C342A6F0B79E}" srcOrd="0" destOrd="0" presId="urn:microsoft.com/office/officeart/2005/8/layout/radial5"/>
    <dgm:cxn modelId="{5EBE9888-F082-410E-8EDF-26927AFB0DE9}" srcId="{37AFFAB8-66C3-4D04-80E6-8E5C7C6E9D51}" destId="{CCDB87A2-65C6-4F5C-BC86-06B41D4FBF6D}" srcOrd="0" destOrd="0" parTransId="{8BF4BA6F-899E-4699-903C-2D1183E3419D}" sibTransId="{A57475F4-983C-4A0F-95D5-F9AE1D07DEC9}"/>
    <dgm:cxn modelId="{DCBB15D0-701F-464A-9ECC-51DE01D4EF65}" srcId="{CCDB87A2-65C6-4F5C-BC86-06B41D4FBF6D}" destId="{0FBB89FC-FA9F-43DA-AF0A-B35D1704D371}" srcOrd="0" destOrd="0" parTransId="{6CE3C98F-1C5A-4BC1-A953-5897A0D371C3}" sibTransId="{6BC4AE08-EAC9-4923-A8A4-1E445C6A05C5}"/>
    <dgm:cxn modelId="{83604887-B9A5-4FFB-91A0-6941DBD695A9}" type="presOf" srcId="{37AFFAB8-66C3-4D04-80E6-8E5C7C6E9D51}" destId="{E5A4D6B2-4FB4-482A-A76D-3A237826C8A6}" srcOrd="0" destOrd="0" presId="urn:microsoft.com/office/officeart/2005/8/layout/radial5"/>
    <dgm:cxn modelId="{DA1417B1-20DF-4FAE-ABE3-0DA5CDF18CED}" type="presOf" srcId="{2430CD6E-9937-4C23-B69B-977727612A41}" destId="{FD48157A-D0A3-4D3A-8E01-CD39F94EC339}" srcOrd="0" destOrd="0" presId="urn:microsoft.com/office/officeart/2005/8/layout/radial5"/>
    <dgm:cxn modelId="{4E643CBD-9B8A-43BE-8D1C-4758D912B58B}" type="presOf" srcId="{416789D6-514E-491D-8662-025623E447AF}" destId="{9DDE2C45-468D-4ECD-85F9-2EAE53CD95F6}" srcOrd="0" destOrd="0" presId="urn:microsoft.com/office/officeart/2005/8/layout/radial5"/>
    <dgm:cxn modelId="{E108DA47-9F57-4984-A13B-64811909C04D}" type="presOf" srcId="{F3E252C0-A228-4259-9E77-F74017F9E8B0}" destId="{672BAF03-7A95-49D9-823D-AFDAD0CD4319}" srcOrd="0" destOrd="0" presId="urn:microsoft.com/office/officeart/2005/8/layout/radial5"/>
    <dgm:cxn modelId="{55C83633-FFA1-4C78-A310-E6D04A2D3EA1}" srcId="{CCDB87A2-65C6-4F5C-BC86-06B41D4FBF6D}" destId="{46EC1C18-3238-4757-A38B-2FF35D38F422}" srcOrd="1" destOrd="0" parTransId="{F3E252C0-A228-4259-9E77-F74017F9E8B0}" sibTransId="{F89854E9-43D6-462B-BAAF-4B86DF29A4AA}"/>
    <dgm:cxn modelId="{2F0C8711-FB09-4C95-803B-C8CF98545AD5}" type="presOf" srcId="{2430CD6E-9937-4C23-B69B-977727612A41}" destId="{C58243EF-1F40-4F35-9641-81504D725A5B}" srcOrd="1" destOrd="0" presId="urn:microsoft.com/office/officeart/2005/8/layout/radial5"/>
    <dgm:cxn modelId="{459F81C4-7297-4D8E-9F38-5B10A5C7A5DE}" type="presOf" srcId="{F3E252C0-A228-4259-9E77-F74017F9E8B0}" destId="{68194F41-BA27-41AD-BB46-317A0A316C48}" srcOrd="1" destOrd="0" presId="urn:microsoft.com/office/officeart/2005/8/layout/radial5"/>
    <dgm:cxn modelId="{437DBA83-E19D-40F7-B10A-A91D4E6422DE}" srcId="{CCDB87A2-65C6-4F5C-BC86-06B41D4FBF6D}" destId="{416789D6-514E-491D-8662-025623E447AF}" srcOrd="2" destOrd="0" parTransId="{2430CD6E-9937-4C23-B69B-977727612A41}" sibTransId="{2F534A23-609D-480F-A5DD-E57579F8A51C}"/>
    <dgm:cxn modelId="{52D63717-5B08-42B8-9B14-3EC268B45185}" type="presOf" srcId="{46EC1C18-3238-4757-A38B-2FF35D38F422}" destId="{30F83115-A688-4CD7-B42A-C5B9F950B12C}" srcOrd="0" destOrd="0" presId="urn:microsoft.com/office/officeart/2005/8/layout/radial5"/>
    <dgm:cxn modelId="{8CD40A44-7793-4073-B357-7839699436A8}" type="presOf" srcId="{0FBB89FC-FA9F-43DA-AF0A-B35D1704D371}" destId="{149BD646-9CEA-42F3-9269-259A59F793B2}" srcOrd="0" destOrd="0" presId="urn:microsoft.com/office/officeart/2005/8/layout/radial5"/>
    <dgm:cxn modelId="{1A934102-657B-4D3E-9496-0B4E50D5B99F}" type="presOf" srcId="{6CE3C98F-1C5A-4BC1-A953-5897A0D371C3}" destId="{F8B5533A-56C7-451C-B962-D143AB333C2A}" srcOrd="1" destOrd="0" presId="urn:microsoft.com/office/officeart/2005/8/layout/radial5"/>
    <dgm:cxn modelId="{38DC8AE3-DEDE-4B80-ACBD-A33DA0003391}" type="presOf" srcId="{6CE3C98F-1C5A-4BC1-A953-5897A0D371C3}" destId="{707AE1A1-923F-4BB8-B1C3-CDFE5BB47299}" srcOrd="0" destOrd="0" presId="urn:microsoft.com/office/officeart/2005/8/layout/radial5"/>
    <dgm:cxn modelId="{063DA54A-0AF6-43AF-8C08-2D51C6359232}" type="presParOf" srcId="{E5A4D6B2-4FB4-482A-A76D-3A237826C8A6}" destId="{B7C6338D-6B57-4850-A7C3-C342A6F0B79E}" srcOrd="0" destOrd="0" presId="urn:microsoft.com/office/officeart/2005/8/layout/radial5"/>
    <dgm:cxn modelId="{F42C2686-65C6-43A4-94E0-DB9EF3CC8D12}" type="presParOf" srcId="{E5A4D6B2-4FB4-482A-A76D-3A237826C8A6}" destId="{707AE1A1-923F-4BB8-B1C3-CDFE5BB47299}" srcOrd="1" destOrd="0" presId="urn:microsoft.com/office/officeart/2005/8/layout/radial5"/>
    <dgm:cxn modelId="{AEF6D429-7EA6-4A96-9F41-24E0E926C9D4}" type="presParOf" srcId="{707AE1A1-923F-4BB8-B1C3-CDFE5BB47299}" destId="{F8B5533A-56C7-451C-B962-D143AB333C2A}" srcOrd="0" destOrd="0" presId="urn:microsoft.com/office/officeart/2005/8/layout/radial5"/>
    <dgm:cxn modelId="{9053B656-DE3B-42A5-B386-A8149BDC04CF}" type="presParOf" srcId="{E5A4D6B2-4FB4-482A-A76D-3A237826C8A6}" destId="{149BD646-9CEA-42F3-9269-259A59F793B2}" srcOrd="2" destOrd="0" presId="urn:microsoft.com/office/officeart/2005/8/layout/radial5"/>
    <dgm:cxn modelId="{A03654D4-61FF-432D-B57C-D1670BF138E5}" type="presParOf" srcId="{E5A4D6B2-4FB4-482A-A76D-3A237826C8A6}" destId="{672BAF03-7A95-49D9-823D-AFDAD0CD4319}" srcOrd="3" destOrd="0" presId="urn:microsoft.com/office/officeart/2005/8/layout/radial5"/>
    <dgm:cxn modelId="{3C0077DF-8C64-45AC-8281-0E842E706EA1}" type="presParOf" srcId="{672BAF03-7A95-49D9-823D-AFDAD0CD4319}" destId="{68194F41-BA27-41AD-BB46-317A0A316C48}" srcOrd="0" destOrd="0" presId="urn:microsoft.com/office/officeart/2005/8/layout/radial5"/>
    <dgm:cxn modelId="{E997096E-0D45-491E-8574-E37AE4996057}" type="presParOf" srcId="{E5A4D6B2-4FB4-482A-A76D-3A237826C8A6}" destId="{30F83115-A688-4CD7-B42A-C5B9F950B12C}" srcOrd="4" destOrd="0" presId="urn:microsoft.com/office/officeart/2005/8/layout/radial5"/>
    <dgm:cxn modelId="{BD6C34AE-8BAA-4E78-812C-C7E619160ED2}" type="presParOf" srcId="{E5A4D6B2-4FB4-482A-A76D-3A237826C8A6}" destId="{FD48157A-D0A3-4D3A-8E01-CD39F94EC339}" srcOrd="5" destOrd="0" presId="urn:microsoft.com/office/officeart/2005/8/layout/radial5"/>
    <dgm:cxn modelId="{C42C9592-C736-4BF7-8EF0-5D36CDEF14A9}" type="presParOf" srcId="{FD48157A-D0A3-4D3A-8E01-CD39F94EC339}" destId="{C58243EF-1F40-4F35-9641-81504D725A5B}" srcOrd="0" destOrd="0" presId="urn:microsoft.com/office/officeart/2005/8/layout/radial5"/>
    <dgm:cxn modelId="{A745961F-7486-4135-9A21-60A578F58D17}" type="presParOf" srcId="{E5A4D6B2-4FB4-482A-A76D-3A237826C8A6}" destId="{9DDE2C45-468D-4ECD-85F9-2EAE53CD95F6}" srcOrd="6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7AFFAB8-66C3-4D04-80E6-8E5C7C6E9D51}" type="doc">
      <dgm:prSet loTypeId="urn:microsoft.com/office/officeart/2005/8/layout/radial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CDB87A2-65C6-4F5C-BC86-06B41D4FBF6D}">
      <dgm:prSet phldrT="[Text]" custT="1"/>
      <dgm:spPr>
        <a:solidFill>
          <a:schemeClr val="accent1">
            <a:hueOff val="0"/>
            <a:satOff val="0"/>
            <a:lumOff val="0"/>
            <a:alpha val="65000"/>
          </a:schemeClr>
        </a:solidFill>
        <a:ln>
          <a:solidFill>
            <a:schemeClr val="lt1">
              <a:hueOff val="0"/>
              <a:satOff val="0"/>
              <a:lumOff val="0"/>
              <a:alpha val="78000"/>
            </a:schemeClr>
          </a:solidFill>
        </a:ln>
      </dgm:spPr>
      <dgm:t>
        <a:bodyPr/>
        <a:lstStyle/>
        <a:p>
          <a:r>
            <a:rPr lang="hu-HU" sz="1800" dirty="0" smtClean="0"/>
            <a:t>NISZ</a:t>
          </a:r>
          <a:endParaRPr lang="en-GB" sz="1800" dirty="0"/>
        </a:p>
      </dgm:t>
    </dgm:pt>
    <dgm:pt modelId="{8BF4BA6F-899E-4699-903C-2D1183E3419D}" type="parTrans" cxnId="{5EBE9888-F082-410E-8EDF-26927AFB0DE9}">
      <dgm:prSet/>
      <dgm:spPr/>
      <dgm:t>
        <a:bodyPr/>
        <a:lstStyle/>
        <a:p>
          <a:endParaRPr lang="en-GB"/>
        </a:p>
      </dgm:t>
    </dgm:pt>
    <dgm:pt modelId="{A57475F4-983C-4A0F-95D5-F9AE1D07DEC9}" type="sibTrans" cxnId="{5EBE9888-F082-410E-8EDF-26927AFB0DE9}">
      <dgm:prSet/>
      <dgm:spPr/>
      <dgm:t>
        <a:bodyPr/>
        <a:lstStyle/>
        <a:p>
          <a:endParaRPr lang="en-GB"/>
        </a:p>
      </dgm:t>
    </dgm:pt>
    <dgm:pt modelId="{0FBB89FC-FA9F-43DA-AF0A-B35D1704D371}">
      <dgm:prSet phldrT="[Text]"/>
      <dgm:spPr/>
      <dgm:t>
        <a:bodyPr/>
        <a:lstStyle/>
        <a:p>
          <a:r>
            <a:rPr lang="hu-HU" dirty="0" err="1" smtClean="0"/>
            <a:t>Tax</a:t>
          </a:r>
          <a:r>
            <a:rPr lang="hu-HU" dirty="0" smtClean="0"/>
            <a:t> </a:t>
          </a:r>
          <a:r>
            <a:rPr lang="hu-HU" dirty="0" err="1" smtClean="0"/>
            <a:t>Authority</a:t>
          </a:r>
          <a:endParaRPr lang="en-GB" dirty="0"/>
        </a:p>
      </dgm:t>
    </dgm:pt>
    <dgm:pt modelId="{6CE3C98F-1C5A-4BC1-A953-5897A0D371C3}" type="parTrans" cxnId="{DCBB15D0-701F-464A-9ECC-51DE01D4EF65}">
      <dgm:prSet/>
      <dgm:spPr>
        <a:solidFill>
          <a:schemeClr val="tx1">
            <a:lumMod val="75000"/>
            <a:lumOff val="25000"/>
          </a:schemeClr>
        </a:solidFill>
      </dgm:spPr>
      <dgm:t>
        <a:bodyPr/>
        <a:lstStyle/>
        <a:p>
          <a:endParaRPr lang="en-GB"/>
        </a:p>
      </dgm:t>
    </dgm:pt>
    <dgm:pt modelId="{6BC4AE08-EAC9-4923-A8A4-1E445C6A05C5}" type="sibTrans" cxnId="{DCBB15D0-701F-464A-9ECC-51DE01D4EF65}">
      <dgm:prSet/>
      <dgm:spPr/>
      <dgm:t>
        <a:bodyPr/>
        <a:lstStyle/>
        <a:p>
          <a:endParaRPr lang="en-GB"/>
        </a:p>
      </dgm:t>
    </dgm:pt>
    <dgm:pt modelId="{46EC1C18-3238-4757-A38B-2FF35D38F422}">
      <dgm:prSet phldrT="[Text]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hu-HU" dirty="0" err="1" smtClean="0"/>
            <a:t>researcher</a:t>
          </a:r>
          <a:endParaRPr lang="en-GB" dirty="0"/>
        </a:p>
      </dgm:t>
    </dgm:pt>
    <dgm:pt modelId="{F3E252C0-A228-4259-9E77-F74017F9E8B0}" type="parTrans" cxnId="{55C83633-FFA1-4C78-A310-E6D04A2D3EA1}">
      <dgm:prSet/>
      <dgm:spPr>
        <a:solidFill>
          <a:schemeClr val="bg1">
            <a:lumMod val="50000"/>
          </a:schemeClr>
        </a:solidFill>
      </dgm:spPr>
      <dgm:t>
        <a:bodyPr/>
        <a:lstStyle/>
        <a:p>
          <a:endParaRPr lang="en-GB" dirty="0"/>
        </a:p>
      </dgm:t>
    </dgm:pt>
    <dgm:pt modelId="{F89854E9-43D6-462B-BAAF-4B86DF29A4AA}" type="sibTrans" cxnId="{55C83633-FFA1-4C78-A310-E6D04A2D3EA1}">
      <dgm:prSet/>
      <dgm:spPr/>
      <dgm:t>
        <a:bodyPr/>
        <a:lstStyle/>
        <a:p>
          <a:endParaRPr lang="en-GB"/>
        </a:p>
      </dgm:t>
    </dgm:pt>
    <dgm:pt modelId="{416789D6-514E-491D-8662-025623E447AF}">
      <dgm:prSet phldrT="[Text]"/>
      <dgm:spPr/>
      <dgm:t>
        <a:bodyPr/>
        <a:lstStyle/>
        <a:p>
          <a:r>
            <a:rPr lang="hu-HU" dirty="0" smtClean="0"/>
            <a:t>Health </a:t>
          </a:r>
          <a:r>
            <a:rPr lang="hu-HU" dirty="0" err="1" smtClean="0"/>
            <a:t>Insurance</a:t>
          </a:r>
          <a:endParaRPr lang="en-GB" dirty="0"/>
        </a:p>
      </dgm:t>
    </dgm:pt>
    <dgm:pt modelId="{2430CD6E-9937-4C23-B69B-977727612A41}" type="parTrans" cxnId="{437DBA83-E19D-40F7-B10A-A91D4E6422DE}">
      <dgm:prSet/>
      <dgm:spPr>
        <a:solidFill>
          <a:schemeClr val="tx1">
            <a:lumMod val="75000"/>
            <a:lumOff val="25000"/>
          </a:schemeClr>
        </a:solidFill>
      </dgm:spPr>
      <dgm:t>
        <a:bodyPr/>
        <a:lstStyle/>
        <a:p>
          <a:endParaRPr lang="en-GB"/>
        </a:p>
      </dgm:t>
    </dgm:pt>
    <dgm:pt modelId="{2F534A23-609D-480F-A5DD-E57579F8A51C}" type="sibTrans" cxnId="{437DBA83-E19D-40F7-B10A-A91D4E6422DE}">
      <dgm:prSet/>
      <dgm:spPr/>
      <dgm:t>
        <a:bodyPr/>
        <a:lstStyle/>
        <a:p>
          <a:endParaRPr lang="en-GB"/>
        </a:p>
      </dgm:t>
    </dgm:pt>
    <dgm:pt modelId="{E5A4D6B2-4FB4-482A-A76D-3A237826C8A6}" type="pres">
      <dgm:prSet presAssocID="{37AFFAB8-66C3-4D04-80E6-8E5C7C6E9D51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hu-HU"/>
        </a:p>
      </dgm:t>
    </dgm:pt>
    <dgm:pt modelId="{B7C6338D-6B57-4850-A7C3-C342A6F0B79E}" type="pres">
      <dgm:prSet presAssocID="{CCDB87A2-65C6-4F5C-BC86-06B41D4FBF6D}" presName="centerShape" presStyleLbl="node0" presStyleIdx="0" presStyleCnt="1"/>
      <dgm:spPr/>
      <dgm:t>
        <a:bodyPr/>
        <a:lstStyle/>
        <a:p>
          <a:endParaRPr lang="hu-HU"/>
        </a:p>
      </dgm:t>
    </dgm:pt>
    <dgm:pt modelId="{707AE1A1-923F-4BB8-B1C3-CDFE5BB47299}" type="pres">
      <dgm:prSet presAssocID="{6CE3C98F-1C5A-4BC1-A953-5897A0D371C3}" presName="parTrans" presStyleLbl="sibTrans2D1" presStyleIdx="0" presStyleCnt="3" custAng="10260000" custScaleX="138992" custScaleY="56592"/>
      <dgm:spPr/>
      <dgm:t>
        <a:bodyPr/>
        <a:lstStyle/>
        <a:p>
          <a:endParaRPr lang="hu-HU"/>
        </a:p>
      </dgm:t>
    </dgm:pt>
    <dgm:pt modelId="{F8B5533A-56C7-451C-B962-D143AB333C2A}" type="pres">
      <dgm:prSet presAssocID="{6CE3C98F-1C5A-4BC1-A953-5897A0D371C3}" presName="connectorText" presStyleLbl="sibTrans2D1" presStyleIdx="0" presStyleCnt="3"/>
      <dgm:spPr/>
      <dgm:t>
        <a:bodyPr/>
        <a:lstStyle/>
        <a:p>
          <a:endParaRPr lang="hu-HU"/>
        </a:p>
      </dgm:t>
    </dgm:pt>
    <dgm:pt modelId="{149BD646-9CEA-42F3-9269-259A59F793B2}" type="pres">
      <dgm:prSet presAssocID="{0FBB89FC-FA9F-43DA-AF0A-B35D1704D371}" presName="node" presStyleLbl="node1" presStyleIdx="0" presStyleCnt="3" custRadScaleRad="107743" custRadScaleInc="-1013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72BAF03-7A95-49D9-823D-AFDAD0CD4319}" type="pres">
      <dgm:prSet presAssocID="{F3E252C0-A228-4259-9E77-F74017F9E8B0}" presName="parTrans" presStyleLbl="sibTrans2D1" presStyleIdx="1" presStyleCnt="3" custScaleX="155813" custScaleY="56592"/>
      <dgm:spPr/>
      <dgm:t>
        <a:bodyPr/>
        <a:lstStyle/>
        <a:p>
          <a:endParaRPr lang="hu-HU"/>
        </a:p>
      </dgm:t>
    </dgm:pt>
    <dgm:pt modelId="{68194F41-BA27-41AD-BB46-317A0A316C48}" type="pres">
      <dgm:prSet presAssocID="{F3E252C0-A228-4259-9E77-F74017F9E8B0}" presName="connectorText" presStyleLbl="sibTrans2D1" presStyleIdx="1" presStyleCnt="3"/>
      <dgm:spPr/>
      <dgm:t>
        <a:bodyPr/>
        <a:lstStyle/>
        <a:p>
          <a:endParaRPr lang="hu-HU"/>
        </a:p>
      </dgm:t>
    </dgm:pt>
    <dgm:pt modelId="{30F83115-A688-4CD7-B42A-C5B9F950B12C}" type="pres">
      <dgm:prSet presAssocID="{46EC1C18-3238-4757-A38B-2FF35D38F422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FD48157A-D0A3-4D3A-8E01-CD39F94EC339}" type="pres">
      <dgm:prSet presAssocID="{2430CD6E-9937-4C23-B69B-977727612A41}" presName="parTrans" presStyleLbl="sibTrans2D1" presStyleIdx="2" presStyleCnt="3" custAng="11279337" custScaleX="142829" custScaleY="56592"/>
      <dgm:spPr/>
      <dgm:t>
        <a:bodyPr/>
        <a:lstStyle/>
        <a:p>
          <a:endParaRPr lang="hu-HU"/>
        </a:p>
      </dgm:t>
    </dgm:pt>
    <dgm:pt modelId="{C58243EF-1F40-4F35-9641-81504D725A5B}" type="pres">
      <dgm:prSet presAssocID="{2430CD6E-9937-4C23-B69B-977727612A41}" presName="connectorText" presStyleLbl="sibTrans2D1" presStyleIdx="2" presStyleCnt="3"/>
      <dgm:spPr/>
      <dgm:t>
        <a:bodyPr/>
        <a:lstStyle/>
        <a:p>
          <a:endParaRPr lang="hu-HU"/>
        </a:p>
      </dgm:t>
    </dgm:pt>
    <dgm:pt modelId="{9DDE2C45-468D-4ECD-85F9-2EAE53CD95F6}" type="pres">
      <dgm:prSet presAssocID="{416789D6-514E-491D-8662-025623E447AF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5EBE9888-F082-410E-8EDF-26927AFB0DE9}" srcId="{37AFFAB8-66C3-4D04-80E6-8E5C7C6E9D51}" destId="{CCDB87A2-65C6-4F5C-BC86-06B41D4FBF6D}" srcOrd="0" destOrd="0" parTransId="{8BF4BA6F-899E-4699-903C-2D1183E3419D}" sibTransId="{A57475F4-983C-4A0F-95D5-F9AE1D07DEC9}"/>
    <dgm:cxn modelId="{091F519A-2E94-44AD-89F7-091437A675F2}" type="presOf" srcId="{46EC1C18-3238-4757-A38B-2FF35D38F422}" destId="{30F83115-A688-4CD7-B42A-C5B9F950B12C}" srcOrd="0" destOrd="0" presId="urn:microsoft.com/office/officeart/2005/8/layout/radial5"/>
    <dgm:cxn modelId="{627B1D13-C48D-44AC-8A86-4AF96A01A102}" type="presOf" srcId="{0FBB89FC-FA9F-43DA-AF0A-B35D1704D371}" destId="{149BD646-9CEA-42F3-9269-259A59F793B2}" srcOrd="0" destOrd="0" presId="urn:microsoft.com/office/officeart/2005/8/layout/radial5"/>
    <dgm:cxn modelId="{B4F12DB6-C4D9-4347-A984-02A000A519D4}" type="presOf" srcId="{416789D6-514E-491D-8662-025623E447AF}" destId="{9DDE2C45-468D-4ECD-85F9-2EAE53CD95F6}" srcOrd="0" destOrd="0" presId="urn:microsoft.com/office/officeart/2005/8/layout/radial5"/>
    <dgm:cxn modelId="{437DBA83-E19D-40F7-B10A-A91D4E6422DE}" srcId="{CCDB87A2-65C6-4F5C-BC86-06B41D4FBF6D}" destId="{416789D6-514E-491D-8662-025623E447AF}" srcOrd="2" destOrd="0" parTransId="{2430CD6E-9937-4C23-B69B-977727612A41}" sibTransId="{2F534A23-609D-480F-A5DD-E57579F8A51C}"/>
    <dgm:cxn modelId="{31413AC0-89A9-4DBE-B041-F74DB0FF9994}" type="presOf" srcId="{6CE3C98F-1C5A-4BC1-A953-5897A0D371C3}" destId="{F8B5533A-56C7-451C-B962-D143AB333C2A}" srcOrd="1" destOrd="0" presId="urn:microsoft.com/office/officeart/2005/8/layout/radial5"/>
    <dgm:cxn modelId="{55C83633-FFA1-4C78-A310-E6D04A2D3EA1}" srcId="{CCDB87A2-65C6-4F5C-BC86-06B41D4FBF6D}" destId="{46EC1C18-3238-4757-A38B-2FF35D38F422}" srcOrd="1" destOrd="0" parTransId="{F3E252C0-A228-4259-9E77-F74017F9E8B0}" sibTransId="{F89854E9-43D6-462B-BAAF-4B86DF29A4AA}"/>
    <dgm:cxn modelId="{DCBB15D0-701F-464A-9ECC-51DE01D4EF65}" srcId="{CCDB87A2-65C6-4F5C-BC86-06B41D4FBF6D}" destId="{0FBB89FC-FA9F-43DA-AF0A-B35D1704D371}" srcOrd="0" destOrd="0" parTransId="{6CE3C98F-1C5A-4BC1-A953-5897A0D371C3}" sibTransId="{6BC4AE08-EAC9-4923-A8A4-1E445C6A05C5}"/>
    <dgm:cxn modelId="{60D48EE9-D4CA-4DA6-997F-D26E9A2D1106}" type="presOf" srcId="{F3E252C0-A228-4259-9E77-F74017F9E8B0}" destId="{68194F41-BA27-41AD-BB46-317A0A316C48}" srcOrd="1" destOrd="0" presId="urn:microsoft.com/office/officeart/2005/8/layout/radial5"/>
    <dgm:cxn modelId="{E88242C7-DC67-4981-91CC-418BBB78F485}" type="presOf" srcId="{CCDB87A2-65C6-4F5C-BC86-06B41D4FBF6D}" destId="{B7C6338D-6B57-4850-A7C3-C342A6F0B79E}" srcOrd="0" destOrd="0" presId="urn:microsoft.com/office/officeart/2005/8/layout/radial5"/>
    <dgm:cxn modelId="{B1E0938D-306D-44A3-BDCD-38A6F30A5790}" type="presOf" srcId="{37AFFAB8-66C3-4D04-80E6-8E5C7C6E9D51}" destId="{E5A4D6B2-4FB4-482A-A76D-3A237826C8A6}" srcOrd="0" destOrd="0" presId="urn:microsoft.com/office/officeart/2005/8/layout/radial5"/>
    <dgm:cxn modelId="{E8B13F1C-71BE-4D69-A5B6-CD4EE8BBB88B}" type="presOf" srcId="{2430CD6E-9937-4C23-B69B-977727612A41}" destId="{C58243EF-1F40-4F35-9641-81504D725A5B}" srcOrd="1" destOrd="0" presId="urn:microsoft.com/office/officeart/2005/8/layout/radial5"/>
    <dgm:cxn modelId="{0EC1F7B7-A335-410B-9942-CCE30AFC97E8}" type="presOf" srcId="{2430CD6E-9937-4C23-B69B-977727612A41}" destId="{FD48157A-D0A3-4D3A-8E01-CD39F94EC339}" srcOrd="0" destOrd="0" presId="urn:microsoft.com/office/officeart/2005/8/layout/radial5"/>
    <dgm:cxn modelId="{1C952AB7-3294-40A8-B3E5-0969046CEB49}" type="presOf" srcId="{F3E252C0-A228-4259-9E77-F74017F9E8B0}" destId="{672BAF03-7A95-49D9-823D-AFDAD0CD4319}" srcOrd="0" destOrd="0" presId="urn:microsoft.com/office/officeart/2005/8/layout/radial5"/>
    <dgm:cxn modelId="{8BA41CBC-28D7-4F05-81D8-8B1FE0AE564B}" type="presOf" srcId="{6CE3C98F-1C5A-4BC1-A953-5897A0D371C3}" destId="{707AE1A1-923F-4BB8-B1C3-CDFE5BB47299}" srcOrd="0" destOrd="0" presId="urn:microsoft.com/office/officeart/2005/8/layout/radial5"/>
    <dgm:cxn modelId="{BF5CCD7C-C4C9-42FC-AAB7-FCB060861271}" type="presParOf" srcId="{E5A4D6B2-4FB4-482A-A76D-3A237826C8A6}" destId="{B7C6338D-6B57-4850-A7C3-C342A6F0B79E}" srcOrd="0" destOrd="0" presId="urn:microsoft.com/office/officeart/2005/8/layout/radial5"/>
    <dgm:cxn modelId="{DCD9ADD3-588D-4A5E-A987-FD2F7CC5ADB4}" type="presParOf" srcId="{E5A4D6B2-4FB4-482A-A76D-3A237826C8A6}" destId="{707AE1A1-923F-4BB8-B1C3-CDFE5BB47299}" srcOrd="1" destOrd="0" presId="urn:microsoft.com/office/officeart/2005/8/layout/radial5"/>
    <dgm:cxn modelId="{25FF19C4-67B2-4BB9-983B-AEBA08610EF5}" type="presParOf" srcId="{707AE1A1-923F-4BB8-B1C3-CDFE5BB47299}" destId="{F8B5533A-56C7-451C-B962-D143AB333C2A}" srcOrd="0" destOrd="0" presId="urn:microsoft.com/office/officeart/2005/8/layout/radial5"/>
    <dgm:cxn modelId="{6CA59F0F-9F3F-40B2-86CA-F1132FFB67D0}" type="presParOf" srcId="{E5A4D6B2-4FB4-482A-A76D-3A237826C8A6}" destId="{149BD646-9CEA-42F3-9269-259A59F793B2}" srcOrd="2" destOrd="0" presId="urn:microsoft.com/office/officeart/2005/8/layout/radial5"/>
    <dgm:cxn modelId="{70ABE748-85C4-4B37-BD03-3826D5918894}" type="presParOf" srcId="{E5A4D6B2-4FB4-482A-A76D-3A237826C8A6}" destId="{672BAF03-7A95-49D9-823D-AFDAD0CD4319}" srcOrd="3" destOrd="0" presId="urn:microsoft.com/office/officeart/2005/8/layout/radial5"/>
    <dgm:cxn modelId="{A12556BD-E2C2-4997-A6F3-4001D13F9778}" type="presParOf" srcId="{672BAF03-7A95-49D9-823D-AFDAD0CD4319}" destId="{68194F41-BA27-41AD-BB46-317A0A316C48}" srcOrd="0" destOrd="0" presId="urn:microsoft.com/office/officeart/2005/8/layout/radial5"/>
    <dgm:cxn modelId="{195B792C-F526-492C-93AD-A622FD99E77B}" type="presParOf" srcId="{E5A4D6B2-4FB4-482A-A76D-3A237826C8A6}" destId="{30F83115-A688-4CD7-B42A-C5B9F950B12C}" srcOrd="4" destOrd="0" presId="urn:microsoft.com/office/officeart/2005/8/layout/radial5"/>
    <dgm:cxn modelId="{D7DA37D4-4E13-4E36-B3DC-8B6B1EBFF48E}" type="presParOf" srcId="{E5A4D6B2-4FB4-482A-A76D-3A237826C8A6}" destId="{FD48157A-D0A3-4D3A-8E01-CD39F94EC339}" srcOrd="5" destOrd="0" presId="urn:microsoft.com/office/officeart/2005/8/layout/radial5"/>
    <dgm:cxn modelId="{030AE944-5EB1-4395-9D92-6DCD9AB9F8FA}" type="presParOf" srcId="{FD48157A-D0A3-4D3A-8E01-CD39F94EC339}" destId="{C58243EF-1F40-4F35-9641-81504D725A5B}" srcOrd="0" destOrd="0" presId="urn:microsoft.com/office/officeart/2005/8/layout/radial5"/>
    <dgm:cxn modelId="{9AA31875-B808-48FD-85BB-72EEBC150BC6}" type="presParOf" srcId="{E5A4D6B2-4FB4-482A-A76D-3A237826C8A6}" destId="{9DDE2C45-468D-4ECD-85F9-2EAE53CD95F6}" srcOrd="6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C6338D-6B57-4850-A7C3-C342A6F0B79E}">
      <dsp:nvSpPr>
        <dsp:cNvPr id="0" name=""/>
        <dsp:cNvSpPr/>
      </dsp:nvSpPr>
      <dsp:spPr>
        <a:xfrm>
          <a:off x="2393156" y="1835358"/>
          <a:ext cx="1309687" cy="1309687"/>
        </a:xfrm>
        <a:prstGeom prst="ellipse">
          <a:avLst/>
        </a:prstGeom>
        <a:solidFill>
          <a:schemeClr val="accent1">
            <a:hueOff val="0"/>
            <a:satOff val="0"/>
            <a:lumOff val="0"/>
            <a:alpha val="6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 val="78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800" kern="1200" dirty="0" smtClean="0"/>
            <a:t>NISZ</a:t>
          </a:r>
          <a:endParaRPr lang="en-GB" sz="1800" kern="1200" dirty="0"/>
        </a:p>
      </dsp:txBody>
      <dsp:txXfrm>
        <a:off x="2584955" y="2027157"/>
        <a:ext cx="926089" cy="926089"/>
      </dsp:txXfrm>
    </dsp:sp>
    <dsp:sp modelId="{707AE1A1-923F-4BB8-B1C3-CDFE5BB47299}">
      <dsp:nvSpPr>
        <dsp:cNvPr id="0" name=""/>
        <dsp:cNvSpPr/>
      </dsp:nvSpPr>
      <dsp:spPr>
        <a:xfrm rot="16050259" flipV="1">
          <a:off x="4455244" y="1241058"/>
          <a:ext cx="223170" cy="45718"/>
        </a:xfrm>
        <a:prstGeom prst="rightArrow">
          <a:avLst>
            <a:gd name="adj1" fmla="val 60000"/>
            <a:gd name="adj2" fmla="val 50000"/>
          </a:avLst>
        </a:prstGeom>
        <a:solidFill>
          <a:schemeClr val="bg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 rot="10800000">
        <a:off x="4462400" y="1257053"/>
        <a:ext cx="209455" cy="27430"/>
      </dsp:txXfrm>
    </dsp:sp>
    <dsp:sp modelId="{149BD646-9CEA-42F3-9269-259A59F793B2}">
      <dsp:nvSpPr>
        <dsp:cNvPr id="0" name=""/>
        <dsp:cNvSpPr/>
      </dsp:nvSpPr>
      <dsp:spPr>
        <a:xfrm>
          <a:off x="2183903" y="0"/>
          <a:ext cx="1309687" cy="130968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kern="1200" dirty="0" err="1" smtClean="0"/>
            <a:t>Tax</a:t>
          </a:r>
          <a:r>
            <a:rPr lang="hu-HU" sz="1600" kern="1200" dirty="0" smtClean="0"/>
            <a:t> </a:t>
          </a:r>
          <a:r>
            <a:rPr lang="hu-HU" sz="1600" kern="1200" dirty="0" err="1" smtClean="0"/>
            <a:t>Authority</a:t>
          </a:r>
          <a:endParaRPr lang="en-GB" sz="1600" kern="1200" dirty="0"/>
        </a:p>
      </dsp:txBody>
      <dsp:txXfrm>
        <a:off x="2375702" y="191799"/>
        <a:ext cx="926089" cy="926089"/>
      </dsp:txXfrm>
    </dsp:sp>
    <dsp:sp modelId="{672BAF03-7A95-49D9-823D-AFDAD0CD4319}">
      <dsp:nvSpPr>
        <dsp:cNvPr id="0" name=""/>
        <dsp:cNvSpPr/>
      </dsp:nvSpPr>
      <dsp:spPr>
        <a:xfrm rot="19800000" flipH="1">
          <a:off x="5545725" y="1292009"/>
          <a:ext cx="353885" cy="99255"/>
        </a:xfrm>
        <a:prstGeom prst="rightArrow">
          <a:avLst>
            <a:gd name="adj1" fmla="val 60000"/>
            <a:gd name="adj2" fmla="val 50000"/>
          </a:avLst>
        </a:prstGeom>
        <a:solidFill>
          <a:schemeClr val="bg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 dirty="0"/>
        </a:p>
      </dsp:txBody>
      <dsp:txXfrm>
        <a:off x="5573506" y="1304416"/>
        <a:ext cx="324109" cy="59553"/>
      </dsp:txXfrm>
    </dsp:sp>
    <dsp:sp modelId="{30F83115-A688-4CD7-B42A-C5B9F950B12C}">
      <dsp:nvSpPr>
        <dsp:cNvPr id="0" name=""/>
        <dsp:cNvSpPr/>
      </dsp:nvSpPr>
      <dsp:spPr>
        <a:xfrm>
          <a:off x="3980416" y="2751763"/>
          <a:ext cx="1309687" cy="1309687"/>
        </a:xfrm>
        <a:prstGeom prst="ellipse">
          <a:avLst/>
        </a:prstGeom>
        <a:solidFill>
          <a:schemeClr val="bg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kern="1200" dirty="0" err="1" smtClean="0"/>
            <a:t>researcher</a:t>
          </a:r>
          <a:endParaRPr lang="en-GB" sz="1600" kern="1200" dirty="0"/>
        </a:p>
      </dsp:txBody>
      <dsp:txXfrm>
        <a:off x="4172215" y="2943562"/>
        <a:ext cx="926089" cy="926089"/>
      </dsp:txXfrm>
    </dsp:sp>
    <dsp:sp modelId="{FD48157A-D0A3-4D3A-8E01-CD39F94EC339}">
      <dsp:nvSpPr>
        <dsp:cNvPr id="0" name=""/>
        <dsp:cNvSpPr/>
      </dsp:nvSpPr>
      <dsp:spPr>
        <a:xfrm rot="20279337">
          <a:off x="1184918" y="1145143"/>
          <a:ext cx="396000" cy="252000"/>
        </a:xfrm>
        <a:prstGeom prst="rightArrow">
          <a:avLst>
            <a:gd name="adj1" fmla="val 60000"/>
            <a:gd name="adj2" fmla="val 50000"/>
          </a:avLst>
        </a:prstGeom>
        <a:solidFill>
          <a:schemeClr val="bg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000" kern="1200"/>
        </a:p>
      </dsp:txBody>
      <dsp:txXfrm rot="10800000">
        <a:off x="1187673" y="1209710"/>
        <a:ext cx="320400" cy="151200"/>
      </dsp:txXfrm>
    </dsp:sp>
    <dsp:sp modelId="{9DDE2C45-468D-4ECD-85F9-2EAE53CD95F6}">
      <dsp:nvSpPr>
        <dsp:cNvPr id="0" name=""/>
        <dsp:cNvSpPr/>
      </dsp:nvSpPr>
      <dsp:spPr>
        <a:xfrm>
          <a:off x="805896" y="2751763"/>
          <a:ext cx="1309687" cy="130968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kern="1200" dirty="0" smtClean="0"/>
            <a:t>Health </a:t>
          </a:r>
          <a:r>
            <a:rPr lang="hu-HU" sz="1600" kern="1200" dirty="0" err="1" smtClean="0"/>
            <a:t>Insurance</a:t>
          </a:r>
          <a:endParaRPr lang="en-GB" sz="1600" kern="1200" dirty="0"/>
        </a:p>
      </dsp:txBody>
      <dsp:txXfrm>
        <a:off x="997695" y="2943562"/>
        <a:ext cx="926089" cy="92608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C6338D-6B57-4850-A7C3-C342A6F0B79E}">
      <dsp:nvSpPr>
        <dsp:cNvPr id="0" name=""/>
        <dsp:cNvSpPr/>
      </dsp:nvSpPr>
      <dsp:spPr>
        <a:xfrm>
          <a:off x="2393156" y="1835358"/>
          <a:ext cx="1309687" cy="1309687"/>
        </a:xfrm>
        <a:prstGeom prst="ellipse">
          <a:avLst/>
        </a:prstGeom>
        <a:solidFill>
          <a:schemeClr val="accent1">
            <a:hueOff val="0"/>
            <a:satOff val="0"/>
            <a:lumOff val="0"/>
            <a:alpha val="6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 val="78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800" kern="1200" dirty="0" smtClean="0"/>
            <a:t>NISZ</a:t>
          </a:r>
          <a:endParaRPr lang="en-GB" sz="1800" kern="1200" dirty="0"/>
        </a:p>
      </dsp:txBody>
      <dsp:txXfrm>
        <a:off x="2584955" y="2027157"/>
        <a:ext cx="926089" cy="926089"/>
      </dsp:txXfrm>
    </dsp:sp>
    <dsp:sp modelId="{707AE1A1-923F-4BB8-B1C3-CDFE5BB47299}">
      <dsp:nvSpPr>
        <dsp:cNvPr id="0" name=""/>
        <dsp:cNvSpPr/>
      </dsp:nvSpPr>
      <dsp:spPr>
        <a:xfrm rot="4469741">
          <a:off x="2746287" y="1454534"/>
          <a:ext cx="395998" cy="252000"/>
        </a:xfrm>
        <a:prstGeom prst="rightArrow">
          <a:avLst>
            <a:gd name="adj1" fmla="val 60000"/>
            <a:gd name="adj2" fmla="val 50000"/>
          </a:avLst>
        </a:prstGeom>
        <a:solidFill>
          <a:schemeClr val="bg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000" kern="1200"/>
        </a:p>
      </dsp:txBody>
      <dsp:txXfrm rot="10800000">
        <a:off x="2773983" y="1468510"/>
        <a:ext cx="320398" cy="151200"/>
      </dsp:txXfrm>
    </dsp:sp>
    <dsp:sp modelId="{149BD646-9CEA-42F3-9269-259A59F793B2}">
      <dsp:nvSpPr>
        <dsp:cNvPr id="0" name=""/>
        <dsp:cNvSpPr/>
      </dsp:nvSpPr>
      <dsp:spPr>
        <a:xfrm>
          <a:off x="2183903" y="0"/>
          <a:ext cx="1309687" cy="130968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kern="1200" dirty="0" err="1" smtClean="0"/>
            <a:t>Tax</a:t>
          </a:r>
          <a:r>
            <a:rPr lang="hu-HU" sz="1600" kern="1200" dirty="0" smtClean="0"/>
            <a:t> </a:t>
          </a:r>
          <a:r>
            <a:rPr lang="hu-HU" sz="1600" kern="1200" dirty="0" err="1" smtClean="0"/>
            <a:t>Authority</a:t>
          </a:r>
          <a:endParaRPr lang="en-GB" sz="1600" kern="1200" dirty="0"/>
        </a:p>
      </dsp:txBody>
      <dsp:txXfrm>
        <a:off x="2375702" y="191799"/>
        <a:ext cx="926089" cy="926089"/>
      </dsp:txXfrm>
    </dsp:sp>
    <dsp:sp modelId="{672BAF03-7A95-49D9-823D-AFDAD0CD4319}">
      <dsp:nvSpPr>
        <dsp:cNvPr id="0" name=""/>
        <dsp:cNvSpPr/>
      </dsp:nvSpPr>
      <dsp:spPr>
        <a:xfrm rot="1800000">
          <a:off x="3618834" y="2818481"/>
          <a:ext cx="431999" cy="252000"/>
        </a:xfrm>
        <a:prstGeom prst="rightArrow">
          <a:avLst>
            <a:gd name="adj1" fmla="val 60000"/>
            <a:gd name="adj2" fmla="val 50000"/>
          </a:avLst>
        </a:prstGeom>
        <a:solidFill>
          <a:schemeClr val="bg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000" kern="1200" dirty="0"/>
        </a:p>
      </dsp:txBody>
      <dsp:txXfrm>
        <a:off x="3623898" y="2849981"/>
        <a:ext cx="356399" cy="151200"/>
      </dsp:txXfrm>
    </dsp:sp>
    <dsp:sp modelId="{30F83115-A688-4CD7-B42A-C5B9F950B12C}">
      <dsp:nvSpPr>
        <dsp:cNvPr id="0" name=""/>
        <dsp:cNvSpPr/>
      </dsp:nvSpPr>
      <dsp:spPr>
        <a:xfrm>
          <a:off x="3980416" y="2751763"/>
          <a:ext cx="1309687" cy="1309687"/>
        </a:xfrm>
        <a:prstGeom prst="ellipse">
          <a:avLst/>
        </a:prstGeom>
        <a:solidFill>
          <a:schemeClr val="bg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kern="1200" dirty="0" err="1" smtClean="0"/>
            <a:t>researcher</a:t>
          </a:r>
          <a:endParaRPr lang="en-GB" sz="1600" kern="1200" dirty="0"/>
        </a:p>
      </dsp:txBody>
      <dsp:txXfrm>
        <a:off x="4172215" y="2943562"/>
        <a:ext cx="926089" cy="926089"/>
      </dsp:txXfrm>
    </dsp:sp>
    <dsp:sp modelId="{FD48157A-D0A3-4D3A-8E01-CD39F94EC339}">
      <dsp:nvSpPr>
        <dsp:cNvPr id="0" name=""/>
        <dsp:cNvSpPr/>
      </dsp:nvSpPr>
      <dsp:spPr>
        <a:xfrm rot="20279337">
          <a:off x="2063165" y="2818481"/>
          <a:ext cx="396000" cy="252000"/>
        </a:xfrm>
        <a:prstGeom prst="rightArrow">
          <a:avLst>
            <a:gd name="adj1" fmla="val 60000"/>
            <a:gd name="adj2" fmla="val 50000"/>
          </a:avLst>
        </a:prstGeom>
        <a:solidFill>
          <a:schemeClr val="bg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000" kern="1200"/>
        </a:p>
      </dsp:txBody>
      <dsp:txXfrm rot="10800000">
        <a:off x="2065920" y="2883048"/>
        <a:ext cx="320400" cy="151200"/>
      </dsp:txXfrm>
    </dsp:sp>
    <dsp:sp modelId="{9DDE2C45-468D-4ECD-85F9-2EAE53CD95F6}">
      <dsp:nvSpPr>
        <dsp:cNvPr id="0" name=""/>
        <dsp:cNvSpPr/>
      </dsp:nvSpPr>
      <dsp:spPr>
        <a:xfrm>
          <a:off x="805896" y="2751763"/>
          <a:ext cx="1309687" cy="130968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kern="1200" dirty="0" smtClean="0"/>
            <a:t>Health </a:t>
          </a:r>
          <a:r>
            <a:rPr lang="hu-HU" sz="1600" kern="1200" dirty="0" err="1" smtClean="0"/>
            <a:t>Insurance</a:t>
          </a:r>
          <a:endParaRPr lang="en-GB" sz="1600" kern="1200" dirty="0"/>
        </a:p>
      </dsp:txBody>
      <dsp:txXfrm>
        <a:off x="997695" y="2943562"/>
        <a:ext cx="926089" cy="92608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C6338D-6B57-4850-A7C3-C342A6F0B79E}">
      <dsp:nvSpPr>
        <dsp:cNvPr id="0" name=""/>
        <dsp:cNvSpPr/>
      </dsp:nvSpPr>
      <dsp:spPr>
        <a:xfrm>
          <a:off x="2393156" y="1835358"/>
          <a:ext cx="1309687" cy="1309687"/>
        </a:xfrm>
        <a:prstGeom prst="ellipse">
          <a:avLst/>
        </a:prstGeom>
        <a:solidFill>
          <a:schemeClr val="accent1">
            <a:hueOff val="0"/>
            <a:satOff val="0"/>
            <a:lumOff val="0"/>
            <a:alpha val="6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 val="78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800" kern="1200" dirty="0" smtClean="0"/>
            <a:t>NISZ</a:t>
          </a:r>
          <a:endParaRPr lang="en-GB" sz="1800" kern="1200" dirty="0"/>
        </a:p>
      </dsp:txBody>
      <dsp:txXfrm>
        <a:off x="2584955" y="2027157"/>
        <a:ext cx="926089" cy="926089"/>
      </dsp:txXfrm>
    </dsp:sp>
    <dsp:sp modelId="{707AE1A1-923F-4BB8-B1C3-CDFE5BB47299}">
      <dsp:nvSpPr>
        <dsp:cNvPr id="0" name=""/>
        <dsp:cNvSpPr/>
      </dsp:nvSpPr>
      <dsp:spPr>
        <a:xfrm rot="4469741">
          <a:off x="2746287" y="1454534"/>
          <a:ext cx="395998" cy="252000"/>
        </a:xfrm>
        <a:prstGeom prst="rightArrow">
          <a:avLst>
            <a:gd name="adj1" fmla="val 60000"/>
            <a:gd name="adj2" fmla="val 50000"/>
          </a:avLst>
        </a:prstGeom>
        <a:solidFill>
          <a:schemeClr val="tx1">
            <a:lumMod val="75000"/>
            <a:lumOff val="2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000" kern="1200"/>
        </a:p>
      </dsp:txBody>
      <dsp:txXfrm rot="10800000">
        <a:off x="2773983" y="1468510"/>
        <a:ext cx="320398" cy="151200"/>
      </dsp:txXfrm>
    </dsp:sp>
    <dsp:sp modelId="{149BD646-9CEA-42F3-9269-259A59F793B2}">
      <dsp:nvSpPr>
        <dsp:cNvPr id="0" name=""/>
        <dsp:cNvSpPr/>
      </dsp:nvSpPr>
      <dsp:spPr>
        <a:xfrm>
          <a:off x="2183903" y="0"/>
          <a:ext cx="1309687" cy="130968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kern="1200" dirty="0" err="1" smtClean="0"/>
            <a:t>Tax</a:t>
          </a:r>
          <a:r>
            <a:rPr lang="hu-HU" sz="1600" kern="1200" dirty="0" smtClean="0"/>
            <a:t> </a:t>
          </a:r>
          <a:r>
            <a:rPr lang="hu-HU" sz="1600" kern="1200" dirty="0" err="1" smtClean="0"/>
            <a:t>Authority</a:t>
          </a:r>
          <a:endParaRPr lang="en-GB" sz="1600" kern="1200" dirty="0"/>
        </a:p>
      </dsp:txBody>
      <dsp:txXfrm>
        <a:off x="2375702" y="191799"/>
        <a:ext cx="926089" cy="926089"/>
      </dsp:txXfrm>
    </dsp:sp>
    <dsp:sp modelId="{672BAF03-7A95-49D9-823D-AFDAD0CD4319}">
      <dsp:nvSpPr>
        <dsp:cNvPr id="0" name=""/>
        <dsp:cNvSpPr/>
      </dsp:nvSpPr>
      <dsp:spPr>
        <a:xfrm rot="1800000">
          <a:off x="3618834" y="2818481"/>
          <a:ext cx="431999" cy="252000"/>
        </a:xfrm>
        <a:prstGeom prst="rightArrow">
          <a:avLst>
            <a:gd name="adj1" fmla="val 60000"/>
            <a:gd name="adj2" fmla="val 50000"/>
          </a:avLst>
        </a:prstGeom>
        <a:solidFill>
          <a:schemeClr val="bg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000" kern="1200" dirty="0"/>
        </a:p>
      </dsp:txBody>
      <dsp:txXfrm>
        <a:off x="3623898" y="2849981"/>
        <a:ext cx="356399" cy="151200"/>
      </dsp:txXfrm>
    </dsp:sp>
    <dsp:sp modelId="{30F83115-A688-4CD7-B42A-C5B9F950B12C}">
      <dsp:nvSpPr>
        <dsp:cNvPr id="0" name=""/>
        <dsp:cNvSpPr/>
      </dsp:nvSpPr>
      <dsp:spPr>
        <a:xfrm>
          <a:off x="3980416" y="2751763"/>
          <a:ext cx="1309687" cy="1309687"/>
        </a:xfrm>
        <a:prstGeom prst="ellipse">
          <a:avLst/>
        </a:prstGeom>
        <a:solidFill>
          <a:schemeClr val="bg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kern="1200" dirty="0" err="1" smtClean="0"/>
            <a:t>researcher</a:t>
          </a:r>
          <a:endParaRPr lang="en-GB" sz="1600" kern="1200" dirty="0"/>
        </a:p>
      </dsp:txBody>
      <dsp:txXfrm>
        <a:off x="4172215" y="2943562"/>
        <a:ext cx="926089" cy="926089"/>
      </dsp:txXfrm>
    </dsp:sp>
    <dsp:sp modelId="{FD48157A-D0A3-4D3A-8E01-CD39F94EC339}">
      <dsp:nvSpPr>
        <dsp:cNvPr id="0" name=""/>
        <dsp:cNvSpPr/>
      </dsp:nvSpPr>
      <dsp:spPr>
        <a:xfrm rot="20279337">
          <a:off x="2063165" y="2818481"/>
          <a:ext cx="396000" cy="252000"/>
        </a:xfrm>
        <a:prstGeom prst="rightArrow">
          <a:avLst>
            <a:gd name="adj1" fmla="val 60000"/>
            <a:gd name="adj2" fmla="val 50000"/>
          </a:avLst>
        </a:prstGeom>
        <a:solidFill>
          <a:schemeClr val="tx1">
            <a:lumMod val="75000"/>
            <a:lumOff val="2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000" kern="1200"/>
        </a:p>
      </dsp:txBody>
      <dsp:txXfrm rot="10800000">
        <a:off x="2065920" y="2883048"/>
        <a:ext cx="320400" cy="151200"/>
      </dsp:txXfrm>
    </dsp:sp>
    <dsp:sp modelId="{9DDE2C45-468D-4ECD-85F9-2EAE53CD95F6}">
      <dsp:nvSpPr>
        <dsp:cNvPr id="0" name=""/>
        <dsp:cNvSpPr/>
      </dsp:nvSpPr>
      <dsp:spPr>
        <a:xfrm>
          <a:off x="805896" y="2751763"/>
          <a:ext cx="1309687" cy="130968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kern="1200" dirty="0" smtClean="0"/>
            <a:t>Health </a:t>
          </a:r>
          <a:r>
            <a:rPr lang="hu-HU" sz="1600" kern="1200" dirty="0" err="1" smtClean="0"/>
            <a:t>Insurance</a:t>
          </a:r>
          <a:endParaRPr lang="en-GB" sz="1600" kern="1200" dirty="0"/>
        </a:p>
      </dsp:txBody>
      <dsp:txXfrm>
        <a:off x="997695" y="2943562"/>
        <a:ext cx="926089" cy="92608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C6338D-6B57-4850-A7C3-C342A6F0B79E}">
      <dsp:nvSpPr>
        <dsp:cNvPr id="0" name=""/>
        <dsp:cNvSpPr/>
      </dsp:nvSpPr>
      <dsp:spPr>
        <a:xfrm>
          <a:off x="2393156" y="1835358"/>
          <a:ext cx="1309687" cy="1309687"/>
        </a:xfrm>
        <a:prstGeom prst="ellipse">
          <a:avLst/>
        </a:prstGeom>
        <a:solidFill>
          <a:schemeClr val="accent1">
            <a:hueOff val="0"/>
            <a:satOff val="0"/>
            <a:lumOff val="0"/>
            <a:alpha val="6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 val="78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800" kern="1200" dirty="0" smtClean="0"/>
            <a:t>NISZ</a:t>
          </a:r>
          <a:endParaRPr lang="en-GB" sz="1800" kern="1200" dirty="0"/>
        </a:p>
      </dsp:txBody>
      <dsp:txXfrm>
        <a:off x="2584955" y="2027157"/>
        <a:ext cx="926089" cy="926089"/>
      </dsp:txXfrm>
    </dsp:sp>
    <dsp:sp modelId="{707AE1A1-923F-4BB8-B1C3-CDFE5BB47299}">
      <dsp:nvSpPr>
        <dsp:cNvPr id="0" name=""/>
        <dsp:cNvSpPr/>
      </dsp:nvSpPr>
      <dsp:spPr>
        <a:xfrm rot="4469741">
          <a:off x="2746287" y="1454534"/>
          <a:ext cx="395998" cy="252000"/>
        </a:xfrm>
        <a:prstGeom prst="rightArrow">
          <a:avLst>
            <a:gd name="adj1" fmla="val 60000"/>
            <a:gd name="adj2" fmla="val 50000"/>
          </a:avLst>
        </a:prstGeom>
        <a:solidFill>
          <a:schemeClr val="tx1">
            <a:lumMod val="75000"/>
            <a:lumOff val="2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000" kern="1200"/>
        </a:p>
      </dsp:txBody>
      <dsp:txXfrm rot="10800000">
        <a:off x="2773983" y="1468510"/>
        <a:ext cx="320398" cy="151200"/>
      </dsp:txXfrm>
    </dsp:sp>
    <dsp:sp modelId="{149BD646-9CEA-42F3-9269-259A59F793B2}">
      <dsp:nvSpPr>
        <dsp:cNvPr id="0" name=""/>
        <dsp:cNvSpPr/>
      </dsp:nvSpPr>
      <dsp:spPr>
        <a:xfrm>
          <a:off x="2183903" y="0"/>
          <a:ext cx="1309687" cy="130968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kern="1200" dirty="0" err="1" smtClean="0"/>
            <a:t>Tax</a:t>
          </a:r>
          <a:r>
            <a:rPr lang="hu-HU" sz="1600" kern="1200" dirty="0" smtClean="0"/>
            <a:t> </a:t>
          </a:r>
          <a:r>
            <a:rPr lang="hu-HU" sz="1600" kern="1200" dirty="0" err="1" smtClean="0"/>
            <a:t>Authority</a:t>
          </a:r>
          <a:endParaRPr lang="en-GB" sz="1600" kern="1200" dirty="0"/>
        </a:p>
      </dsp:txBody>
      <dsp:txXfrm>
        <a:off x="2375702" y="191799"/>
        <a:ext cx="926089" cy="926089"/>
      </dsp:txXfrm>
    </dsp:sp>
    <dsp:sp modelId="{672BAF03-7A95-49D9-823D-AFDAD0CD4319}">
      <dsp:nvSpPr>
        <dsp:cNvPr id="0" name=""/>
        <dsp:cNvSpPr/>
      </dsp:nvSpPr>
      <dsp:spPr>
        <a:xfrm rot="1800000">
          <a:off x="3618834" y="2818481"/>
          <a:ext cx="431999" cy="252000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000" kern="1200" dirty="0"/>
        </a:p>
      </dsp:txBody>
      <dsp:txXfrm>
        <a:off x="3623898" y="2849981"/>
        <a:ext cx="356399" cy="151200"/>
      </dsp:txXfrm>
    </dsp:sp>
    <dsp:sp modelId="{30F83115-A688-4CD7-B42A-C5B9F950B12C}">
      <dsp:nvSpPr>
        <dsp:cNvPr id="0" name=""/>
        <dsp:cNvSpPr/>
      </dsp:nvSpPr>
      <dsp:spPr>
        <a:xfrm>
          <a:off x="3980416" y="2751763"/>
          <a:ext cx="1309687" cy="1309687"/>
        </a:xfrm>
        <a:prstGeom prst="ellipse">
          <a:avLst/>
        </a:prstGeom>
        <a:solidFill>
          <a:schemeClr val="bg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kern="1200" dirty="0" err="1" smtClean="0"/>
            <a:t>researcher</a:t>
          </a:r>
          <a:endParaRPr lang="en-GB" sz="1600" kern="1200" dirty="0"/>
        </a:p>
      </dsp:txBody>
      <dsp:txXfrm>
        <a:off x="4172215" y="2943562"/>
        <a:ext cx="926089" cy="926089"/>
      </dsp:txXfrm>
    </dsp:sp>
    <dsp:sp modelId="{FD48157A-D0A3-4D3A-8E01-CD39F94EC339}">
      <dsp:nvSpPr>
        <dsp:cNvPr id="0" name=""/>
        <dsp:cNvSpPr/>
      </dsp:nvSpPr>
      <dsp:spPr>
        <a:xfrm rot="20279337">
          <a:off x="2063165" y="2818481"/>
          <a:ext cx="396000" cy="252000"/>
        </a:xfrm>
        <a:prstGeom prst="rightArrow">
          <a:avLst>
            <a:gd name="adj1" fmla="val 60000"/>
            <a:gd name="adj2" fmla="val 50000"/>
          </a:avLst>
        </a:prstGeom>
        <a:solidFill>
          <a:schemeClr val="tx1">
            <a:lumMod val="75000"/>
            <a:lumOff val="2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000" kern="1200"/>
        </a:p>
      </dsp:txBody>
      <dsp:txXfrm rot="10800000">
        <a:off x="2065920" y="2883048"/>
        <a:ext cx="320400" cy="151200"/>
      </dsp:txXfrm>
    </dsp:sp>
    <dsp:sp modelId="{9DDE2C45-468D-4ECD-85F9-2EAE53CD95F6}">
      <dsp:nvSpPr>
        <dsp:cNvPr id="0" name=""/>
        <dsp:cNvSpPr/>
      </dsp:nvSpPr>
      <dsp:spPr>
        <a:xfrm>
          <a:off x="805896" y="2751763"/>
          <a:ext cx="1309687" cy="130968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kern="1200" dirty="0" smtClean="0"/>
            <a:t>Health </a:t>
          </a:r>
          <a:r>
            <a:rPr lang="hu-HU" sz="1600" kern="1200" dirty="0" err="1" smtClean="0"/>
            <a:t>Insurance</a:t>
          </a:r>
          <a:endParaRPr lang="en-GB" sz="1600" kern="1200" dirty="0"/>
        </a:p>
      </dsp:txBody>
      <dsp:txXfrm>
        <a:off x="997695" y="2943562"/>
        <a:ext cx="926089" cy="9260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5C4CA5-AA43-4FF0-BF9A-2CEDABC8161C}" type="datetimeFigureOut">
              <a:rPr lang="en-GB" smtClean="0"/>
              <a:t>02/10/2018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EA15D4-B0E9-47EA-A775-2AFF749366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66824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3145FC-D63E-4836-A53E-45225FC7BC3F}" type="datetimeFigureOut">
              <a:rPr lang="en-GB" smtClean="0"/>
              <a:t>02/10/2018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B6197E-10C5-44D0-9BDD-5FEEA8D85B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5222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dirty="0" smtClean="0"/>
              <a:t>Sum</a:t>
            </a:r>
            <a:r>
              <a:rPr lang="hu-HU" baseline="0" dirty="0" smtClean="0"/>
              <a:t> up status quo in 2003 in general terms: good data, strong PDP law, bad memories of scandals, passive gov support, new research unit</a:t>
            </a:r>
            <a:endParaRPr lang="hu-H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B6197E-10C5-44D0-9BDD-5FEEA8D85B06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16059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B6197E-10C5-44D0-9BDD-5FEEA8D85B06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99635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ide_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2636841"/>
            <a:ext cx="6858000" cy="87312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>
              <a:defRPr lang="en-GB" sz="3600" b="1" cap="all" baseline="0" dirty="0">
                <a:solidFill>
                  <a:srgbClr val="48484A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marL="0" marR="0" lvl="0" indent="0" fontAlgn="auto">
              <a:lnSpc>
                <a:spcPct val="120000"/>
              </a:lnSpc>
              <a:spcAft>
                <a:spcPts val="0"/>
              </a:spcAft>
              <a:buClrTx/>
              <a:buSzTx/>
              <a:buFontTx/>
              <a:tabLst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5685" y="3947746"/>
            <a:ext cx="6858000" cy="43693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marL="342900" indent="-342900">
              <a:buNone/>
              <a:defRPr lang="en-GB" sz="2000" baseline="0">
                <a:solidFill>
                  <a:srgbClr val="68686C"/>
                </a:solidFill>
                <a:latin typeface="+mn-lt"/>
              </a:defRPr>
            </a:lvl1pPr>
          </a:lstStyle>
          <a:p>
            <a:pPr marL="0" lvl="0" indent="0">
              <a:spcBef>
                <a:spcPct val="20000"/>
              </a:spcBef>
              <a:buClr>
                <a:srgbClr val="AF1310"/>
              </a:buClr>
            </a:pPr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 hasCustomPrompt="1"/>
          </p:nvPr>
        </p:nvSpPr>
        <p:spPr>
          <a:xfrm>
            <a:off x="1155683" y="4631287"/>
            <a:ext cx="3813882" cy="60332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600" baseline="0">
                <a:solidFill>
                  <a:srgbClr val="68686C"/>
                </a:solidFill>
                <a:latin typeface="+mn-lt"/>
              </a:defRPr>
            </a:lvl1pPr>
          </a:lstStyle>
          <a:p>
            <a:pPr lvl="0"/>
            <a:r>
              <a:rPr lang="hu-HU" dirty="0" err="1" smtClean="0"/>
              <a:t>Place</a:t>
            </a:r>
            <a:r>
              <a:rPr lang="hu-HU" dirty="0" smtClean="0"/>
              <a:t> (</a:t>
            </a:r>
            <a:r>
              <a:rPr lang="hu-HU" dirty="0" err="1" smtClean="0"/>
              <a:t>Event</a:t>
            </a:r>
            <a:r>
              <a:rPr lang="hu-HU" dirty="0" smtClean="0"/>
              <a:t>, </a:t>
            </a:r>
            <a:r>
              <a:rPr lang="hu-HU" dirty="0" err="1" smtClean="0"/>
              <a:t>conference</a:t>
            </a:r>
            <a:r>
              <a:rPr lang="hu-HU" dirty="0" smtClean="0"/>
              <a:t>, etc.)</a:t>
            </a:r>
          </a:p>
          <a:p>
            <a:pPr lvl="0"/>
            <a:r>
              <a:rPr lang="hu-HU" dirty="0" err="1" smtClean="0"/>
              <a:t>Date</a:t>
            </a:r>
            <a:endParaRPr lang="en-GB" dirty="0"/>
          </a:p>
        </p:txBody>
      </p:sp>
      <p:sp>
        <p:nvSpPr>
          <p:cNvPr id="8" name="Date Placeholder 3"/>
          <p:cNvSpPr txBox="1">
            <a:spLocks/>
          </p:cNvSpPr>
          <p:nvPr userDrawn="1"/>
        </p:nvSpPr>
        <p:spPr>
          <a:xfrm>
            <a:off x="1143000" y="6233262"/>
            <a:ext cx="5073162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sz="1000" b="1" dirty="0" smtClean="0">
                <a:solidFill>
                  <a:srgbClr val="949798"/>
                </a:solidFill>
              </a:rPr>
              <a:t>Budapest Institute</a:t>
            </a:r>
            <a:r>
              <a:rPr lang="hu-HU" sz="1000" b="1" baseline="0" dirty="0" smtClean="0">
                <a:solidFill>
                  <a:srgbClr val="949798"/>
                </a:solidFill>
              </a:rPr>
              <a:t> for Policy </a:t>
            </a:r>
            <a:r>
              <a:rPr lang="hu-HU" sz="1000" b="1" baseline="0" dirty="0" err="1" smtClean="0">
                <a:solidFill>
                  <a:srgbClr val="949798"/>
                </a:solidFill>
              </a:rPr>
              <a:t>Analysis</a:t>
            </a:r>
            <a:r>
              <a:rPr lang="hu-HU" sz="1000" b="1" baseline="0" dirty="0" smtClean="0">
                <a:solidFill>
                  <a:srgbClr val="949798"/>
                </a:solidFill>
              </a:rPr>
              <a:t> </a:t>
            </a:r>
            <a:r>
              <a:rPr lang="hu-HU" sz="1000" b="1" dirty="0" smtClean="0">
                <a:solidFill>
                  <a:srgbClr val="AF1310"/>
                </a:solidFill>
              </a:rPr>
              <a:t>· </a:t>
            </a:r>
            <a:r>
              <a:rPr lang="hu-HU" sz="1000" b="1" dirty="0" err="1" smtClean="0">
                <a:solidFill>
                  <a:srgbClr val="AF1310"/>
                </a:solidFill>
              </a:rPr>
              <a:t>bpinst.eu</a:t>
            </a:r>
            <a:r>
              <a:rPr lang="hu-HU" sz="1000" dirty="0" smtClean="0"/>
              <a:t> · </a:t>
            </a:r>
            <a:r>
              <a:rPr lang="hu-HU" sz="1000" dirty="0" smtClean="0">
                <a:solidFill>
                  <a:srgbClr val="B1B3B4"/>
                </a:solidFill>
              </a:rPr>
              <a:t>Dohány utca 84. Budapest 1074, Hungary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2053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89182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Budapest Szakpolitikai Elemző Intézet · bpinst.eu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7617C-C1F7-41CD-B600-E5BB578102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45118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3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8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Budapest Szakpolitikai Elemző Intézet · bpinst.eu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7617C-C1F7-41CD-B600-E5BB578102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59221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Budapest Szakpolitikai Elemző Intézet · bpinst.eu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7617C-C1F7-41CD-B600-E5BB578102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85736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Budapest Szakpolitikai Elemző Intézet · bpinst.eu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7617C-C1F7-41CD-B600-E5BB578102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04173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Budapest Szakpolitikai Elemző Intézet · bpinst.eu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7617C-C1F7-41CD-B600-E5BB578102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99293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Budapest Szakpolitikai Elemző Intézet · bpinst.eu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7617C-C1F7-41CD-B600-E5BB578102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48746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30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Budapest Szakpolitikai Elemző Intézet · bpinst.eu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7617C-C1F7-41CD-B600-E5BB578102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08828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30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Budapest Szakpolitikai Elemző Intézet · bpinst.eu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7617C-C1F7-41CD-B600-E5BB578102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96685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Budapest Szakpolitikai Elemző Intézet · bpinst.eu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7617C-C1F7-41CD-B600-E5BB578102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08507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Budapest Szakpolitikai Elemző Intézet · bpinst.eu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7617C-C1F7-41CD-B600-E5BB578102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79737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ide_H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2636841"/>
            <a:ext cx="6858000" cy="87312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>
              <a:defRPr lang="en-GB" sz="3600" b="1" cap="all" baseline="0" dirty="0">
                <a:solidFill>
                  <a:srgbClr val="48484A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marL="0" marR="0" lvl="0" indent="0" fontAlgn="auto">
              <a:lnSpc>
                <a:spcPct val="120000"/>
              </a:lnSpc>
              <a:spcAft>
                <a:spcPts val="0"/>
              </a:spcAft>
              <a:buClrTx/>
              <a:buSzTx/>
              <a:buFontTx/>
              <a:tabLst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5685" y="3947746"/>
            <a:ext cx="6858000" cy="43693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marL="342900" indent="-342900">
              <a:buNone/>
              <a:defRPr lang="en-GB" sz="2000" baseline="0">
                <a:solidFill>
                  <a:srgbClr val="68686C"/>
                </a:solidFill>
                <a:latin typeface="+mn-lt"/>
              </a:defRPr>
            </a:lvl1pPr>
          </a:lstStyle>
          <a:p>
            <a:pPr marL="0" lvl="0" indent="0">
              <a:spcBef>
                <a:spcPct val="20000"/>
              </a:spcBef>
              <a:buClr>
                <a:srgbClr val="AF1310"/>
              </a:buClr>
            </a:pPr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 hasCustomPrompt="1"/>
          </p:nvPr>
        </p:nvSpPr>
        <p:spPr>
          <a:xfrm>
            <a:off x="1155683" y="4631287"/>
            <a:ext cx="3813882" cy="60332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600" baseline="0">
                <a:solidFill>
                  <a:srgbClr val="68686C"/>
                </a:solidFill>
                <a:latin typeface="+mn-lt"/>
              </a:defRPr>
            </a:lvl1pPr>
          </a:lstStyle>
          <a:p>
            <a:pPr lvl="0"/>
            <a:r>
              <a:rPr lang="hu-HU" dirty="0" err="1" smtClean="0"/>
              <a:t>Place</a:t>
            </a:r>
            <a:r>
              <a:rPr lang="hu-HU" dirty="0" smtClean="0"/>
              <a:t> (</a:t>
            </a:r>
            <a:r>
              <a:rPr lang="hu-HU" dirty="0" err="1" smtClean="0"/>
              <a:t>Event</a:t>
            </a:r>
            <a:r>
              <a:rPr lang="hu-HU" dirty="0" smtClean="0"/>
              <a:t>, </a:t>
            </a:r>
            <a:r>
              <a:rPr lang="hu-HU" dirty="0" err="1" smtClean="0"/>
              <a:t>conference</a:t>
            </a:r>
            <a:r>
              <a:rPr lang="hu-HU" dirty="0" smtClean="0"/>
              <a:t>, etc.)</a:t>
            </a:r>
          </a:p>
          <a:p>
            <a:pPr lvl="0"/>
            <a:r>
              <a:rPr lang="hu-HU" dirty="0" err="1" smtClean="0"/>
              <a:t>Date</a:t>
            </a:r>
            <a:endParaRPr lang="en-GB" dirty="0"/>
          </a:p>
        </p:txBody>
      </p:sp>
      <p:sp>
        <p:nvSpPr>
          <p:cNvPr id="8" name="Date Placeholder 3"/>
          <p:cNvSpPr txBox="1">
            <a:spLocks/>
          </p:cNvSpPr>
          <p:nvPr userDrawn="1"/>
        </p:nvSpPr>
        <p:spPr>
          <a:xfrm>
            <a:off x="1143000" y="6233262"/>
            <a:ext cx="5073162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sz="1000" b="1" dirty="0" smtClean="0">
                <a:solidFill>
                  <a:srgbClr val="949798"/>
                </a:solidFill>
              </a:rPr>
              <a:t>Budapest Szakpolitikai Elemző Intézet </a:t>
            </a:r>
            <a:r>
              <a:rPr lang="hu-HU" sz="1000" b="1" dirty="0" smtClean="0">
                <a:solidFill>
                  <a:srgbClr val="AF1310"/>
                </a:solidFill>
              </a:rPr>
              <a:t>· </a:t>
            </a:r>
            <a:r>
              <a:rPr lang="hu-HU" sz="1000" b="1" dirty="0" err="1" smtClean="0">
                <a:solidFill>
                  <a:srgbClr val="AF1310"/>
                </a:solidFill>
              </a:rPr>
              <a:t>bpinst.eu</a:t>
            </a:r>
            <a:r>
              <a:rPr lang="hu-HU" sz="1000" dirty="0" smtClean="0"/>
              <a:t> · </a:t>
            </a:r>
            <a:r>
              <a:rPr lang="hu-HU" sz="1000" dirty="0" smtClean="0">
                <a:solidFill>
                  <a:srgbClr val="B1B3B4"/>
                </a:solidFill>
              </a:rPr>
              <a:t>Dohány utca 84. Budapest 1074, Hungary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2053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76287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truductor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ázek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7134" y="0"/>
            <a:ext cx="9361860" cy="6858000"/>
          </a:xfrm>
          <a:prstGeom prst="rect">
            <a:avLst/>
          </a:prstGeom>
        </p:spPr>
      </p:pic>
      <p:sp>
        <p:nvSpPr>
          <p:cNvPr id="3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675088" y="4624630"/>
            <a:ext cx="6400800" cy="492317"/>
          </a:xfrm>
        </p:spPr>
        <p:txBody>
          <a:bodyPr lIns="90000">
            <a:normAutofit/>
          </a:bodyPr>
          <a:lstStyle>
            <a:lvl1pPr marL="0" indent="0" algn="l">
              <a:buNone/>
              <a:defRPr sz="2100" baseline="0">
                <a:solidFill>
                  <a:srgbClr val="034EA2"/>
                </a:solidFill>
              </a:defRPr>
            </a:lvl1pPr>
            <a:lvl2pPr marL="4611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222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833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444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056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667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278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889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smtClean="0"/>
              <a:t>Name</a:t>
            </a:r>
            <a:endParaRPr lang="en-GB" noProof="0" dirty="0"/>
          </a:p>
        </p:txBody>
      </p:sp>
      <p:sp>
        <p:nvSpPr>
          <p:cNvPr id="8" name="TextovéPole 7"/>
          <p:cNvSpPr txBox="1"/>
          <p:nvPr userDrawn="1"/>
        </p:nvSpPr>
        <p:spPr>
          <a:xfrm>
            <a:off x="675088" y="879042"/>
            <a:ext cx="3348808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50" b="1" dirty="0" smtClean="0"/>
              <a:t>MINISTRY OF REGIONAL DEVELOPMENT</a:t>
            </a:r>
            <a:r>
              <a:rPr lang="cs-CZ" sz="1350" b="1" dirty="0" smtClean="0"/>
              <a:t/>
            </a:r>
            <a:br>
              <a:rPr lang="cs-CZ" sz="1350" b="1" dirty="0" smtClean="0"/>
            </a:br>
            <a:r>
              <a:rPr lang="en-GB" sz="1500" b="1" noProof="0" dirty="0" smtClean="0"/>
              <a:t>National Coordination Authority</a:t>
            </a:r>
            <a:endParaRPr lang="en-GB" sz="1500" b="1" noProof="0" dirty="0"/>
          </a:p>
        </p:txBody>
      </p:sp>
      <p:sp>
        <p:nvSpPr>
          <p:cNvPr id="15" name="Zástupný symbol pro datum 1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39F8D96-C7F4-43BB-8FFA-398C87E3D2E4}" type="datetimeFigureOut">
              <a:rPr lang="cs-CZ" smtClean="0"/>
              <a:pPr/>
              <a:t>02.10.2018</a:t>
            </a:fld>
            <a:endParaRPr lang="cs-CZ"/>
          </a:p>
        </p:txBody>
      </p:sp>
      <p:sp>
        <p:nvSpPr>
          <p:cNvPr id="16" name="Zástupný symbol pro číslo snímku 1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7" name="Zástupný symbol pro zápatí 16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9" name="Nadpis 18"/>
          <p:cNvSpPr>
            <a:spLocks noGrp="1"/>
          </p:cNvSpPr>
          <p:nvPr>
            <p:ph type="title" hasCustomPrompt="1"/>
          </p:nvPr>
        </p:nvSpPr>
        <p:spPr>
          <a:xfrm>
            <a:off x="675088" y="2109699"/>
            <a:ext cx="8229600" cy="1143000"/>
          </a:xfrm>
        </p:spPr>
        <p:txBody>
          <a:bodyPr lIns="90000">
            <a:normAutofit/>
          </a:bodyPr>
          <a:lstStyle>
            <a:lvl1pPr algn="l">
              <a:defRPr sz="3000" b="1" baseline="0">
                <a:solidFill>
                  <a:srgbClr val="034EA2"/>
                </a:solidFill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sp>
        <p:nvSpPr>
          <p:cNvPr id="24" name="Zástupný symbol pro text 23"/>
          <p:cNvSpPr>
            <a:spLocks noGrp="1"/>
          </p:cNvSpPr>
          <p:nvPr>
            <p:ph type="body" sz="quarter" idx="17" hasCustomPrompt="1"/>
          </p:nvPr>
        </p:nvSpPr>
        <p:spPr>
          <a:xfrm>
            <a:off x="675088" y="5327626"/>
            <a:ext cx="3456834" cy="351971"/>
          </a:xfrm>
        </p:spPr>
        <p:txBody>
          <a:bodyPr lIns="90000" rIns="144000">
            <a:noAutofit/>
          </a:bodyPr>
          <a:lstStyle>
            <a:lvl1pPr>
              <a:buNone/>
              <a:defRPr sz="1500">
                <a:solidFill>
                  <a:srgbClr val="034EA2"/>
                </a:solidFill>
              </a:defRPr>
            </a:lvl1pPr>
          </a:lstStyle>
          <a:p>
            <a:pPr lvl="0"/>
            <a:r>
              <a:rPr lang="en-GB" noProof="0" dirty="0" smtClean="0"/>
              <a:t>Date and place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3647453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_applied_EN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4"/>
            <a:ext cx="2057400" cy="365125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949798"/>
                </a:solidFill>
              </a:defRPr>
            </a:lvl1pPr>
          </a:lstStyle>
          <a:p>
            <a:fld id="{C257D037-FF89-449C-B4F3-97D4A1231F3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28650" y="980728"/>
            <a:ext cx="7886700" cy="57551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lang="en-GB" sz="3200" b="1" kern="1200" cap="all" baseline="0" dirty="0">
                <a:solidFill>
                  <a:srgbClr val="676869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Date Placeholder 3"/>
          <p:cNvSpPr txBox="1">
            <a:spLocks/>
          </p:cNvSpPr>
          <p:nvPr userDrawn="1"/>
        </p:nvSpPr>
        <p:spPr>
          <a:xfrm>
            <a:off x="628650" y="6356353"/>
            <a:ext cx="5073162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sz="1000" b="1" dirty="0" smtClean="0">
                <a:solidFill>
                  <a:srgbClr val="949798"/>
                </a:solidFill>
              </a:rPr>
              <a:t>Budapest Institute</a:t>
            </a:r>
            <a:r>
              <a:rPr lang="hu-HU" sz="1000" b="1" baseline="0" dirty="0" smtClean="0">
                <a:solidFill>
                  <a:srgbClr val="949798"/>
                </a:solidFill>
              </a:rPr>
              <a:t> for Policy </a:t>
            </a:r>
            <a:r>
              <a:rPr lang="hu-HU" sz="1000" b="1" baseline="0" dirty="0" err="1" smtClean="0">
                <a:solidFill>
                  <a:srgbClr val="949798"/>
                </a:solidFill>
              </a:rPr>
              <a:t>Analysis</a:t>
            </a:r>
            <a:r>
              <a:rPr lang="hu-HU" sz="1000" b="1" baseline="0" dirty="0" smtClean="0">
                <a:solidFill>
                  <a:srgbClr val="949798"/>
                </a:solidFill>
              </a:rPr>
              <a:t> </a:t>
            </a:r>
            <a:r>
              <a:rPr lang="hu-HU" sz="1000" b="1" dirty="0" smtClean="0">
                <a:solidFill>
                  <a:srgbClr val="AF1310"/>
                </a:solidFill>
              </a:rPr>
              <a:t>· </a:t>
            </a:r>
            <a:r>
              <a:rPr lang="hu-HU" sz="1000" b="1" dirty="0" err="1" smtClean="0">
                <a:solidFill>
                  <a:srgbClr val="AF1310"/>
                </a:solidFill>
              </a:rPr>
              <a:t>bpinst.eu</a:t>
            </a:r>
            <a:r>
              <a:rPr lang="hu-HU" sz="1000" dirty="0" smtClean="0"/>
              <a:t> </a:t>
            </a:r>
            <a:endParaRPr lang="hu-HU" sz="1000" dirty="0" smtClean="0">
              <a:solidFill>
                <a:srgbClr val="B1B3B4"/>
              </a:solidFill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"/>
            <a:ext cx="9144000" cy="757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628650" y="1756575"/>
            <a:ext cx="7886700" cy="4399445"/>
          </a:xfrm>
        </p:spPr>
        <p:txBody>
          <a:bodyPr/>
          <a:lstStyle>
            <a:lvl1pPr>
              <a:buClr>
                <a:srgbClr val="AF1310"/>
              </a:buClr>
              <a:defRPr sz="2600">
                <a:latin typeface="+mn-lt"/>
              </a:defRPr>
            </a:lvl1pPr>
            <a:lvl2pPr marL="715963" indent="-358775">
              <a:tabLst>
                <a:tab pos="715963" algn="l"/>
              </a:tabLst>
              <a:defRPr>
                <a:latin typeface="+mn-lt"/>
              </a:defRPr>
            </a:lvl2pPr>
            <a:lvl3pPr marL="1073150" indent="-357188">
              <a:buClr>
                <a:srgbClr val="B1B2B6"/>
              </a:buClr>
              <a:defRPr>
                <a:latin typeface="+mn-lt"/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362705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_applied_HU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4"/>
            <a:ext cx="2057400" cy="365125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949798"/>
                </a:solidFill>
              </a:defRPr>
            </a:lvl1pPr>
          </a:lstStyle>
          <a:p>
            <a:fld id="{C257D037-FF89-449C-B4F3-97D4A1231F3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28650" y="980728"/>
            <a:ext cx="7886700" cy="57551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lang="en-GB" sz="3200" b="1" kern="1200" cap="all" baseline="0" dirty="0">
                <a:solidFill>
                  <a:srgbClr val="676869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Date Placeholder 3"/>
          <p:cNvSpPr txBox="1">
            <a:spLocks/>
          </p:cNvSpPr>
          <p:nvPr userDrawn="1"/>
        </p:nvSpPr>
        <p:spPr>
          <a:xfrm>
            <a:off x="628650" y="6356353"/>
            <a:ext cx="5073162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sz="1000" b="1" dirty="0" smtClean="0">
                <a:solidFill>
                  <a:srgbClr val="949798"/>
                </a:solidFill>
              </a:rPr>
              <a:t>Budapest Szakpolitikai Elemző Intézet </a:t>
            </a:r>
            <a:r>
              <a:rPr lang="hu-HU" sz="1000" b="1" dirty="0" smtClean="0">
                <a:solidFill>
                  <a:srgbClr val="AF1310"/>
                </a:solidFill>
              </a:rPr>
              <a:t>· </a:t>
            </a:r>
            <a:r>
              <a:rPr lang="hu-HU" sz="1000" b="1" dirty="0" err="1" smtClean="0">
                <a:solidFill>
                  <a:srgbClr val="AF1310"/>
                </a:solidFill>
              </a:rPr>
              <a:t>bpinst.eu</a:t>
            </a:r>
            <a:r>
              <a:rPr lang="hu-HU" sz="1000" dirty="0" smtClean="0"/>
              <a:t> </a:t>
            </a:r>
            <a:endParaRPr lang="hu-HU" sz="1000" dirty="0" smtClean="0">
              <a:solidFill>
                <a:srgbClr val="B1B3B4"/>
              </a:solidFill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"/>
            <a:ext cx="9144000" cy="757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628650" y="1756575"/>
            <a:ext cx="7886700" cy="4399445"/>
          </a:xfrm>
        </p:spPr>
        <p:txBody>
          <a:bodyPr/>
          <a:lstStyle>
            <a:lvl1pPr>
              <a:buClr>
                <a:srgbClr val="AF1310"/>
              </a:buClr>
              <a:defRPr sz="2600">
                <a:latin typeface="+mn-lt"/>
              </a:defRPr>
            </a:lvl1pPr>
            <a:lvl2pPr marL="715963" indent="-358775">
              <a:tabLst>
                <a:tab pos="715963" algn="l"/>
              </a:tabLst>
              <a:defRPr>
                <a:latin typeface="+mn-lt"/>
              </a:defRPr>
            </a:lvl2pPr>
            <a:lvl3pPr marL="1073150" indent="-357188">
              <a:buClr>
                <a:srgbClr val="B1B2B6"/>
              </a:buClr>
              <a:defRPr>
                <a:latin typeface="+mn-lt"/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5825848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_applied_EN_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4"/>
            <a:ext cx="2057400" cy="365125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949798"/>
                </a:solidFill>
              </a:defRPr>
            </a:lvl1pPr>
          </a:lstStyle>
          <a:p>
            <a:fld id="{C257D037-FF89-449C-B4F3-97D4A1231F3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28650" y="163126"/>
            <a:ext cx="7886700" cy="57551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lang="en-GB" sz="3200" b="1" kern="1200" cap="all" baseline="0" dirty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Date Placeholder 3"/>
          <p:cNvSpPr txBox="1">
            <a:spLocks/>
          </p:cNvSpPr>
          <p:nvPr userDrawn="1"/>
        </p:nvSpPr>
        <p:spPr>
          <a:xfrm>
            <a:off x="628650" y="6356353"/>
            <a:ext cx="5073162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sz="1000" b="1" dirty="0" smtClean="0">
                <a:solidFill>
                  <a:srgbClr val="949798"/>
                </a:solidFill>
              </a:rPr>
              <a:t>Budapest Institute</a:t>
            </a:r>
            <a:r>
              <a:rPr lang="hu-HU" sz="1000" b="1" baseline="0" dirty="0" smtClean="0">
                <a:solidFill>
                  <a:srgbClr val="949798"/>
                </a:solidFill>
              </a:rPr>
              <a:t> for Policy </a:t>
            </a:r>
            <a:r>
              <a:rPr lang="hu-HU" sz="1000" b="1" baseline="0" dirty="0" err="1" smtClean="0">
                <a:solidFill>
                  <a:srgbClr val="949798"/>
                </a:solidFill>
              </a:rPr>
              <a:t>Analysis</a:t>
            </a:r>
            <a:r>
              <a:rPr lang="hu-HU" sz="1000" b="1" dirty="0" smtClean="0">
                <a:solidFill>
                  <a:srgbClr val="949798"/>
                </a:solidFill>
              </a:rPr>
              <a:t> </a:t>
            </a:r>
            <a:r>
              <a:rPr lang="hu-HU" sz="1000" b="1" dirty="0" smtClean="0">
                <a:solidFill>
                  <a:srgbClr val="AF1310"/>
                </a:solidFill>
              </a:rPr>
              <a:t>· </a:t>
            </a:r>
            <a:r>
              <a:rPr lang="hu-HU" sz="1000" b="1" dirty="0" err="1" smtClean="0">
                <a:solidFill>
                  <a:srgbClr val="AF1310"/>
                </a:solidFill>
              </a:rPr>
              <a:t>bpinst.eu</a:t>
            </a:r>
            <a:r>
              <a:rPr lang="hu-HU" sz="1000" dirty="0" smtClean="0"/>
              <a:t> </a:t>
            </a:r>
            <a:endParaRPr lang="hu-HU" sz="1000" dirty="0" smtClean="0">
              <a:solidFill>
                <a:srgbClr val="B1B3B4"/>
              </a:solidFill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"/>
            <a:ext cx="9144000" cy="757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628650" y="938969"/>
            <a:ext cx="7886700" cy="5217048"/>
          </a:xfrm>
        </p:spPr>
        <p:txBody>
          <a:bodyPr/>
          <a:lstStyle>
            <a:lvl1pPr>
              <a:buClr>
                <a:srgbClr val="AF1310"/>
              </a:buClr>
              <a:defRPr sz="2600"/>
            </a:lvl1pPr>
            <a:lvl2pPr marL="715963" indent="-358775">
              <a:tabLst>
                <a:tab pos="715963" algn="l"/>
              </a:tabLst>
              <a:defRPr/>
            </a:lvl2pPr>
            <a:lvl3pPr marL="1073150" indent="-357188">
              <a:buClr>
                <a:srgbClr val="B1B2B6"/>
              </a:buClr>
              <a:defRPr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8160891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_applied_HU_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4"/>
            <a:ext cx="2057400" cy="365125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949798"/>
                </a:solidFill>
              </a:defRPr>
            </a:lvl1pPr>
          </a:lstStyle>
          <a:p>
            <a:fld id="{C257D037-FF89-449C-B4F3-97D4A1231F3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28650" y="163126"/>
            <a:ext cx="7886700" cy="57551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lang="en-GB" sz="3200" b="1" kern="1200" cap="all" baseline="0" dirty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Date Placeholder 3"/>
          <p:cNvSpPr txBox="1">
            <a:spLocks/>
          </p:cNvSpPr>
          <p:nvPr userDrawn="1"/>
        </p:nvSpPr>
        <p:spPr>
          <a:xfrm>
            <a:off x="628650" y="6356353"/>
            <a:ext cx="5073162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sz="1000" b="1" dirty="0" smtClean="0">
                <a:solidFill>
                  <a:srgbClr val="949798"/>
                </a:solidFill>
              </a:rPr>
              <a:t>Budapest Szakpolitikai Elemző Intézet </a:t>
            </a:r>
            <a:r>
              <a:rPr lang="hu-HU" sz="1000" b="1" dirty="0" smtClean="0">
                <a:solidFill>
                  <a:srgbClr val="AF1310"/>
                </a:solidFill>
              </a:rPr>
              <a:t>· </a:t>
            </a:r>
            <a:r>
              <a:rPr lang="hu-HU" sz="1000" b="1" dirty="0" err="1" smtClean="0">
                <a:solidFill>
                  <a:srgbClr val="AF1310"/>
                </a:solidFill>
              </a:rPr>
              <a:t>bpinst.eu</a:t>
            </a:r>
            <a:r>
              <a:rPr lang="hu-HU" sz="1000" dirty="0" smtClean="0"/>
              <a:t> </a:t>
            </a:r>
            <a:endParaRPr lang="hu-HU" sz="1000" dirty="0" smtClean="0">
              <a:solidFill>
                <a:srgbClr val="B1B3B4"/>
              </a:solidFill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"/>
            <a:ext cx="9144000" cy="757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628650" y="938969"/>
            <a:ext cx="7886700" cy="5217048"/>
          </a:xfrm>
        </p:spPr>
        <p:txBody>
          <a:bodyPr/>
          <a:lstStyle>
            <a:lvl1pPr>
              <a:buClr>
                <a:srgbClr val="AF1310"/>
              </a:buClr>
              <a:defRPr sz="2600"/>
            </a:lvl1pPr>
            <a:lvl2pPr marL="715963" indent="-358775">
              <a:tabLst>
                <a:tab pos="715963" algn="l"/>
              </a:tabLst>
              <a:defRPr/>
            </a:lvl2pPr>
            <a:lvl3pPr marL="1073150" indent="-357188">
              <a:buClr>
                <a:srgbClr val="B1B2B6"/>
              </a:buClr>
              <a:defRPr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618947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_academic_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4"/>
            <a:ext cx="2057400" cy="365125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949798"/>
                </a:solidFill>
              </a:defRPr>
            </a:lvl1pPr>
          </a:lstStyle>
          <a:p>
            <a:fld id="{C257D037-FF89-449C-B4F3-97D4A1231F3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28650" y="294928"/>
            <a:ext cx="7886700" cy="57551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lang="en-GB" sz="3200" b="1" kern="1200" cap="all" baseline="0" dirty="0">
                <a:solidFill>
                  <a:srgbClr val="676869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Date Placeholder 3"/>
          <p:cNvSpPr txBox="1">
            <a:spLocks/>
          </p:cNvSpPr>
          <p:nvPr userDrawn="1"/>
        </p:nvSpPr>
        <p:spPr>
          <a:xfrm>
            <a:off x="628650" y="6356353"/>
            <a:ext cx="5073162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sz="1000" b="1" dirty="0" smtClean="0">
                <a:solidFill>
                  <a:srgbClr val="949798"/>
                </a:solidFill>
              </a:rPr>
              <a:t>Budapest Institute</a:t>
            </a:r>
            <a:r>
              <a:rPr lang="hu-HU" sz="1000" b="1" baseline="0" dirty="0" smtClean="0">
                <a:solidFill>
                  <a:srgbClr val="949798"/>
                </a:solidFill>
              </a:rPr>
              <a:t> for Policy </a:t>
            </a:r>
            <a:r>
              <a:rPr lang="hu-HU" sz="1000" b="1" baseline="0" dirty="0" err="1" smtClean="0">
                <a:solidFill>
                  <a:srgbClr val="949798"/>
                </a:solidFill>
              </a:rPr>
              <a:t>Analysis</a:t>
            </a:r>
            <a:r>
              <a:rPr lang="hu-HU" sz="1000" b="1" baseline="0" dirty="0" smtClean="0">
                <a:solidFill>
                  <a:srgbClr val="949798"/>
                </a:solidFill>
              </a:rPr>
              <a:t> </a:t>
            </a:r>
            <a:r>
              <a:rPr lang="hu-HU" sz="1000" b="1" dirty="0" smtClean="0">
                <a:solidFill>
                  <a:srgbClr val="AF1310"/>
                </a:solidFill>
              </a:rPr>
              <a:t>· </a:t>
            </a:r>
            <a:r>
              <a:rPr lang="hu-HU" sz="1000" b="1" dirty="0" err="1" smtClean="0">
                <a:solidFill>
                  <a:srgbClr val="AF1310"/>
                </a:solidFill>
              </a:rPr>
              <a:t>bpinst.eu</a:t>
            </a:r>
            <a:r>
              <a:rPr lang="hu-HU" sz="1000" dirty="0" smtClean="0"/>
              <a:t> </a:t>
            </a:r>
            <a:endParaRPr lang="hu-HU" sz="1000" dirty="0" smtClean="0">
              <a:solidFill>
                <a:srgbClr val="B1B3B4"/>
              </a:solidFill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628650" y="1063873"/>
            <a:ext cx="7886700" cy="5092147"/>
          </a:xfrm>
        </p:spPr>
        <p:txBody>
          <a:bodyPr/>
          <a:lstStyle>
            <a:lvl1pPr>
              <a:buClr>
                <a:srgbClr val="AF1310"/>
              </a:buClr>
              <a:defRPr sz="2600"/>
            </a:lvl1pPr>
            <a:lvl2pPr marL="715963" indent="-358775">
              <a:tabLst>
                <a:tab pos="715963" algn="l"/>
              </a:tabLst>
              <a:defRPr/>
            </a:lvl2pPr>
            <a:lvl3pPr marL="1073150" indent="-357188">
              <a:buClr>
                <a:srgbClr val="B1B2B6"/>
              </a:buClr>
              <a:defRPr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9421751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_academic_H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4"/>
            <a:ext cx="2057400" cy="365125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949798"/>
                </a:solidFill>
              </a:defRPr>
            </a:lvl1pPr>
          </a:lstStyle>
          <a:p>
            <a:fld id="{C257D037-FF89-449C-B4F3-97D4A1231F3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28650" y="294928"/>
            <a:ext cx="7886700" cy="57551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lang="en-GB" sz="3200" b="1" kern="1200" cap="all" baseline="0" dirty="0">
                <a:solidFill>
                  <a:srgbClr val="676869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Date Placeholder 3"/>
          <p:cNvSpPr txBox="1">
            <a:spLocks/>
          </p:cNvSpPr>
          <p:nvPr userDrawn="1"/>
        </p:nvSpPr>
        <p:spPr>
          <a:xfrm>
            <a:off x="628650" y="6356353"/>
            <a:ext cx="5073162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sz="1000" b="1" dirty="0" smtClean="0">
                <a:solidFill>
                  <a:srgbClr val="949798"/>
                </a:solidFill>
              </a:rPr>
              <a:t>Budapest Szakpolitikai Elemző Intézet </a:t>
            </a:r>
            <a:r>
              <a:rPr lang="hu-HU" sz="1000" b="1" dirty="0" smtClean="0">
                <a:solidFill>
                  <a:srgbClr val="AF1310"/>
                </a:solidFill>
              </a:rPr>
              <a:t>· </a:t>
            </a:r>
            <a:r>
              <a:rPr lang="hu-HU" sz="1000" b="1" dirty="0" err="1" smtClean="0">
                <a:solidFill>
                  <a:srgbClr val="AF1310"/>
                </a:solidFill>
              </a:rPr>
              <a:t>bpinst.eu</a:t>
            </a:r>
            <a:r>
              <a:rPr lang="hu-HU" sz="1000" dirty="0" smtClean="0"/>
              <a:t> </a:t>
            </a:r>
            <a:endParaRPr lang="hu-HU" sz="1000" dirty="0" smtClean="0">
              <a:solidFill>
                <a:srgbClr val="B1B3B4"/>
              </a:solidFill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628650" y="1063873"/>
            <a:ext cx="7886700" cy="5092147"/>
          </a:xfrm>
        </p:spPr>
        <p:txBody>
          <a:bodyPr/>
          <a:lstStyle>
            <a:lvl1pPr>
              <a:buClr>
                <a:srgbClr val="AF1310"/>
              </a:buClr>
              <a:defRPr sz="2600"/>
            </a:lvl1pPr>
            <a:lvl2pPr marL="715963" indent="-358775">
              <a:tabLst>
                <a:tab pos="715963" algn="l"/>
              </a:tabLst>
              <a:defRPr/>
            </a:lvl2pPr>
            <a:lvl3pPr marL="1073150" indent="-357188">
              <a:buClr>
                <a:srgbClr val="B1B2B6"/>
              </a:buClr>
              <a:defRPr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2956214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Budapest Szakpolitikai Elemző Intézet · bpinst.eu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7617C-C1F7-41CD-B600-E5BB578102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62491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Budapest Szakpolitikai Elemző Intézet · bpinst.eu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5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67617C-C1F7-41CD-B600-E5BB578102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9468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88" r:id="rId2"/>
    <p:sldLayoutId id="2147483689" r:id="rId3"/>
    <p:sldLayoutId id="2147483697" r:id="rId4"/>
    <p:sldLayoutId id="2147483695" r:id="rId5"/>
    <p:sldLayoutId id="2147483698" r:id="rId6"/>
    <p:sldLayoutId id="2147483694" r:id="rId7"/>
    <p:sldLayoutId id="2147483699" r:id="rId8"/>
    <p:sldLayoutId id="2147483676" r:id="rId9"/>
    <p:sldLayoutId id="2147483677" r:id="rId10"/>
    <p:sldLayoutId id="2147483678" r:id="rId11"/>
    <p:sldLayoutId id="2147483679" r:id="rId12"/>
    <p:sldLayoutId id="2147483680" r:id="rId13"/>
    <p:sldLayoutId id="2147483681" r:id="rId14"/>
    <p:sldLayoutId id="2147483682" r:id="rId15"/>
    <p:sldLayoutId id="2147483683" r:id="rId16"/>
    <p:sldLayoutId id="2147483684" r:id="rId17"/>
    <p:sldLayoutId id="2147483685" r:id="rId18"/>
    <p:sldLayoutId id="2147483686" r:id="rId19"/>
    <p:sldLayoutId id="2147483700" r:id="rId20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AF1310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68686C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5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5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pringer.com/it/book/9783319784601" TargetMode="Externa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nadpis 1"/>
          <p:cNvSpPr>
            <a:spLocks noGrp="1"/>
          </p:cNvSpPr>
          <p:nvPr>
            <p:ph type="subTitle" idx="1"/>
          </p:nvPr>
        </p:nvSpPr>
        <p:spPr>
          <a:xfrm>
            <a:off x="193308" y="4628099"/>
            <a:ext cx="6400800" cy="492317"/>
          </a:xfrm>
        </p:spPr>
        <p:txBody>
          <a:bodyPr>
            <a:noAutofit/>
          </a:bodyPr>
          <a:lstStyle/>
          <a:p>
            <a:r>
              <a:rPr lang="hu-HU" sz="1500" dirty="0"/>
              <a:t>Ágota </a:t>
            </a:r>
            <a:r>
              <a:rPr lang="hu-HU" sz="1500" dirty="0" smtClean="0"/>
              <a:t>Scharle </a:t>
            </a:r>
            <a:endParaRPr lang="hu-HU" sz="1500" dirty="0"/>
          </a:p>
          <a:p>
            <a:endParaRPr lang="sk-SK" sz="15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124482" y="2462190"/>
            <a:ext cx="8229600" cy="1951761"/>
          </a:xfrm>
        </p:spPr>
        <p:txBody>
          <a:bodyPr>
            <a:normAutofit fontScale="90000"/>
          </a:bodyPr>
          <a:lstStyle/>
          <a:p>
            <a:r>
              <a:rPr lang="hu-HU" dirty="0" smtClean="0"/>
              <a:t/>
            </a:r>
            <a:br>
              <a:rPr lang="hu-HU" dirty="0" smtClean="0"/>
            </a:br>
            <a:r>
              <a:rPr lang="hu-HU" dirty="0"/>
              <a:t/>
            </a:r>
            <a:br>
              <a:rPr lang="hu-HU" dirty="0"/>
            </a:br>
            <a:r>
              <a:rPr lang="hu-HU" dirty="0" smtClean="0"/>
              <a:t/>
            </a:r>
            <a:br>
              <a:rPr lang="hu-HU" dirty="0" smtClean="0"/>
            </a:br>
            <a:r>
              <a:rPr lang="hu-HU" sz="36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hu-HU" sz="3600" dirty="0">
                <a:solidFill>
                  <a:schemeClr val="accent5">
                    <a:lumMod val="75000"/>
                  </a:schemeClr>
                </a:solidFill>
              </a:rPr>
              <a:t>legal/technical solution for admin data access in Hungary</a:t>
            </a:r>
            <a:endParaRPr lang="cs-CZ" sz="36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7"/>
          </p:nvPr>
        </p:nvSpPr>
        <p:spPr>
          <a:xfrm>
            <a:off x="193308" y="5340044"/>
            <a:ext cx="3456834" cy="351971"/>
          </a:xfrm>
        </p:spPr>
        <p:txBody>
          <a:bodyPr/>
          <a:lstStyle/>
          <a:p>
            <a:r>
              <a:rPr lang="cs-CZ" dirty="0" smtClean="0"/>
              <a:t>3.10.2018, MMR, Prague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49889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D037-FF89-449C-B4F3-97D4A1231F32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outline</a:t>
            </a:r>
            <a:endParaRPr lang="hu-H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457200" indent="-457200"/>
            <a:r>
              <a:rPr lang="hu-HU" sz="2800" dirty="0">
                <a:solidFill>
                  <a:schemeClr val="bg1">
                    <a:lumMod val="75000"/>
                  </a:schemeClr>
                </a:solidFill>
              </a:rPr>
              <a:t>Legal framework</a:t>
            </a:r>
          </a:p>
          <a:p>
            <a:pPr marL="457200" indent="-457200"/>
            <a:endParaRPr lang="hu-HU" sz="2800" dirty="0"/>
          </a:p>
          <a:p>
            <a:pPr marL="457200" indent="-457200"/>
            <a:r>
              <a:rPr lang="hu-HU" sz="2800" dirty="0"/>
              <a:t>Practical implementation</a:t>
            </a:r>
          </a:p>
          <a:p>
            <a:pPr marL="457200" indent="-457200"/>
            <a:endParaRPr lang="hu-HU" sz="2800" dirty="0">
              <a:solidFill>
                <a:schemeClr val="bg1">
                  <a:lumMod val="75000"/>
                </a:schemeClr>
              </a:solidFill>
            </a:endParaRPr>
          </a:p>
          <a:p>
            <a:pPr marL="457200" indent="-457200"/>
            <a:r>
              <a:rPr lang="hu-HU" sz="2800" dirty="0">
                <a:solidFill>
                  <a:schemeClr val="bg1">
                    <a:lumMod val="75000"/>
                  </a:schemeClr>
                </a:solidFill>
              </a:rPr>
              <a:t>Research – Main directions</a:t>
            </a:r>
          </a:p>
          <a:p>
            <a:pPr marL="457200" indent="-457200"/>
            <a:endParaRPr lang="hu-HU" sz="2800" dirty="0">
              <a:solidFill>
                <a:schemeClr val="bg1">
                  <a:lumMod val="75000"/>
                </a:schemeClr>
              </a:solidFill>
            </a:endParaRPr>
          </a:p>
          <a:p>
            <a:pPr marL="457200" indent="-457200"/>
            <a:r>
              <a:rPr lang="hu-HU" sz="2800" dirty="0">
                <a:solidFill>
                  <a:schemeClr val="bg1">
                    <a:lumMod val="75000"/>
                  </a:schemeClr>
                </a:solidFill>
              </a:rPr>
              <a:t>L</a:t>
            </a:r>
            <a:r>
              <a:rPr lang="en-US" sz="2800" dirty="0" err="1">
                <a:solidFill>
                  <a:schemeClr val="bg1">
                    <a:lumMod val="75000"/>
                  </a:schemeClr>
                </a:solidFill>
              </a:rPr>
              <a:t>essons</a:t>
            </a:r>
            <a:r>
              <a:rPr lang="en-US" sz="2800" dirty="0">
                <a:solidFill>
                  <a:schemeClr val="bg1">
                    <a:lumMod val="75000"/>
                  </a:schemeClr>
                </a:solidFill>
              </a:rPr>
              <a:t> for other Member States</a:t>
            </a:r>
            <a:endParaRPr lang="hu-HU" dirty="0">
              <a:solidFill>
                <a:schemeClr val="bg1">
                  <a:lumMod val="75000"/>
                </a:schemeClr>
              </a:solidFill>
            </a:endParaRP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624332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539552" y="692696"/>
            <a:ext cx="806489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b="1" dirty="0" smtClean="0"/>
              <a:t>The linking </a:t>
            </a:r>
            <a:r>
              <a:rPr lang="hu-HU" b="1" dirty="0" err="1" smtClean="0"/>
              <a:t>procedure</a:t>
            </a:r>
            <a:r>
              <a:rPr lang="hu-HU" b="1" dirty="0" smtClean="0"/>
              <a:t> </a:t>
            </a:r>
            <a:r>
              <a:rPr lang="hu-HU" b="1" dirty="0" err="1" smtClean="0"/>
              <a:t>in</a:t>
            </a:r>
            <a:r>
              <a:rPr lang="hu-HU" b="1" dirty="0" smtClean="0"/>
              <a:t> </a:t>
            </a:r>
            <a:r>
              <a:rPr lang="hu-HU" b="1" dirty="0" err="1" smtClean="0"/>
              <a:t>the</a:t>
            </a:r>
            <a:r>
              <a:rPr lang="hu-HU" b="1" dirty="0" smtClean="0"/>
              <a:t> </a:t>
            </a:r>
            <a:r>
              <a:rPr lang="hu-HU" b="1" dirty="0" err="1" smtClean="0"/>
              <a:t>law</a:t>
            </a:r>
            <a:r>
              <a:rPr lang="hu-HU" b="1" dirty="0" smtClean="0"/>
              <a:t> of 2007</a:t>
            </a:r>
          </a:p>
          <a:p>
            <a:endParaRPr lang="hu-HU" b="1" dirty="0"/>
          </a:p>
          <a:p>
            <a:endParaRPr lang="hu-HU" dirty="0" smtClean="0"/>
          </a:p>
          <a:p>
            <a:r>
              <a:rPr lang="hu-HU" dirty="0" smtClean="0"/>
              <a:t> </a:t>
            </a:r>
          </a:p>
          <a:p>
            <a:endParaRPr lang="hu-HU" dirty="0" smtClean="0"/>
          </a:p>
          <a:p>
            <a:endParaRPr lang="en-US" dirty="0"/>
          </a:p>
        </p:txBody>
      </p:sp>
      <p:graphicFrame>
        <p:nvGraphicFramePr>
          <p:cNvPr id="3" name="Diagram 2"/>
          <p:cNvGraphicFramePr/>
          <p:nvPr>
            <p:extLst/>
          </p:nvPr>
        </p:nvGraphicFramePr>
        <p:xfrm>
          <a:off x="1691680" y="177281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Down Arrow 5"/>
          <p:cNvSpPr/>
          <p:nvPr/>
        </p:nvSpPr>
        <p:spPr>
          <a:xfrm rot="3840000">
            <a:off x="4061715" y="4860129"/>
            <a:ext cx="180000" cy="504000"/>
          </a:xfrm>
          <a:prstGeom prst="downArrow">
            <a:avLst>
              <a:gd name="adj1" fmla="val 71709"/>
              <a:gd name="adj2" fmla="val 50000"/>
            </a:avLst>
          </a:prstGeom>
          <a:noFill/>
          <a:ln w="22225">
            <a:solidFill>
              <a:schemeClr val="accent3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 rot="20100000">
            <a:off x="3827389" y="4942390"/>
            <a:ext cx="73641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900" dirty="0" err="1" smtClean="0">
                <a:solidFill>
                  <a:schemeClr val="accent3">
                    <a:lumMod val="75000"/>
                  </a:schemeClr>
                </a:solidFill>
              </a:rPr>
              <a:t>algorithm</a:t>
            </a:r>
            <a:endParaRPr lang="en-GB" sz="9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8995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539552" y="692696"/>
            <a:ext cx="806489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b="1" dirty="0" smtClean="0"/>
              <a:t>The linking </a:t>
            </a:r>
            <a:r>
              <a:rPr lang="hu-HU" b="1" dirty="0" err="1" smtClean="0"/>
              <a:t>procedure</a:t>
            </a:r>
            <a:r>
              <a:rPr lang="hu-HU" b="1" dirty="0" smtClean="0"/>
              <a:t> </a:t>
            </a:r>
            <a:r>
              <a:rPr lang="hu-HU" b="1" dirty="0" err="1" smtClean="0"/>
              <a:t>in</a:t>
            </a:r>
            <a:r>
              <a:rPr lang="hu-HU" b="1" dirty="0" smtClean="0"/>
              <a:t> </a:t>
            </a:r>
            <a:r>
              <a:rPr lang="hu-HU" b="1" dirty="0" err="1" smtClean="0"/>
              <a:t>the</a:t>
            </a:r>
            <a:r>
              <a:rPr lang="hu-HU" b="1" dirty="0" smtClean="0"/>
              <a:t> </a:t>
            </a:r>
            <a:r>
              <a:rPr lang="hu-HU" b="1" dirty="0" err="1" smtClean="0"/>
              <a:t>law</a:t>
            </a:r>
            <a:r>
              <a:rPr lang="hu-HU" b="1" dirty="0" smtClean="0"/>
              <a:t> of 2007</a:t>
            </a:r>
          </a:p>
          <a:p>
            <a:endParaRPr lang="hu-HU" b="1" dirty="0"/>
          </a:p>
          <a:p>
            <a:endParaRPr lang="hu-HU" dirty="0" smtClean="0"/>
          </a:p>
          <a:p>
            <a:r>
              <a:rPr lang="hu-HU" dirty="0" smtClean="0"/>
              <a:t> </a:t>
            </a:r>
          </a:p>
          <a:p>
            <a:endParaRPr lang="hu-HU" dirty="0" smtClean="0"/>
          </a:p>
          <a:p>
            <a:endParaRPr lang="en-US" dirty="0"/>
          </a:p>
        </p:txBody>
      </p:sp>
      <p:graphicFrame>
        <p:nvGraphicFramePr>
          <p:cNvPr id="3" name="Diagram 2"/>
          <p:cNvGraphicFramePr/>
          <p:nvPr>
            <p:extLst/>
          </p:nvPr>
        </p:nvGraphicFramePr>
        <p:xfrm>
          <a:off x="1691680" y="177281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Down Arrow 5"/>
          <p:cNvSpPr/>
          <p:nvPr/>
        </p:nvSpPr>
        <p:spPr>
          <a:xfrm rot="3840000">
            <a:off x="4061715" y="4860129"/>
            <a:ext cx="180000" cy="504000"/>
          </a:xfrm>
          <a:prstGeom prst="downArrow">
            <a:avLst>
              <a:gd name="adj1" fmla="val 71709"/>
              <a:gd name="adj2" fmla="val 50000"/>
            </a:avLst>
          </a:prstGeom>
          <a:noFill/>
          <a:ln w="22225">
            <a:solidFill>
              <a:schemeClr val="accent3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Down Arrow 6"/>
          <p:cNvSpPr/>
          <p:nvPr/>
        </p:nvSpPr>
        <p:spPr>
          <a:xfrm rot="14580000">
            <a:off x="3946763" y="4701211"/>
            <a:ext cx="199738" cy="432000"/>
          </a:xfrm>
          <a:prstGeom prst="downArrow">
            <a:avLst>
              <a:gd name="adj1" fmla="val 71709"/>
              <a:gd name="adj2" fmla="val 50000"/>
            </a:avLst>
          </a:prstGeom>
          <a:noFill/>
          <a:ln>
            <a:solidFill>
              <a:schemeClr val="accent3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 rot="20100000">
            <a:off x="3734838" y="4770817"/>
            <a:ext cx="6280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100" dirty="0" err="1" smtClean="0">
                <a:solidFill>
                  <a:schemeClr val="accent3">
                    <a:lumMod val="75000"/>
                  </a:schemeClr>
                </a:solidFill>
              </a:rPr>
              <a:t>sample</a:t>
            </a:r>
            <a:endParaRPr lang="en-GB" sz="11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20100000">
            <a:off x="3827389" y="4942390"/>
            <a:ext cx="73641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900" dirty="0" err="1" smtClean="0">
                <a:solidFill>
                  <a:schemeClr val="accent3">
                    <a:lumMod val="75000"/>
                  </a:schemeClr>
                </a:solidFill>
              </a:rPr>
              <a:t>algorithm</a:t>
            </a:r>
            <a:endParaRPr lang="en-GB" sz="9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rot="20760000">
            <a:off x="4727847" y="3013038"/>
            <a:ext cx="20667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100" dirty="0" smtClean="0">
                <a:solidFill>
                  <a:schemeClr val="accent3">
                    <a:lumMod val="75000"/>
                  </a:schemeClr>
                </a:solidFill>
              </a:rPr>
              <a:t>a+s</a:t>
            </a:r>
            <a:endParaRPr lang="en-GB" sz="11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2" name="Down Arrow 11"/>
          <p:cNvSpPr/>
          <p:nvPr/>
        </p:nvSpPr>
        <p:spPr>
          <a:xfrm rot="10080000">
            <a:off x="4773620" y="3046952"/>
            <a:ext cx="180000" cy="504000"/>
          </a:xfrm>
          <a:prstGeom prst="downArrow">
            <a:avLst>
              <a:gd name="adj1" fmla="val 71709"/>
              <a:gd name="adj2" fmla="val 50000"/>
            </a:avLst>
          </a:prstGeom>
          <a:noFill/>
          <a:ln w="22225">
            <a:solidFill>
              <a:schemeClr val="accent3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3812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539552" y="692696"/>
            <a:ext cx="806489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b="1" dirty="0" smtClean="0"/>
              <a:t>The linking </a:t>
            </a:r>
            <a:r>
              <a:rPr lang="hu-HU" b="1" dirty="0" err="1" smtClean="0"/>
              <a:t>procedure</a:t>
            </a:r>
            <a:r>
              <a:rPr lang="hu-HU" b="1" dirty="0" smtClean="0"/>
              <a:t> </a:t>
            </a:r>
            <a:r>
              <a:rPr lang="hu-HU" b="1" dirty="0" err="1" smtClean="0"/>
              <a:t>in</a:t>
            </a:r>
            <a:r>
              <a:rPr lang="hu-HU" b="1" dirty="0" smtClean="0"/>
              <a:t> </a:t>
            </a:r>
            <a:r>
              <a:rPr lang="hu-HU" b="1" dirty="0" err="1" smtClean="0"/>
              <a:t>the</a:t>
            </a:r>
            <a:r>
              <a:rPr lang="hu-HU" b="1" dirty="0" smtClean="0"/>
              <a:t> </a:t>
            </a:r>
            <a:r>
              <a:rPr lang="hu-HU" b="1" dirty="0" err="1" smtClean="0"/>
              <a:t>law</a:t>
            </a:r>
            <a:r>
              <a:rPr lang="hu-HU" b="1" dirty="0" smtClean="0"/>
              <a:t> of 2007</a:t>
            </a:r>
          </a:p>
          <a:p>
            <a:endParaRPr lang="hu-HU" b="1" dirty="0"/>
          </a:p>
          <a:p>
            <a:endParaRPr lang="hu-HU" dirty="0" smtClean="0"/>
          </a:p>
          <a:p>
            <a:r>
              <a:rPr lang="hu-HU" dirty="0" smtClean="0"/>
              <a:t> </a:t>
            </a:r>
          </a:p>
          <a:p>
            <a:endParaRPr lang="hu-HU" dirty="0" smtClean="0"/>
          </a:p>
          <a:p>
            <a:endParaRPr lang="en-US" dirty="0"/>
          </a:p>
        </p:txBody>
      </p:sp>
      <p:graphicFrame>
        <p:nvGraphicFramePr>
          <p:cNvPr id="3" name="Diagram 2"/>
          <p:cNvGraphicFramePr/>
          <p:nvPr>
            <p:extLst/>
          </p:nvPr>
        </p:nvGraphicFramePr>
        <p:xfrm>
          <a:off x="1691680" y="177281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499992" y="3153534"/>
            <a:ext cx="4320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200" dirty="0" smtClean="0">
                <a:solidFill>
                  <a:schemeClr val="bg1"/>
                </a:solidFill>
              </a:rPr>
              <a:t>h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79912" y="4592161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200" dirty="0" smtClean="0">
                <a:solidFill>
                  <a:schemeClr val="bg1"/>
                </a:solidFill>
              </a:rPr>
              <a:t>h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6" name="Down Arrow 5"/>
          <p:cNvSpPr/>
          <p:nvPr/>
        </p:nvSpPr>
        <p:spPr>
          <a:xfrm rot="3840000">
            <a:off x="4061715" y="4860129"/>
            <a:ext cx="180000" cy="504000"/>
          </a:xfrm>
          <a:prstGeom prst="downArrow">
            <a:avLst>
              <a:gd name="adj1" fmla="val 71709"/>
              <a:gd name="adj2" fmla="val 50000"/>
            </a:avLst>
          </a:prstGeom>
          <a:noFill/>
          <a:ln w="22225">
            <a:solidFill>
              <a:schemeClr val="accent3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Down Arrow 6"/>
          <p:cNvSpPr/>
          <p:nvPr/>
        </p:nvSpPr>
        <p:spPr>
          <a:xfrm rot="14580000">
            <a:off x="3946763" y="4701211"/>
            <a:ext cx="199738" cy="432000"/>
          </a:xfrm>
          <a:prstGeom prst="downArrow">
            <a:avLst>
              <a:gd name="adj1" fmla="val 71709"/>
              <a:gd name="adj2" fmla="val 50000"/>
            </a:avLst>
          </a:prstGeom>
          <a:noFill/>
          <a:ln>
            <a:solidFill>
              <a:schemeClr val="accent3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 rot="20100000">
            <a:off x="3734838" y="4770817"/>
            <a:ext cx="6280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100" dirty="0" err="1" smtClean="0">
                <a:solidFill>
                  <a:schemeClr val="accent3">
                    <a:lumMod val="75000"/>
                  </a:schemeClr>
                </a:solidFill>
              </a:rPr>
              <a:t>sample</a:t>
            </a:r>
            <a:endParaRPr lang="en-GB" sz="11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20100000">
            <a:off x="3827389" y="4942390"/>
            <a:ext cx="73641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900" dirty="0" err="1" smtClean="0">
                <a:solidFill>
                  <a:schemeClr val="accent3">
                    <a:lumMod val="75000"/>
                  </a:schemeClr>
                </a:solidFill>
              </a:rPr>
              <a:t>algorithm</a:t>
            </a:r>
            <a:endParaRPr lang="en-GB" sz="9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rot="20760000">
            <a:off x="4727847" y="3013038"/>
            <a:ext cx="20667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100" dirty="0" smtClean="0">
                <a:solidFill>
                  <a:schemeClr val="accent3">
                    <a:lumMod val="75000"/>
                  </a:schemeClr>
                </a:solidFill>
              </a:rPr>
              <a:t>a+s</a:t>
            </a:r>
            <a:endParaRPr lang="en-GB" sz="11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2" name="Down Arrow 11"/>
          <p:cNvSpPr/>
          <p:nvPr/>
        </p:nvSpPr>
        <p:spPr>
          <a:xfrm rot="10080000">
            <a:off x="4773620" y="3046952"/>
            <a:ext cx="180000" cy="504000"/>
          </a:xfrm>
          <a:prstGeom prst="downArrow">
            <a:avLst>
              <a:gd name="adj1" fmla="val 71709"/>
              <a:gd name="adj2" fmla="val 50000"/>
            </a:avLst>
          </a:prstGeom>
          <a:noFill/>
          <a:ln w="22225">
            <a:solidFill>
              <a:schemeClr val="accent3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3496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539552" y="692696"/>
            <a:ext cx="806489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b="1" dirty="0" smtClean="0"/>
              <a:t>The linking </a:t>
            </a:r>
            <a:r>
              <a:rPr lang="hu-HU" b="1" dirty="0" err="1" smtClean="0"/>
              <a:t>procedure</a:t>
            </a:r>
            <a:r>
              <a:rPr lang="hu-HU" b="1" dirty="0" smtClean="0"/>
              <a:t> </a:t>
            </a:r>
            <a:r>
              <a:rPr lang="hu-HU" b="1" dirty="0" err="1" smtClean="0"/>
              <a:t>in</a:t>
            </a:r>
            <a:r>
              <a:rPr lang="hu-HU" b="1" dirty="0" smtClean="0"/>
              <a:t> </a:t>
            </a:r>
            <a:r>
              <a:rPr lang="hu-HU" b="1" dirty="0" err="1" smtClean="0"/>
              <a:t>the</a:t>
            </a:r>
            <a:r>
              <a:rPr lang="hu-HU" b="1" dirty="0" smtClean="0"/>
              <a:t> </a:t>
            </a:r>
            <a:r>
              <a:rPr lang="hu-HU" b="1" dirty="0" err="1" smtClean="0"/>
              <a:t>law</a:t>
            </a:r>
            <a:r>
              <a:rPr lang="hu-HU" b="1" dirty="0" smtClean="0"/>
              <a:t> of 2007</a:t>
            </a:r>
          </a:p>
          <a:p>
            <a:endParaRPr lang="hu-HU" b="1" dirty="0"/>
          </a:p>
          <a:p>
            <a:endParaRPr lang="hu-HU" dirty="0" smtClean="0"/>
          </a:p>
          <a:p>
            <a:r>
              <a:rPr lang="hu-HU" dirty="0" smtClean="0"/>
              <a:t> </a:t>
            </a:r>
          </a:p>
          <a:p>
            <a:endParaRPr lang="hu-HU" dirty="0" smtClean="0"/>
          </a:p>
          <a:p>
            <a:endParaRPr lang="en-US" dirty="0"/>
          </a:p>
        </p:txBody>
      </p:sp>
      <p:graphicFrame>
        <p:nvGraphicFramePr>
          <p:cNvPr id="3" name="Diagram 2"/>
          <p:cNvGraphicFramePr/>
          <p:nvPr>
            <p:extLst/>
          </p:nvPr>
        </p:nvGraphicFramePr>
        <p:xfrm>
          <a:off x="1691680" y="177281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499992" y="3153534"/>
            <a:ext cx="4320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200" dirty="0" smtClean="0">
                <a:solidFill>
                  <a:schemeClr val="bg1"/>
                </a:solidFill>
              </a:rPr>
              <a:t>h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79912" y="4592161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200" dirty="0" smtClean="0">
                <a:solidFill>
                  <a:schemeClr val="bg1"/>
                </a:solidFill>
              </a:rPr>
              <a:t>h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6" name="Down Arrow 5"/>
          <p:cNvSpPr/>
          <p:nvPr/>
        </p:nvSpPr>
        <p:spPr>
          <a:xfrm rot="3840000">
            <a:off x="4061715" y="4860129"/>
            <a:ext cx="180000" cy="504000"/>
          </a:xfrm>
          <a:prstGeom prst="downArrow">
            <a:avLst>
              <a:gd name="adj1" fmla="val 71709"/>
              <a:gd name="adj2" fmla="val 50000"/>
            </a:avLst>
          </a:prstGeom>
          <a:noFill/>
          <a:ln w="22225">
            <a:solidFill>
              <a:schemeClr val="accent3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Down Arrow 6"/>
          <p:cNvSpPr/>
          <p:nvPr/>
        </p:nvSpPr>
        <p:spPr>
          <a:xfrm rot="14580000">
            <a:off x="3946763" y="4701211"/>
            <a:ext cx="199738" cy="432000"/>
          </a:xfrm>
          <a:prstGeom prst="downArrow">
            <a:avLst>
              <a:gd name="adj1" fmla="val 71709"/>
              <a:gd name="adj2" fmla="val 50000"/>
            </a:avLst>
          </a:prstGeom>
          <a:noFill/>
          <a:ln>
            <a:solidFill>
              <a:schemeClr val="accent3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 rot="20100000">
            <a:off x="3734838" y="4770817"/>
            <a:ext cx="6280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100" dirty="0" err="1" smtClean="0">
                <a:solidFill>
                  <a:schemeClr val="accent3">
                    <a:lumMod val="75000"/>
                  </a:schemeClr>
                </a:solidFill>
              </a:rPr>
              <a:t>sample</a:t>
            </a:r>
            <a:endParaRPr lang="en-GB" sz="11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20100000">
            <a:off x="3827389" y="4942390"/>
            <a:ext cx="73641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900" dirty="0" err="1" smtClean="0">
                <a:solidFill>
                  <a:schemeClr val="accent3">
                    <a:lumMod val="75000"/>
                  </a:schemeClr>
                </a:solidFill>
              </a:rPr>
              <a:t>algorithm</a:t>
            </a:r>
            <a:endParaRPr lang="en-GB" sz="9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rot="20760000">
            <a:off x="4727847" y="3013038"/>
            <a:ext cx="20667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100" dirty="0" smtClean="0">
                <a:solidFill>
                  <a:schemeClr val="accent3">
                    <a:lumMod val="75000"/>
                  </a:schemeClr>
                </a:solidFill>
              </a:rPr>
              <a:t>a+s</a:t>
            </a:r>
            <a:endParaRPr lang="en-GB" sz="11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2" name="Down Arrow 11"/>
          <p:cNvSpPr/>
          <p:nvPr/>
        </p:nvSpPr>
        <p:spPr>
          <a:xfrm rot="10080000">
            <a:off x="4773620" y="3046952"/>
            <a:ext cx="180000" cy="504000"/>
          </a:xfrm>
          <a:prstGeom prst="downArrow">
            <a:avLst>
              <a:gd name="adj1" fmla="val 71709"/>
              <a:gd name="adj2" fmla="val 50000"/>
            </a:avLst>
          </a:prstGeom>
          <a:noFill/>
          <a:ln w="22225">
            <a:solidFill>
              <a:schemeClr val="accent3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6979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D037-FF89-449C-B4F3-97D4A1231F32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limitations</a:t>
            </a:r>
            <a:endParaRPr lang="hu-H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hu-HU" b="1" dirty="0"/>
              <a:t>Technical issues</a:t>
            </a:r>
          </a:p>
          <a:p>
            <a:pPr marL="285750" indent="-285750"/>
            <a:r>
              <a:rPr lang="hu-HU" dirty="0"/>
              <a:t>Samples drawn from adminisitrative registers must not cover more than 50% of the population (unlike e.g. in Portugal or Italy)</a:t>
            </a:r>
          </a:p>
          <a:p>
            <a:pPr marL="285750" indent="-285750"/>
            <a:r>
              <a:rPr lang="hu-HU" dirty="0"/>
              <a:t>Anonymised sample must be deleted after delivery: cannot add further years to panel</a:t>
            </a:r>
          </a:p>
          <a:p>
            <a:pPr marL="285750" indent="-285750"/>
            <a:r>
              <a:rPr lang="hu-HU" dirty="0"/>
              <a:t>Data owners typically do not use their data for analysis. Therefore the data need transformation and extensive cleaning </a:t>
            </a:r>
          </a:p>
          <a:p>
            <a:pPr marL="285750" indent="-285750"/>
            <a:r>
              <a:rPr lang="hu-HU" dirty="0"/>
              <a:t>Slow: getting a complicated data set may take up to two years of </a:t>
            </a:r>
            <a:r>
              <a:rPr lang="hu-HU" dirty="0" smtClean="0"/>
              <a:t>negotiations</a:t>
            </a:r>
          </a:p>
          <a:p>
            <a:pPr marL="285750" indent="-285750"/>
            <a:r>
              <a:rPr lang="hu-HU" dirty="0" smtClean="0"/>
              <a:t>Agency responsible for linking: not the Central Statistical Office</a:t>
            </a:r>
            <a:endParaRPr lang="hu-HU" dirty="0"/>
          </a:p>
          <a:p>
            <a:pPr marL="285750" indent="-285750"/>
            <a:endParaRPr lang="hu-HU" dirty="0"/>
          </a:p>
          <a:p>
            <a:pPr marL="0" indent="0">
              <a:buNone/>
            </a:pPr>
            <a:r>
              <a:rPr lang="hu-HU" b="1" dirty="0"/>
              <a:t>Costs</a:t>
            </a:r>
          </a:p>
          <a:p>
            <a:pPr marL="285750" indent="-285750"/>
            <a:r>
              <a:rPr lang="hu-HU" dirty="0"/>
              <a:t>Should be cheap, but </a:t>
            </a:r>
            <a:r>
              <a:rPr lang="hu-HU" i="1" dirty="0"/>
              <a:t>in practice </a:t>
            </a:r>
            <a:r>
              <a:rPr lang="hu-HU" dirty="0"/>
              <a:t>depends on who initiates request: </a:t>
            </a:r>
            <a:br>
              <a:rPr lang="hu-HU" dirty="0"/>
            </a:br>
            <a:r>
              <a:rPr lang="hu-HU" dirty="0"/>
              <a:t>zero/low  prices for government bodies</a:t>
            </a:r>
            <a:br>
              <a:rPr lang="hu-HU" dirty="0"/>
            </a:br>
            <a:r>
              <a:rPr lang="hu-HU" dirty="0"/>
              <a:t>high prices for researchers: large merged panel cost about 70,000 €</a:t>
            </a:r>
          </a:p>
          <a:p>
            <a:pPr marL="285750" indent="-285750"/>
            <a:endParaRPr lang="hu-HU" dirty="0"/>
          </a:p>
          <a:p>
            <a:pPr marL="0" indent="0">
              <a:buNone/>
            </a:pPr>
            <a:r>
              <a:rPr lang="hu-HU" b="1" dirty="0"/>
              <a:t>Other</a:t>
            </a:r>
          </a:p>
          <a:p>
            <a:pPr marL="285750" indent="-285750"/>
            <a:r>
              <a:rPr lang="hu-HU" dirty="0"/>
              <a:t>Unregistered work/income is more of a problem in Hungary than in Western EU</a:t>
            </a:r>
          </a:p>
          <a:p>
            <a:pPr marL="285750" indent="-285750"/>
            <a:r>
              <a:rPr lang="hu-HU" dirty="0"/>
              <a:t>Limited info on level of education (except in unemployment </a:t>
            </a:r>
            <a:r>
              <a:rPr lang="hu-HU" dirty="0" smtClean="0"/>
              <a:t>register)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888128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D037-FF89-449C-B4F3-97D4A1231F32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457200" indent="-457200"/>
            <a:r>
              <a:rPr lang="hu-HU" sz="2800" dirty="0">
                <a:solidFill>
                  <a:schemeClr val="bg1">
                    <a:lumMod val="75000"/>
                  </a:schemeClr>
                </a:solidFill>
              </a:rPr>
              <a:t>Legal framework</a:t>
            </a:r>
          </a:p>
          <a:p>
            <a:pPr marL="457200" indent="-457200"/>
            <a:endParaRPr lang="hu-HU" sz="2800" dirty="0">
              <a:solidFill>
                <a:schemeClr val="bg1">
                  <a:lumMod val="75000"/>
                </a:schemeClr>
              </a:solidFill>
            </a:endParaRPr>
          </a:p>
          <a:p>
            <a:pPr marL="457200" indent="-457200"/>
            <a:r>
              <a:rPr lang="hu-HU" sz="2800" dirty="0">
                <a:solidFill>
                  <a:schemeClr val="bg1">
                    <a:lumMod val="75000"/>
                  </a:schemeClr>
                </a:solidFill>
              </a:rPr>
              <a:t>Practical implementation</a:t>
            </a:r>
          </a:p>
          <a:p>
            <a:pPr marL="457200" indent="-457200"/>
            <a:endParaRPr lang="hu-HU" sz="2800" dirty="0"/>
          </a:p>
          <a:p>
            <a:pPr marL="457200" indent="-457200"/>
            <a:r>
              <a:rPr lang="hu-HU" sz="2800" dirty="0"/>
              <a:t>Research – Main directions</a:t>
            </a:r>
          </a:p>
          <a:p>
            <a:pPr marL="457200" indent="-457200"/>
            <a:endParaRPr lang="hu-HU" sz="2800" dirty="0"/>
          </a:p>
          <a:p>
            <a:pPr marL="457200" indent="-457200"/>
            <a:r>
              <a:rPr lang="hu-HU" sz="2800" dirty="0">
                <a:solidFill>
                  <a:schemeClr val="bg1">
                    <a:lumMod val="75000"/>
                  </a:schemeClr>
                </a:solidFill>
              </a:rPr>
              <a:t>L</a:t>
            </a:r>
            <a:r>
              <a:rPr lang="en-US" sz="2800" dirty="0" err="1">
                <a:solidFill>
                  <a:schemeClr val="bg1">
                    <a:lumMod val="75000"/>
                  </a:schemeClr>
                </a:solidFill>
              </a:rPr>
              <a:t>essons</a:t>
            </a:r>
            <a:r>
              <a:rPr lang="en-US" sz="2800" dirty="0">
                <a:solidFill>
                  <a:schemeClr val="bg1">
                    <a:lumMod val="75000"/>
                  </a:schemeClr>
                </a:solidFill>
              </a:rPr>
              <a:t> for other Member States</a:t>
            </a:r>
            <a:endParaRPr lang="hu-HU" dirty="0">
              <a:solidFill>
                <a:schemeClr val="bg1">
                  <a:lumMod val="75000"/>
                </a:schemeClr>
              </a:solidFill>
            </a:endParaRP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765657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D037-FF89-449C-B4F3-97D4A1231F32}" type="slidenum">
              <a:rPr lang="en-GB" smtClean="0"/>
              <a:pPr/>
              <a:t>16</a:t>
            </a:fld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Research directions</a:t>
            </a:r>
            <a:endParaRPr lang="hu-H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628650" y="938968"/>
            <a:ext cx="7886700" cy="5417385"/>
          </a:xfrm>
        </p:spPr>
        <p:txBody>
          <a:bodyPr>
            <a:normAutofit fontScale="92500" lnSpcReduction="20000"/>
          </a:bodyPr>
          <a:lstStyle/>
          <a:p>
            <a:pPr marL="342900" indent="-342900">
              <a:spcAft>
                <a:spcPts val="600"/>
              </a:spcAft>
            </a:pPr>
            <a:r>
              <a:rPr lang="hu-HU" sz="2200" dirty="0"/>
              <a:t>Linked employer-employee data</a:t>
            </a:r>
          </a:p>
          <a:p>
            <a:pPr marL="342900" indent="-342900">
              <a:spcAft>
                <a:spcPts val="600"/>
              </a:spcAft>
            </a:pPr>
            <a:r>
              <a:rPr lang="hu-HU" sz="2200" dirty="0"/>
              <a:t>Firms’ financial data merged with product-level trade data</a:t>
            </a:r>
          </a:p>
          <a:p>
            <a:pPr marL="641349" lvl="2" indent="-285750">
              <a:spcAft>
                <a:spcPts val="600"/>
              </a:spcAft>
            </a:pPr>
            <a:r>
              <a:rPr lang="en-US" sz="1500" dirty="0"/>
              <a:t>Halpern, L, M </a:t>
            </a:r>
            <a:r>
              <a:rPr lang="en-US" sz="1500" dirty="0" err="1"/>
              <a:t>Koren</a:t>
            </a:r>
            <a:r>
              <a:rPr lang="en-US" sz="1500" dirty="0"/>
              <a:t> and A </a:t>
            </a:r>
            <a:r>
              <a:rPr lang="en-US" sz="1500" dirty="0" err="1"/>
              <a:t>Szeidl</a:t>
            </a:r>
            <a:r>
              <a:rPr lang="en-US" sz="1500" dirty="0"/>
              <a:t> (2015): Imported Inputs and Productivity.</a:t>
            </a:r>
            <a:r>
              <a:rPr lang="hu-HU" sz="1500" dirty="0"/>
              <a:t> </a:t>
            </a:r>
            <a:r>
              <a:rPr lang="en-US" sz="1500" i="1" dirty="0"/>
              <a:t>American Economic Review,</a:t>
            </a:r>
            <a:r>
              <a:rPr lang="en-US" sz="1500" dirty="0"/>
              <a:t> 105(12): 3660-3703.</a:t>
            </a:r>
            <a:endParaRPr lang="hu-HU" sz="1500" dirty="0"/>
          </a:p>
          <a:p>
            <a:pPr marL="342900" indent="-342900">
              <a:spcAft>
                <a:spcPts val="600"/>
              </a:spcAft>
            </a:pPr>
            <a:r>
              <a:rPr lang="hu-HU" sz="2200" dirty="0"/>
              <a:t>Unemployment register (inlcluding UI, ALMP and public works) merged with data on post-exit  labor market career</a:t>
            </a:r>
          </a:p>
          <a:p>
            <a:pPr marL="641349" lvl="2" indent="-285750">
              <a:spcAft>
                <a:spcPts val="600"/>
              </a:spcAft>
            </a:pPr>
            <a:r>
              <a:rPr lang="en-US" sz="1500" dirty="0" err="1"/>
              <a:t>Micklewright</a:t>
            </a:r>
            <a:r>
              <a:rPr lang="hu-HU" sz="1500" dirty="0"/>
              <a:t> </a:t>
            </a:r>
            <a:r>
              <a:rPr lang="en-US" sz="1500" dirty="0"/>
              <a:t>J</a:t>
            </a:r>
            <a:r>
              <a:rPr lang="hu-HU" sz="1500" dirty="0"/>
              <a:t> and G</a:t>
            </a:r>
            <a:r>
              <a:rPr lang="en-US" sz="1500" dirty="0"/>
              <a:t> Nagy (2010): The effect of monitoring unemployment insurance recipients on unemployment duration: Evidence from a field experiment. </a:t>
            </a:r>
            <a:r>
              <a:rPr lang="en-US" sz="1500" i="1" dirty="0" err="1"/>
              <a:t>Labour</a:t>
            </a:r>
            <a:r>
              <a:rPr lang="en-US" sz="1500" i="1" dirty="0"/>
              <a:t> Economics </a:t>
            </a:r>
            <a:r>
              <a:rPr lang="en-US" sz="1500" dirty="0"/>
              <a:t>1., p. 180-187</a:t>
            </a:r>
            <a:r>
              <a:rPr lang="en-US" sz="15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hu-HU" sz="15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42900" indent="-342900">
              <a:spcAft>
                <a:spcPts val="600"/>
              </a:spcAft>
            </a:pPr>
            <a:r>
              <a:rPr lang="hu-HU" sz="2200" dirty="0"/>
              <a:t>Linked student, school and class-level data</a:t>
            </a:r>
          </a:p>
          <a:p>
            <a:pPr marL="641349" lvl="2" indent="-285750">
              <a:spcAft>
                <a:spcPts val="600"/>
              </a:spcAft>
            </a:pPr>
            <a:r>
              <a:rPr lang="en-US" sz="1500" dirty="0" err="1"/>
              <a:t>Kertesi</a:t>
            </a:r>
            <a:r>
              <a:rPr lang="en-US" sz="1500" dirty="0"/>
              <a:t>, G and G </a:t>
            </a:r>
            <a:r>
              <a:rPr lang="en-US" sz="1500" dirty="0" err="1"/>
              <a:t>Kézdi</a:t>
            </a:r>
            <a:r>
              <a:rPr lang="en-US" sz="1500" dirty="0"/>
              <a:t> </a:t>
            </a:r>
            <a:r>
              <a:rPr lang="hu-HU" sz="1500" dirty="0"/>
              <a:t>(</a:t>
            </a:r>
            <a:r>
              <a:rPr lang="en-US" sz="1500" dirty="0"/>
              <a:t>2011</a:t>
            </a:r>
            <a:r>
              <a:rPr lang="hu-HU" sz="1500" dirty="0"/>
              <a:t>) </a:t>
            </a:r>
            <a:r>
              <a:rPr lang="en-US" sz="1500" dirty="0"/>
              <a:t>The Roma/Non-Roma Test Score Gap in Hungary</a:t>
            </a:r>
            <a:r>
              <a:rPr lang="en-US" sz="1500" dirty="0" smtClean="0"/>
              <a:t>.</a:t>
            </a:r>
            <a:r>
              <a:rPr lang="hu-HU" sz="1400" dirty="0"/>
              <a:t> </a:t>
            </a:r>
            <a:r>
              <a:rPr lang="en-US" sz="1500" i="1" dirty="0" smtClean="0"/>
              <a:t>American </a:t>
            </a:r>
            <a:r>
              <a:rPr lang="en-US" sz="1500" i="1" dirty="0"/>
              <a:t>Economic Review,</a:t>
            </a:r>
            <a:r>
              <a:rPr lang="en-US" sz="1500" dirty="0"/>
              <a:t> 101(3): 519-25.</a:t>
            </a:r>
            <a:endParaRPr lang="hu-HU" sz="1500" dirty="0"/>
          </a:p>
          <a:p>
            <a:pPr marL="342900" indent="-342900">
              <a:spcAft>
                <a:spcPts val="600"/>
              </a:spcAft>
            </a:pPr>
            <a:r>
              <a:rPr lang="hu-HU" sz="2200" dirty="0"/>
              <a:t>Work histories merged with data on employers, transfers, state of health and education</a:t>
            </a:r>
          </a:p>
          <a:p>
            <a:pPr marL="342900" indent="-342900">
              <a:spcAft>
                <a:spcPts val="600"/>
              </a:spcAft>
            </a:pPr>
            <a:r>
              <a:rPr lang="hu-HU" sz="2200" dirty="0"/>
              <a:t>Selected smaller samples from large data sets</a:t>
            </a:r>
          </a:p>
          <a:p>
            <a:pPr marL="641349" lvl="2" indent="-285750">
              <a:spcAft>
                <a:spcPts val="600"/>
              </a:spcAft>
            </a:pPr>
            <a:r>
              <a:rPr lang="hu-HU" sz="1500" dirty="0"/>
              <a:t>Czafit B and J Köllő (2015): Employment and wages before and after incarceration – evidence from Hungary, </a:t>
            </a:r>
            <a:r>
              <a:rPr lang="hu-HU" sz="1500" i="1" dirty="0"/>
              <a:t>IZA Journal of European Labor Studies </a:t>
            </a:r>
            <a:r>
              <a:rPr lang="hu-HU" sz="1500" dirty="0" smtClean="0"/>
              <a:t>4:21</a:t>
            </a:r>
          </a:p>
          <a:p>
            <a:pPr marL="641349" lvl="2" indent="-285750">
              <a:spcAft>
                <a:spcPts val="600"/>
              </a:spcAft>
            </a:pPr>
            <a:r>
              <a:rPr lang="hu-HU" sz="1500" dirty="0"/>
              <a:t>Varga J (2015): </a:t>
            </a:r>
            <a:r>
              <a:rPr lang="en-US" sz="1500" dirty="0"/>
              <a:t>Where have all the doctors gone? Migration and attrition of physicians and dentists in Hungary between 2003 and 2011 </a:t>
            </a:r>
            <a:r>
              <a:rPr lang="hu-HU" sz="1500" dirty="0"/>
              <a:t>, Budapest </a:t>
            </a:r>
            <a:r>
              <a:rPr lang="hu-HU" sz="1500" dirty="0" smtClean="0"/>
              <a:t>WPs </a:t>
            </a:r>
            <a:r>
              <a:rPr lang="hu-HU" sz="1500" dirty="0"/>
              <a:t>on the Labour Market, No </a:t>
            </a:r>
            <a:r>
              <a:rPr lang="hu-HU" sz="1500" dirty="0" smtClean="0"/>
              <a:t>6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028151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D037-FF89-449C-B4F3-97D4A1231F32}" type="slidenum">
              <a:rPr lang="en-GB" smtClean="0"/>
              <a:pPr/>
              <a:t>17</a:t>
            </a:fld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Research:  example</a:t>
            </a:r>
            <a:endParaRPr lang="hu-H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hu-HU" dirty="0"/>
              <a:t>Cseres-Gergely Zs, Á Scharle and Á Földessy (2015): </a:t>
            </a:r>
            <a:r>
              <a:rPr lang="en-US" dirty="0"/>
              <a:t>Evaluating the impact of a well-targeted wage subsidy using administrative data</a:t>
            </a:r>
            <a:r>
              <a:rPr lang="hu-HU" dirty="0"/>
              <a:t>, </a:t>
            </a:r>
            <a:r>
              <a:rPr lang="hu-HU" i="1" dirty="0"/>
              <a:t>Budapest Working Papers on the Labour Market</a:t>
            </a:r>
            <a:r>
              <a:rPr lang="hu-HU" dirty="0"/>
              <a:t>, No 3</a:t>
            </a:r>
          </a:p>
          <a:p>
            <a:endParaRPr lang="hu-HU" dirty="0"/>
          </a:p>
          <a:p>
            <a:r>
              <a:rPr lang="hu-HU" b="1" dirty="0">
                <a:latin typeface="Calibri" pitchFamily="34" charset="0"/>
              </a:rPr>
              <a:t>Subject</a:t>
            </a:r>
            <a:r>
              <a:rPr lang="hu-HU" dirty="0">
                <a:latin typeface="Calibri" pitchFamily="34" charset="0"/>
              </a:rPr>
              <a:t>: impact of wage subsidy for long term unemployed jobseekers aged over 50, with at least secondary education introduced in 2007</a:t>
            </a:r>
          </a:p>
          <a:p>
            <a:r>
              <a:rPr lang="hu-HU" b="1" dirty="0" smtClean="0">
                <a:latin typeface="Calibri" pitchFamily="34" charset="0"/>
              </a:rPr>
              <a:t>Sample</a:t>
            </a:r>
            <a:r>
              <a:rPr lang="hu-HU" dirty="0" smtClean="0">
                <a:latin typeface="Calibri" pitchFamily="34" charset="0"/>
              </a:rPr>
              <a:t> </a:t>
            </a:r>
            <a:r>
              <a:rPr lang="hu-HU" dirty="0">
                <a:latin typeface="Calibri" pitchFamily="34" charset="0"/>
              </a:rPr>
              <a:t>drawn from ”Admin1” covering 50% of the population over 7 years. Estimation sample: 1053 men, 871 women</a:t>
            </a:r>
          </a:p>
          <a:p>
            <a:r>
              <a:rPr lang="hu-HU" b="1" dirty="0" smtClean="0"/>
              <a:t>Data</a:t>
            </a:r>
            <a:r>
              <a:rPr lang="hu-HU" dirty="0" smtClean="0"/>
              <a:t> </a:t>
            </a:r>
            <a:r>
              <a:rPr lang="hu-HU" dirty="0"/>
              <a:t>from the </a:t>
            </a:r>
            <a:r>
              <a:rPr lang="en-US" dirty="0"/>
              <a:t>Pension Directorate, Health Insurance Fund, </a:t>
            </a:r>
            <a:r>
              <a:rPr lang="hu-HU" dirty="0"/>
              <a:t>and </a:t>
            </a:r>
            <a:r>
              <a:rPr lang="en-US" dirty="0"/>
              <a:t>Public Employment Service</a:t>
            </a:r>
            <a:r>
              <a:rPr lang="hu-HU" dirty="0"/>
              <a:t> (incl level of education) merged using SSN</a:t>
            </a:r>
            <a:endParaRPr lang="hu-HU" dirty="0">
              <a:latin typeface="Calibri" pitchFamily="34" charset="0"/>
            </a:endParaRPr>
          </a:p>
          <a:p>
            <a:r>
              <a:rPr lang="hu-HU" b="1" dirty="0" smtClean="0">
                <a:latin typeface="Calibri" pitchFamily="34" charset="0"/>
              </a:rPr>
              <a:t>Identification</a:t>
            </a:r>
            <a:r>
              <a:rPr lang="hu-HU" dirty="0">
                <a:latin typeface="Calibri" pitchFamily="34" charset="0"/>
              </a:rPr>
              <a:t>: Discontinuity with a cutoff at age 50. </a:t>
            </a:r>
          </a:p>
          <a:p>
            <a:r>
              <a:rPr lang="hu-HU" b="1" dirty="0" smtClean="0">
                <a:latin typeface="Calibri" pitchFamily="34" charset="0"/>
              </a:rPr>
              <a:t>Result</a:t>
            </a:r>
            <a:r>
              <a:rPr lang="hu-HU" b="1" dirty="0">
                <a:latin typeface="Calibri" pitchFamily="34" charset="0"/>
              </a:rPr>
              <a:t>: </a:t>
            </a:r>
            <a:r>
              <a:rPr lang="hu-HU" dirty="0">
                <a:latin typeface="Calibri" pitchFamily="34" charset="0"/>
              </a:rPr>
              <a:t>significant positive effect for men, esp with vocational secondary </a:t>
            </a:r>
            <a:r>
              <a:rPr lang="hu-HU" dirty="0" smtClean="0">
                <a:latin typeface="Calibri" pitchFamily="34" charset="0"/>
              </a:rPr>
              <a:t>education </a:t>
            </a:r>
            <a:br>
              <a:rPr lang="hu-HU" dirty="0" smtClean="0">
                <a:latin typeface="Calibri" pitchFamily="34" charset="0"/>
              </a:rPr>
            </a:br>
            <a:r>
              <a:rPr lang="hu-HU" dirty="0" smtClean="0">
                <a:latin typeface="Calibri" pitchFamily="34" charset="0"/>
              </a:rPr>
              <a:t>-&gt; improve targeting, need additional incentives for women</a:t>
            </a:r>
            <a:endParaRPr lang="hu-HU" dirty="0">
              <a:latin typeface="Calibri" pitchFamily="34" charset="0"/>
            </a:endParaRPr>
          </a:p>
          <a:p>
            <a:r>
              <a:rPr lang="hu-HU" b="1" dirty="0" smtClean="0">
                <a:solidFill>
                  <a:srgbClr val="C00000"/>
                </a:solidFill>
                <a:latin typeface="Calibri" pitchFamily="34" charset="0"/>
              </a:rPr>
              <a:t>Advantaged </a:t>
            </a:r>
            <a:r>
              <a:rPr lang="hu-HU" b="1" dirty="0">
                <a:solidFill>
                  <a:srgbClr val="C00000"/>
                </a:solidFill>
                <a:latin typeface="Calibri" pitchFamily="34" charset="0"/>
              </a:rPr>
              <a:t>of admin data</a:t>
            </a:r>
            <a:r>
              <a:rPr lang="hu-HU" b="1" dirty="0">
                <a:latin typeface="Calibri" pitchFamily="34" charset="0"/>
              </a:rPr>
              <a:t>: </a:t>
            </a:r>
            <a:r>
              <a:rPr lang="hu-HU" dirty="0">
                <a:latin typeface="Calibri" pitchFamily="34" charset="0"/>
              </a:rPr>
              <a:t>Ex post, </a:t>
            </a:r>
            <a:r>
              <a:rPr lang="hu-HU" dirty="0" smtClean="0">
                <a:latin typeface="Calibri" pitchFamily="34" charset="0"/>
              </a:rPr>
              <a:t>observe </a:t>
            </a:r>
            <a:r>
              <a:rPr lang="hu-HU" dirty="0">
                <a:latin typeface="Calibri" pitchFamily="34" charset="0"/>
              </a:rPr>
              <a:t>past + 18 months after exit, much cheaper </a:t>
            </a:r>
            <a:r>
              <a:rPr lang="hu-HU" dirty="0" smtClean="0">
                <a:latin typeface="Calibri" pitchFamily="34" charset="0"/>
              </a:rPr>
              <a:t>than a </a:t>
            </a:r>
            <a:r>
              <a:rPr lang="hu-HU" dirty="0">
                <a:latin typeface="Calibri" pitchFamily="34" charset="0"/>
              </a:rPr>
              <a:t>survey</a:t>
            </a:r>
            <a:endParaRPr lang="hu-HU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685750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D037-FF89-449C-B4F3-97D4A1231F32}" type="slidenum">
              <a:rPr lang="en-GB" smtClean="0"/>
              <a:pPr/>
              <a:t>18</a:t>
            </a:fld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DATASET:  example</a:t>
            </a:r>
            <a:endParaRPr lang="hu-H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hu-HU" sz="3600" b="1" dirty="0" smtClean="0"/>
              <a:t>A </a:t>
            </a:r>
            <a:r>
              <a:rPr lang="hu-HU" sz="3600" b="1" dirty="0"/>
              <a:t>large administrative panel linking 5 </a:t>
            </a:r>
            <a:r>
              <a:rPr lang="hu-HU" sz="3600" b="1" dirty="0" smtClean="0"/>
              <a:t>sources</a:t>
            </a:r>
          </a:p>
          <a:p>
            <a:pPr marL="0" indent="0">
              <a:buNone/>
            </a:pPr>
            <a:r>
              <a:rPr lang="hu-HU" sz="3600" b="1" dirty="0"/>
              <a:t> </a:t>
            </a:r>
            <a:r>
              <a:rPr lang="hu-HU" sz="2000" b="1" dirty="0" smtClean="0"/>
              <a:t>Institute </a:t>
            </a:r>
            <a:r>
              <a:rPr lang="hu-HU" sz="2000" b="1" dirty="0"/>
              <a:t>of Economics: </a:t>
            </a:r>
            <a:r>
              <a:rPr lang="hu-HU" sz="2000" b="1" dirty="0" smtClean="0"/>
              <a:t>Admin2</a:t>
            </a:r>
            <a:endParaRPr lang="hu-HU" sz="2000" b="1" dirty="0"/>
          </a:p>
          <a:p>
            <a:pPr algn="ctr"/>
            <a:endParaRPr lang="hu-HU" dirty="0"/>
          </a:p>
          <a:p>
            <a:r>
              <a:rPr lang="hu-HU" dirty="0"/>
              <a:t>Employment status, monthly accrual days, earnings, occupation + firm’s balance sheet + registration as U, benefits, program participation + social transfers + proxies of state of health + participation in and graduation from education + place of </a:t>
            </a:r>
            <a:r>
              <a:rPr lang="hu-HU" dirty="0" smtClean="0"/>
              <a:t>residence in 2003</a:t>
            </a:r>
            <a:endParaRPr lang="hu-HU" dirty="0"/>
          </a:p>
          <a:p>
            <a:r>
              <a:rPr lang="hu-HU" dirty="0" smtClean="0"/>
              <a:t>Organised </a:t>
            </a:r>
            <a:r>
              <a:rPr lang="hu-HU" dirty="0"/>
              <a:t>as a monthly panel, 2003-2011. Over 4 million people. </a:t>
            </a:r>
            <a:endParaRPr lang="hu-HU" dirty="0" smtClean="0"/>
          </a:p>
          <a:p>
            <a:r>
              <a:rPr lang="hu-HU" dirty="0" smtClean="0"/>
              <a:t>Identifiers</a:t>
            </a:r>
            <a:r>
              <a:rPr lang="hu-HU" dirty="0"/>
              <a:t>: SSN, Firm ID, zip code </a:t>
            </a:r>
          </a:p>
          <a:p>
            <a:r>
              <a:rPr lang="hu-HU" dirty="0" smtClean="0">
                <a:latin typeface="Calibri" pitchFamily="34" charset="0"/>
              </a:rPr>
              <a:t>Ongoing research covers: </a:t>
            </a:r>
          </a:p>
          <a:p>
            <a:pPr marL="271463" indent="0">
              <a:buNone/>
            </a:pPr>
            <a:r>
              <a:rPr lang="hu-HU" dirty="0" smtClean="0">
                <a:latin typeface="Calibri" pitchFamily="34" charset="0"/>
              </a:rPr>
              <a:t>Employment </a:t>
            </a:r>
            <a:r>
              <a:rPr lang="hu-HU" dirty="0">
                <a:latin typeface="Calibri" pitchFamily="34" charset="0"/>
              </a:rPr>
              <a:t>in MNEs and health outcomes - Unemployment, benefits and health outcomes - Plant closures and their effects on displaced workers - Incentive effects of sick pay - Impact of acquisitions on the unobserved quality of new hires – Network effects on productivity and </a:t>
            </a:r>
            <a:r>
              <a:rPr lang="hu-HU" dirty="0" smtClean="0">
                <a:latin typeface="Calibri" pitchFamily="34" charset="0"/>
              </a:rPr>
              <a:t>wages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904920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The legal/technical solution for admin data access in Hungary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u-HU" dirty="0" smtClean="0"/>
              <a:t>Ágota </a:t>
            </a:r>
            <a:r>
              <a:rPr lang="hu-HU" dirty="0"/>
              <a:t>Scharle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1155683" y="4631287"/>
            <a:ext cx="6069710" cy="603322"/>
          </a:xfrm>
        </p:spPr>
        <p:txBody>
          <a:bodyPr/>
          <a:lstStyle/>
          <a:p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/>
              <a:t> Conference for Evaluating ESI </a:t>
            </a:r>
            <a:r>
              <a:rPr lang="en-US" dirty="0" smtClean="0"/>
              <a:t>funds</a:t>
            </a:r>
            <a:endParaRPr lang="hu-HU" dirty="0" smtClean="0"/>
          </a:p>
          <a:p>
            <a:r>
              <a:rPr lang="hu-HU" dirty="0"/>
              <a:t/>
            </a:r>
            <a:br>
              <a:rPr lang="hu-HU" dirty="0"/>
            </a:br>
            <a:r>
              <a:rPr lang="hu-HU" dirty="0" smtClean="0"/>
              <a:t>3 </a:t>
            </a:r>
            <a:r>
              <a:rPr lang="hu-HU" dirty="0"/>
              <a:t>October 2018, </a:t>
            </a:r>
            <a:r>
              <a:rPr lang="hu-HU" dirty="0" smtClean="0"/>
              <a:t>Prague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1924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D037-FF89-449C-B4F3-97D4A1231F32}" type="slidenum">
              <a:rPr lang="en-GB" smtClean="0"/>
              <a:pPr/>
              <a:t>19</a:t>
            </a:fld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Policy analysis: example</a:t>
            </a:r>
            <a:endParaRPr lang="hu-H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hu-HU" dirty="0" smtClean="0"/>
              <a:t>Regular report of the Education Authority</a:t>
            </a:r>
            <a:endParaRPr lang="hu-HU" dirty="0"/>
          </a:p>
          <a:p>
            <a:endParaRPr lang="hu-HU" dirty="0"/>
          </a:p>
          <a:p>
            <a:r>
              <a:rPr lang="hu-HU" dirty="0" smtClean="0"/>
              <a:t>Focus: tracking job entry rates and wages of fresh university graduates</a:t>
            </a:r>
          </a:p>
          <a:p>
            <a:r>
              <a:rPr lang="hu-HU" dirty="0" smtClean="0"/>
              <a:t>Since 2011</a:t>
            </a:r>
          </a:p>
          <a:p>
            <a:r>
              <a:rPr lang="hu-HU" dirty="0" smtClean="0"/>
              <a:t>Dataset links admin data from 4 authorities:</a:t>
            </a:r>
          </a:p>
          <a:p>
            <a:pPr lvl="1"/>
            <a:r>
              <a:rPr lang="hu-HU" dirty="0" smtClean="0"/>
              <a:t>Education Authority (qualifications, university)</a:t>
            </a:r>
          </a:p>
          <a:p>
            <a:pPr lvl="1"/>
            <a:r>
              <a:rPr lang="hu-HU" dirty="0" smtClean="0"/>
              <a:t>Tax authority (employment and wages)</a:t>
            </a:r>
          </a:p>
          <a:p>
            <a:pPr lvl="1"/>
            <a:r>
              <a:rPr lang="hu-HU" dirty="0" smtClean="0"/>
              <a:t>Health insurance fund (childbirth)</a:t>
            </a:r>
          </a:p>
          <a:p>
            <a:pPr lvl="1"/>
            <a:r>
              <a:rPr lang="hu-HU" dirty="0" smtClean="0"/>
              <a:t>Public Employment Service (unemployment register)</a:t>
            </a:r>
          </a:p>
          <a:p>
            <a:r>
              <a:rPr lang="hu-HU" dirty="0" smtClean="0"/>
              <a:t>Can compare outcomes by institution and area of study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731798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D037-FF89-449C-B4F3-97D4A1231F32}" type="slidenum">
              <a:rPr lang="en-GB" smtClean="0"/>
              <a:pPr/>
              <a:t>20</a:t>
            </a:fld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457200" indent="-457200"/>
            <a:r>
              <a:rPr lang="hu-HU" sz="2800" dirty="0">
                <a:solidFill>
                  <a:schemeClr val="bg1">
                    <a:lumMod val="75000"/>
                  </a:schemeClr>
                </a:solidFill>
              </a:rPr>
              <a:t>Legal framework</a:t>
            </a:r>
          </a:p>
          <a:p>
            <a:pPr marL="457200" indent="-457200"/>
            <a:endParaRPr lang="hu-HU" sz="2800" dirty="0">
              <a:solidFill>
                <a:schemeClr val="bg1">
                  <a:lumMod val="75000"/>
                </a:schemeClr>
              </a:solidFill>
            </a:endParaRPr>
          </a:p>
          <a:p>
            <a:pPr marL="457200" indent="-457200"/>
            <a:r>
              <a:rPr lang="hu-HU" sz="2800" dirty="0">
                <a:solidFill>
                  <a:schemeClr val="bg1">
                    <a:lumMod val="75000"/>
                  </a:schemeClr>
                </a:solidFill>
              </a:rPr>
              <a:t>Practical implementation</a:t>
            </a:r>
          </a:p>
          <a:p>
            <a:pPr marL="457200" indent="-457200"/>
            <a:endParaRPr lang="hu-HU" sz="2800" dirty="0">
              <a:solidFill>
                <a:schemeClr val="bg1">
                  <a:lumMod val="75000"/>
                </a:schemeClr>
              </a:solidFill>
            </a:endParaRPr>
          </a:p>
          <a:p>
            <a:pPr marL="457200" indent="-457200"/>
            <a:r>
              <a:rPr lang="hu-HU" sz="2800" dirty="0">
                <a:solidFill>
                  <a:schemeClr val="bg1">
                    <a:lumMod val="75000"/>
                  </a:schemeClr>
                </a:solidFill>
              </a:rPr>
              <a:t>Research – Main directions</a:t>
            </a:r>
          </a:p>
          <a:p>
            <a:pPr marL="457200" indent="-457200"/>
            <a:endParaRPr lang="hu-HU" sz="2800" dirty="0">
              <a:solidFill>
                <a:schemeClr val="bg1">
                  <a:lumMod val="75000"/>
                </a:schemeClr>
              </a:solidFill>
            </a:endParaRPr>
          </a:p>
          <a:p>
            <a:pPr marL="457200" indent="-457200"/>
            <a:r>
              <a:rPr lang="hu-HU" sz="2800" dirty="0"/>
              <a:t>L</a:t>
            </a:r>
            <a:r>
              <a:rPr lang="en-US" sz="2800" dirty="0" err="1"/>
              <a:t>essons</a:t>
            </a:r>
            <a:r>
              <a:rPr lang="en-US" sz="2800" dirty="0"/>
              <a:t> for other Member States</a:t>
            </a:r>
            <a:endParaRPr lang="hu-HU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946596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D037-FF89-449C-B4F3-97D4A1231F32}" type="slidenum">
              <a:rPr lang="en-GB" smtClean="0"/>
              <a:pPr/>
              <a:t>21</a:t>
            </a:fld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lessons</a:t>
            </a:r>
            <a:endParaRPr lang="hu-H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hu-HU" sz="2800" dirty="0"/>
              <a:t>Hungarian case: </a:t>
            </a:r>
            <a:r>
              <a:rPr lang="hu-HU" sz="2800" dirty="0" smtClean="0"/>
              <a:t>relevant </a:t>
            </a:r>
            <a:r>
              <a:rPr lang="hu-HU" sz="2800" dirty="0"/>
              <a:t>especially for NMS</a:t>
            </a:r>
          </a:p>
          <a:p>
            <a:endParaRPr lang="hu-HU" sz="2800" dirty="0"/>
          </a:p>
          <a:p>
            <a:r>
              <a:rPr lang="hu-HU" sz="2800" dirty="0" smtClean="0"/>
              <a:t>Credible </a:t>
            </a:r>
            <a:r>
              <a:rPr lang="hu-HU" sz="2800" dirty="0"/>
              <a:t>and dedicated insider, meeting stakeholders</a:t>
            </a:r>
          </a:p>
          <a:p>
            <a:r>
              <a:rPr lang="hu-HU" sz="2800" dirty="0" smtClean="0"/>
              <a:t>Convince </a:t>
            </a:r>
            <a:r>
              <a:rPr lang="hu-HU" sz="2800" dirty="0"/>
              <a:t>experienced lawyers in Ministry of </a:t>
            </a:r>
            <a:r>
              <a:rPr lang="hu-HU" sz="2800" dirty="0" smtClean="0"/>
              <a:t>Justice</a:t>
            </a:r>
            <a:endParaRPr lang="hu-HU" sz="2800" dirty="0"/>
          </a:p>
          <a:p>
            <a:r>
              <a:rPr lang="hu-HU" sz="2800" dirty="0" smtClean="0"/>
              <a:t>Separate </a:t>
            </a:r>
            <a:r>
              <a:rPr lang="hu-HU" sz="2800" dirty="0"/>
              <a:t>needs of research and fraud detection</a:t>
            </a:r>
          </a:p>
          <a:p>
            <a:r>
              <a:rPr lang="hu-HU" sz="2800" dirty="0" smtClean="0"/>
              <a:t>Backing </a:t>
            </a:r>
            <a:r>
              <a:rPr lang="hu-HU" sz="2800" dirty="0"/>
              <a:t>from the EU</a:t>
            </a:r>
          </a:p>
          <a:p>
            <a:endParaRPr lang="hu-HU" sz="2800" dirty="0"/>
          </a:p>
          <a:p>
            <a:r>
              <a:rPr lang="hu-HU" sz="2900" dirty="0"/>
              <a:t>High costs due to lack of transparency and limited interest by government but probably contributed to survival since 2010: </a:t>
            </a:r>
            <a:br>
              <a:rPr lang="hu-HU" sz="2900" dirty="0"/>
            </a:br>
            <a:r>
              <a:rPr lang="hu-HU" sz="2900" dirty="0"/>
              <a:t>data owners use it as a source of income</a:t>
            </a:r>
          </a:p>
          <a:p>
            <a:endParaRPr lang="hu-HU" sz="2900" dirty="0"/>
          </a:p>
          <a:p>
            <a:r>
              <a:rPr lang="hu-HU" sz="2800" dirty="0" smtClean="0"/>
              <a:t>Modest </a:t>
            </a:r>
            <a:r>
              <a:rPr lang="hu-HU" sz="2800" dirty="0"/>
              <a:t>start, but even with its strong limitations, has enabled not only the creation of rich datasets but also the</a:t>
            </a:r>
            <a:br>
              <a:rPr lang="hu-HU" sz="2800" dirty="0"/>
            </a:br>
            <a:r>
              <a:rPr lang="hu-HU" sz="2800" dirty="0">
                <a:solidFill>
                  <a:srgbClr val="C00000"/>
                </a:solidFill>
              </a:rPr>
              <a:t>accumulation of experience</a:t>
            </a:r>
            <a:r>
              <a:rPr lang="hu-HU" sz="2800" dirty="0"/>
              <a:t>, thus reducing ignorance-based </a:t>
            </a:r>
            <a:br>
              <a:rPr lang="hu-HU" sz="2800" dirty="0"/>
            </a:br>
            <a:r>
              <a:rPr lang="hu-HU" sz="2800" dirty="0"/>
              <a:t>attitudinal barriers (re need for individual data, anonimisation methods) and fears about possible misuse by researchers. </a:t>
            </a:r>
          </a:p>
          <a:p>
            <a:pPr marL="93663"/>
            <a:endParaRPr lang="hu-HU" sz="2800" dirty="0"/>
          </a:p>
          <a:p>
            <a:r>
              <a:rPr lang="hu-HU" sz="2800" dirty="0"/>
              <a:t>Will make it easier to amend the law if /when the government (re)turns to evidence-based policy making.</a:t>
            </a:r>
            <a:endParaRPr lang="hu-HU" dirty="0"/>
          </a:p>
          <a:p>
            <a:endParaRPr lang="hu-HU" dirty="0"/>
          </a:p>
        </p:txBody>
      </p:sp>
      <p:sp>
        <p:nvSpPr>
          <p:cNvPr id="5" name="Right Brace 4"/>
          <p:cNvSpPr/>
          <p:nvPr/>
        </p:nvSpPr>
        <p:spPr>
          <a:xfrm>
            <a:off x="5968093" y="1616530"/>
            <a:ext cx="261257" cy="996042"/>
          </a:xfrm>
          <a:prstGeom prst="rightBrace">
            <a:avLst>
              <a:gd name="adj1" fmla="val 8333"/>
              <a:gd name="adj2" fmla="val 52419"/>
            </a:avLst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u-HU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06934" y="1616530"/>
            <a:ext cx="19022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>
                <a:solidFill>
                  <a:srgbClr val="C00000"/>
                </a:solidFill>
              </a:rPr>
              <a:t>with </a:t>
            </a:r>
            <a:r>
              <a:rPr lang="hu-HU" i="1" dirty="0" smtClean="0">
                <a:solidFill>
                  <a:srgbClr val="C00000"/>
                </a:solidFill>
              </a:rPr>
              <a:t>passive</a:t>
            </a:r>
            <a:r>
              <a:rPr lang="hu-HU" dirty="0" smtClean="0">
                <a:solidFill>
                  <a:srgbClr val="C00000"/>
                </a:solidFill>
              </a:rPr>
              <a:t> </a:t>
            </a:r>
            <a:r>
              <a:rPr lang="hu-HU" dirty="0">
                <a:solidFill>
                  <a:srgbClr val="C00000"/>
                </a:solidFill>
              </a:rPr>
              <a:t>approval of politicians</a:t>
            </a:r>
          </a:p>
        </p:txBody>
      </p:sp>
    </p:spTree>
    <p:extLst>
      <p:ext uri="{BB962C8B-B14F-4D97-AF65-F5344CB8AC3E}">
        <p14:creationId xmlns:p14="http://schemas.microsoft.com/office/powerpoint/2010/main" val="3962186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D037-FF89-449C-B4F3-97D4A1231F32}" type="slidenum">
              <a:rPr lang="en-GB" smtClean="0"/>
              <a:pPr/>
              <a:t>22</a:t>
            </a:fld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hu-HU" dirty="0" smtClean="0"/>
          </a:p>
          <a:p>
            <a:pPr marL="0" indent="0">
              <a:buNone/>
            </a:pPr>
            <a:endParaRPr lang="hu-HU" dirty="0"/>
          </a:p>
          <a:p>
            <a:pPr marL="0" indent="0">
              <a:buNone/>
            </a:pPr>
            <a:r>
              <a:rPr lang="hu-HU" dirty="0" smtClean="0">
                <a:solidFill>
                  <a:srgbClr val="48484A"/>
                </a:solidFill>
              </a:rPr>
              <a:t>Thank you for your attention.</a:t>
            </a:r>
          </a:p>
          <a:p>
            <a:pPr marL="0" indent="0">
              <a:buNone/>
            </a:pPr>
            <a:r>
              <a:rPr lang="hu-HU" dirty="0" smtClean="0">
                <a:solidFill>
                  <a:srgbClr val="48484A"/>
                </a:solidFill>
              </a:rPr>
              <a:t>Any questions?</a:t>
            </a:r>
          </a:p>
          <a:p>
            <a:pPr marL="0" indent="0">
              <a:buNone/>
            </a:pPr>
            <a:endParaRPr lang="hu-HU" dirty="0">
              <a:solidFill>
                <a:srgbClr val="48484A"/>
              </a:solidFill>
            </a:endParaRPr>
          </a:p>
          <a:p>
            <a:pPr marL="0" indent="0">
              <a:buNone/>
            </a:pPr>
            <a:r>
              <a:rPr lang="hu-HU" sz="1800" dirty="0" smtClean="0">
                <a:solidFill>
                  <a:srgbClr val="48484A"/>
                </a:solidFill>
              </a:rPr>
              <a:t>More detail in</a:t>
            </a:r>
          </a:p>
          <a:p>
            <a:pPr marL="0" indent="0">
              <a:buNone/>
            </a:pPr>
            <a:r>
              <a:rPr lang="en-GB" sz="1900" dirty="0">
                <a:solidFill>
                  <a:srgbClr val="48484A"/>
                </a:solidFill>
              </a:rPr>
              <a:t>Á</a:t>
            </a:r>
            <a:r>
              <a:rPr lang="hu-HU" sz="1900" dirty="0">
                <a:solidFill>
                  <a:srgbClr val="48484A"/>
                </a:solidFill>
              </a:rPr>
              <a:t>. S</a:t>
            </a:r>
            <a:r>
              <a:rPr lang="en-GB" sz="1900" dirty="0" err="1">
                <a:solidFill>
                  <a:srgbClr val="48484A"/>
                </a:solidFill>
              </a:rPr>
              <a:t>charle</a:t>
            </a:r>
            <a:r>
              <a:rPr lang="hu-HU" sz="1900" dirty="0">
                <a:solidFill>
                  <a:srgbClr val="48484A"/>
                </a:solidFill>
              </a:rPr>
              <a:t>, </a:t>
            </a:r>
            <a:r>
              <a:rPr lang="en-GB" sz="1900" dirty="0">
                <a:solidFill>
                  <a:srgbClr val="48484A"/>
                </a:solidFill>
              </a:rPr>
              <a:t>Hungary: a case study on improving access to administrative data in a low-trust environment</a:t>
            </a:r>
            <a:r>
              <a:rPr lang="hu-HU" sz="1900" dirty="0">
                <a:solidFill>
                  <a:srgbClr val="48484A"/>
                </a:solidFill>
              </a:rPr>
              <a:t>, in: </a:t>
            </a:r>
            <a:r>
              <a:rPr lang="en-GB" sz="1900" dirty="0" err="1">
                <a:solidFill>
                  <a:srgbClr val="48484A"/>
                </a:solidFill>
              </a:rPr>
              <a:t>Crato</a:t>
            </a:r>
            <a:r>
              <a:rPr lang="en-GB" sz="1900" dirty="0">
                <a:solidFill>
                  <a:srgbClr val="48484A"/>
                </a:solidFill>
              </a:rPr>
              <a:t>, </a:t>
            </a:r>
            <a:r>
              <a:rPr lang="en-GB" sz="1900" dirty="0" err="1">
                <a:solidFill>
                  <a:srgbClr val="48484A"/>
                </a:solidFill>
              </a:rPr>
              <a:t>Nuno</a:t>
            </a:r>
            <a:r>
              <a:rPr lang="en-GB" sz="1900" dirty="0">
                <a:solidFill>
                  <a:srgbClr val="48484A"/>
                </a:solidFill>
              </a:rPr>
              <a:t> and </a:t>
            </a:r>
            <a:r>
              <a:rPr lang="en-GB" sz="1900" dirty="0" err="1">
                <a:solidFill>
                  <a:srgbClr val="48484A"/>
                </a:solidFill>
              </a:rPr>
              <a:t>Paruolo</a:t>
            </a:r>
            <a:r>
              <a:rPr lang="en-GB" sz="1900" dirty="0">
                <a:solidFill>
                  <a:srgbClr val="48484A"/>
                </a:solidFill>
              </a:rPr>
              <a:t>, Paolo. </a:t>
            </a:r>
            <a:r>
              <a:rPr lang="en-GB" sz="1900" dirty="0">
                <a:solidFill>
                  <a:srgbClr val="48484A"/>
                </a:solidFill>
                <a:hlinkClick r:id="rId2"/>
              </a:rPr>
              <a:t>Data-Driven Policy Impact Evaluation: How Microdata is Transforming Policy Design</a:t>
            </a:r>
            <a:r>
              <a:rPr lang="en-GB" sz="1900" dirty="0">
                <a:solidFill>
                  <a:srgbClr val="48484A"/>
                </a:solidFill>
              </a:rPr>
              <a:t>, Springer, </a:t>
            </a:r>
            <a:r>
              <a:rPr lang="en-GB" sz="1900" dirty="0" smtClean="0">
                <a:solidFill>
                  <a:srgbClr val="48484A"/>
                </a:solidFill>
              </a:rPr>
              <a:t>2018</a:t>
            </a:r>
            <a:r>
              <a:rPr lang="en-GB" sz="1900" dirty="0">
                <a:solidFill>
                  <a:srgbClr val="48484A"/>
                </a:solidFill>
              </a:rPr>
              <a:t>.</a:t>
            </a:r>
          </a:p>
          <a:p>
            <a:pPr marL="0" indent="0">
              <a:buNone/>
            </a:pPr>
            <a:r>
              <a:rPr lang="en-GB" dirty="0">
                <a:solidFill>
                  <a:srgbClr val="48484A"/>
                </a:solidFill>
              </a:rPr>
              <a:t/>
            </a:r>
            <a:br>
              <a:rPr lang="en-GB" dirty="0">
                <a:solidFill>
                  <a:srgbClr val="48484A"/>
                </a:solidFill>
              </a:rPr>
            </a:br>
            <a:endParaRPr lang="hu-HU" dirty="0">
              <a:solidFill>
                <a:srgbClr val="48484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8607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D037-FF89-449C-B4F3-97D4A1231F32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outline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457200" indent="-457200"/>
            <a:endParaRPr lang="hu-HU" sz="2800" dirty="0" smtClean="0"/>
          </a:p>
          <a:p>
            <a:pPr marL="457200" indent="-457200"/>
            <a:r>
              <a:rPr lang="hu-HU" sz="2800" dirty="0" smtClean="0"/>
              <a:t>Why need linked admin data?</a:t>
            </a:r>
          </a:p>
          <a:p>
            <a:pPr marL="457200" indent="-457200"/>
            <a:endParaRPr lang="hu-HU" sz="2800" dirty="0" smtClean="0"/>
          </a:p>
          <a:p>
            <a:pPr marL="457200" indent="-457200"/>
            <a:r>
              <a:rPr lang="hu-HU" sz="2800" dirty="0" smtClean="0"/>
              <a:t>Legal </a:t>
            </a:r>
            <a:r>
              <a:rPr lang="hu-HU" sz="2800" dirty="0"/>
              <a:t>framework</a:t>
            </a:r>
          </a:p>
          <a:p>
            <a:pPr marL="457200" indent="-457200"/>
            <a:endParaRPr lang="hu-HU" sz="2800" dirty="0"/>
          </a:p>
          <a:p>
            <a:pPr marL="457200" indent="-457200"/>
            <a:r>
              <a:rPr lang="hu-HU" sz="2800" dirty="0"/>
              <a:t>Practical implementation</a:t>
            </a:r>
          </a:p>
          <a:p>
            <a:pPr marL="457200" indent="-457200"/>
            <a:endParaRPr lang="hu-HU" sz="2800" dirty="0"/>
          </a:p>
          <a:p>
            <a:pPr marL="457200" indent="-457200"/>
            <a:r>
              <a:rPr lang="hu-HU" sz="2800" dirty="0"/>
              <a:t>Research – Main directions</a:t>
            </a:r>
          </a:p>
          <a:p>
            <a:pPr marL="457200" indent="-457200"/>
            <a:endParaRPr lang="hu-HU" sz="2800" dirty="0"/>
          </a:p>
          <a:p>
            <a:pPr marL="457200" indent="-457200"/>
            <a:r>
              <a:rPr lang="hu-HU" sz="2800" dirty="0"/>
              <a:t>L</a:t>
            </a:r>
            <a:r>
              <a:rPr lang="en-US" sz="2800" dirty="0" err="1"/>
              <a:t>essons</a:t>
            </a:r>
            <a:r>
              <a:rPr lang="en-US" sz="2800" dirty="0"/>
              <a:t> for other Member States</a:t>
            </a:r>
            <a:endParaRPr lang="hu-HU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7526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D037-FF89-449C-B4F3-97D4A1231F32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Why need linked amin data?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457200" indent="-457200"/>
            <a:endParaRPr lang="hu-HU" sz="2800" dirty="0" smtClean="0"/>
          </a:p>
          <a:p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778475" y="1248032"/>
            <a:ext cx="7537621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2400" dirty="0" smtClean="0"/>
              <a:t>What is linked admin data?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2400" dirty="0" smtClean="0"/>
              <a:t>Data on the same individual kept in various official records, linked at the individual level, but anonymised for research and policy analysis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hu-HU" sz="2400" dirty="0" smtClean="0"/>
          </a:p>
          <a:p>
            <a:r>
              <a:rPr lang="hu-HU" sz="2400" dirty="0" smtClean="0"/>
              <a:t>Why need such data?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2400" dirty="0" smtClean="0"/>
              <a:t>Many advantages over survey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2400" dirty="0" smtClean="0"/>
              <a:t>Cost of linking and anonymisation is marginal compared to the original cost of collection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2400" dirty="0" smtClean="0">
                <a:solidFill>
                  <a:schemeClr val="bg1">
                    <a:lumMod val="50000"/>
                  </a:schemeClr>
                </a:solidFill>
              </a:rPr>
              <a:t>EU requirement on secondary use of public section information (PSI directive, reinforced by GDPR)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hu-HU" sz="24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hu-HU" sz="2400" dirty="0" smtClean="0"/>
              <a:t>Legal barriers to compiling such datasets</a:t>
            </a:r>
            <a:endParaRPr lang="hu-HU" sz="2400" dirty="0"/>
          </a:p>
        </p:txBody>
      </p:sp>
    </p:spTree>
    <p:extLst>
      <p:ext uri="{BB962C8B-B14F-4D97-AF65-F5344CB8AC3E}">
        <p14:creationId xmlns:p14="http://schemas.microsoft.com/office/powerpoint/2010/main" val="3569689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D037-FF89-449C-B4F3-97D4A1231F32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outline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457200" indent="-457200"/>
            <a:r>
              <a:rPr lang="hu-HU" sz="2800" dirty="0"/>
              <a:t>Legal framework</a:t>
            </a:r>
          </a:p>
          <a:p>
            <a:pPr marL="457200" indent="-457200"/>
            <a:endParaRPr lang="hu-HU" sz="2800" dirty="0"/>
          </a:p>
          <a:p>
            <a:pPr marL="457200" indent="-457200"/>
            <a:r>
              <a:rPr lang="hu-HU" sz="2800" dirty="0">
                <a:solidFill>
                  <a:schemeClr val="bg1">
                    <a:lumMod val="75000"/>
                  </a:schemeClr>
                </a:solidFill>
              </a:rPr>
              <a:t>Practical implementation</a:t>
            </a:r>
          </a:p>
          <a:p>
            <a:pPr marL="457200" indent="-457200"/>
            <a:endParaRPr lang="hu-HU" sz="2800" dirty="0">
              <a:solidFill>
                <a:schemeClr val="bg1">
                  <a:lumMod val="75000"/>
                </a:schemeClr>
              </a:solidFill>
            </a:endParaRPr>
          </a:p>
          <a:p>
            <a:pPr marL="457200" indent="-457200"/>
            <a:r>
              <a:rPr lang="hu-HU" sz="2800" dirty="0">
                <a:solidFill>
                  <a:schemeClr val="bg1">
                    <a:lumMod val="75000"/>
                  </a:schemeClr>
                </a:solidFill>
              </a:rPr>
              <a:t>Research – Main directions</a:t>
            </a:r>
          </a:p>
          <a:p>
            <a:pPr marL="457200" indent="-457200"/>
            <a:endParaRPr lang="hu-HU" sz="2800" dirty="0">
              <a:solidFill>
                <a:schemeClr val="bg1">
                  <a:lumMod val="75000"/>
                </a:schemeClr>
              </a:solidFill>
            </a:endParaRPr>
          </a:p>
          <a:p>
            <a:pPr marL="457200" indent="-457200"/>
            <a:r>
              <a:rPr lang="hu-HU" sz="2800" dirty="0">
                <a:solidFill>
                  <a:schemeClr val="bg1">
                    <a:lumMod val="75000"/>
                  </a:schemeClr>
                </a:solidFill>
              </a:rPr>
              <a:t>L</a:t>
            </a:r>
            <a:r>
              <a:rPr lang="en-US" sz="2800" dirty="0" err="1">
                <a:solidFill>
                  <a:schemeClr val="bg1">
                    <a:lumMod val="75000"/>
                  </a:schemeClr>
                </a:solidFill>
              </a:rPr>
              <a:t>essons</a:t>
            </a:r>
            <a:r>
              <a:rPr lang="en-US" sz="2800" dirty="0">
                <a:solidFill>
                  <a:schemeClr val="bg1">
                    <a:lumMod val="75000"/>
                  </a:schemeClr>
                </a:solidFill>
              </a:rPr>
              <a:t> for other Member States</a:t>
            </a:r>
            <a:endParaRPr lang="hu-HU" sz="2800" dirty="0">
              <a:solidFill>
                <a:schemeClr val="bg1">
                  <a:lumMod val="75000"/>
                </a:schemeClr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3188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D037-FF89-449C-B4F3-97D4A1231F32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background</a:t>
            </a:r>
            <a:endParaRPr lang="hu-H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628650" y="938968"/>
            <a:ext cx="7886700" cy="5417385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GB" b="1" dirty="0"/>
              <a:t>Bureaucratic tradition</a:t>
            </a:r>
            <a:r>
              <a:rPr lang="en-GB" dirty="0"/>
              <a:t> </a:t>
            </a:r>
            <a:endParaRPr lang="hu-HU" dirty="0"/>
          </a:p>
          <a:p>
            <a:r>
              <a:rPr lang="en-GB" dirty="0" smtClean="0"/>
              <a:t>Austro-Hungarian </a:t>
            </a:r>
            <a:r>
              <a:rPr lang="en-GB" dirty="0"/>
              <a:t>Monarchy (1867-1918)</a:t>
            </a:r>
            <a:r>
              <a:rPr lang="hu-HU" dirty="0"/>
              <a:t>, </a:t>
            </a:r>
            <a:r>
              <a:rPr lang="en-GB" dirty="0"/>
              <a:t>planned economy (1945-1989</a:t>
            </a:r>
            <a:r>
              <a:rPr lang="hu-HU" dirty="0"/>
              <a:t>)</a:t>
            </a:r>
          </a:p>
          <a:p>
            <a:pPr marL="0" indent="0">
              <a:buNone/>
            </a:pPr>
            <a:r>
              <a:rPr lang="hu-HU" b="1" dirty="0"/>
              <a:t>Statistical tradition</a:t>
            </a:r>
          </a:p>
          <a:p>
            <a:r>
              <a:rPr lang="hu-HU" dirty="0" smtClean="0"/>
              <a:t>household </a:t>
            </a:r>
            <a:r>
              <a:rPr lang="hu-HU" dirty="0"/>
              <a:t>budget survey: 1949, wage survey: 1986, LFS: </a:t>
            </a:r>
            <a:r>
              <a:rPr lang="hu-HU" dirty="0" smtClean="0"/>
              <a:t>1992; single </a:t>
            </a:r>
            <a:r>
              <a:rPr lang="hu-HU" dirty="0"/>
              <a:t>personal identifier: 1978</a:t>
            </a:r>
          </a:p>
          <a:p>
            <a:pPr marL="0" indent="0">
              <a:buNone/>
            </a:pPr>
            <a:r>
              <a:rPr lang="hu-HU" b="1" dirty="0" smtClean="0"/>
              <a:t>1990s</a:t>
            </a:r>
            <a:endParaRPr lang="hu-HU" b="1" dirty="0"/>
          </a:p>
          <a:p>
            <a:r>
              <a:rPr lang="hu-HU" dirty="0"/>
              <a:t>Constitutional Court abolishes use of unique personal identifier in 1991</a:t>
            </a:r>
          </a:p>
          <a:p>
            <a:r>
              <a:rPr lang="hu-HU" dirty="0"/>
              <a:t>Ombudsman and new </a:t>
            </a:r>
            <a:r>
              <a:rPr lang="hu-HU" dirty="0">
                <a:solidFill>
                  <a:srgbClr val="C00000"/>
                </a:solidFill>
              </a:rPr>
              <a:t>law on personal data protection in 1992</a:t>
            </a:r>
          </a:p>
          <a:p>
            <a:r>
              <a:rPr lang="hu-HU" dirty="0"/>
              <a:t>media scandals on abuse of personal data by public administration/officials</a:t>
            </a:r>
          </a:p>
          <a:p>
            <a:r>
              <a:rPr lang="hu-HU" dirty="0"/>
              <a:t>failed attempts to link admin data to identify free-riders of welfare system</a:t>
            </a:r>
          </a:p>
          <a:p>
            <a:pPr marL="0" indent="0">
              <a:buNone/>
            </a:pPr>
            <a:r>
              <a:rPr lang="hu-HU" b="1" dirty="0"/>
              <a:t>2002-2004 </a:t>
            </a:r>
          </a:p>
          <a:p>
            <a:r>
              <a:rPr lang="hu-HU" dirty="0"/>
              <a:t>Socialist-Liberal gov elected in 2002: EU accession, NPM agenda</a:t>
            </a:r>
          </a:p>
          <a:p>
            <a:r>
              <a:rPr lang="hu-HU" dirty="0"/>
              <a:t>research unit set up in Finance Ministry by UK graduates in 2003</a:t>
            </a:r>
          </a:p>
          <a:p>
            <a:r>
              <a:rPr lang="hu-HU" dirty="0"/>
              <a:t>FinMin requests and receives admin data from Tax Authority (TA)</a:t>
            </a:r>
          </a:p>
          <a:p>
            <a:r>
              <a:rPr lang="hu-HU" dirty="0"/>
              <a:t>files data requests with plan to link admin data of TA and </a:t>
            </a:r>
            <a:r>
              <a:rPr lang="hu-HU" dirty="0">
                <a:solidFill>
                  <a:schemeClr val="bg1">
                    <a:lumMod val="50000"/>
                  </a:schemeClr>
                </a:solidFill>
              </a:rPr>
              <a:t>Treasury</a:t>
            </a:r>
            <a:r>
              <a:rPr lang="hu-HU" dirty="0"/>
              <a:t> and </a:t>
            </a:r>
            <a:br>
              <a:rPr lang="hu-HU" dirty="0"/>
            </a:br>
            <a:r>
              <a:rPr lang="hu-HU" dirty="0">
                <a:solidFill>
                  <a:schemeClr val="accent1">
                    <a:lumMod val="75000"/>
                  </a:schemeClr>
                </a:solidFill>
              </a:rPr>
              <a:t>Health and Pension Insurance </a:t>
            </a:r>
            <a:r>
              <a:rPr lang="hu-HU" dirty="0"/>
              <a:t>using </a:t>
            </a:r>
            <a:r>
              <a:rPr lang="hu-HU" dirty="0">
                <a:solidFill>
                  <a:schemeClr val="bg1">
                    <a:lumMod val="50000"/>
                  </a:schemeClr>
                </a:solidFill>
              </a:rPr>
              <a:t>Residence Register </a:t>
            </a:r>
          </a:p>
          <a:p>
            <a:r>
              <a:rPr lang="hu-HU" dirty="0"/>
              <a:t>stakeholder workshop on admin data access</a:t>
            </a:r>
          </a:p>
          <a:p>
            <a:r>
              <a:rPr lang="hu-HU" dirty="0"/>
              <a:t>failed attempt to amend personal data protection law</a:t>
            </a:r>
          </a:p>
          <a:p>
            <a:pPr marL="0" indent="0">
              <a:buNone/>
            </a:pPr>
            <a:r>
              <a:rPr lang="hu-HU" b="1" dirty="0"/>
              <a:t>2005-2007</a:t>
            </a:r>
          </a:p>
          <a:p>
            <a:r>
              <a:rPr lang="hu-HU" dirty="0"/>
              <a:t>prepare/negotiate new law on use of admin data for research and policy making</a:t>
            </a:r>
          </a:p>
          <a:p>
            <a:r>
              <a:rPr lang="hu-HU" dirty="0">
                <a:solidFill>
                  <a:srgbClr val="C00000"/>
                </a:solidFill>
              </a:rPr>
              <a:t>new law on anonymization </a:t>
            </a:r>
            <a:r>
              <a:rPr lang="hu-HU" dirty="0"/>
              <a:t>passed by Parliament </a:t>
            </a:r>
            <a:r>
              <a:rPr lang="hu-HU" dirty="0">
                <a:solidFill>
                  <a:srgbClr val="C00000"/>
                </a:solidFill>
              </a:rPr>
              <a:t>in July </a:t>
            </a:r>
            <a:r>
              <a:rPr lang="hu-HU" dirty="0" smtClean="0">
                <a:solidFill>
                  <a:srgbClr val="C00000"/>
                </a:solidFill>
              </a:rPr>
              <a:t>2007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2486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D037-FF89-449C-B4F3-97D4A1231F32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Legal barriers</a:t>
            </a:r>
            <a:endParaRPr lang="hu-H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hu-HU" sz="1800" dirty="0" smtClean="0"/>
              <a:t>1992 </a:t>
            </a:r>
            <a:r>
              <a:rPr lang="hu-HU" sz="1800" dirty="0"/>
              <a:t>Law on personal data protection and public information defines extremes:</a:t>
            </a:r>
          </a:p>
          <a:p>
            <a:pPr marL="530226" lvl="1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hu-HU" sz="1800" dirty="0" smtClean="0"/>
              <a:t>(1) public information can be </a:t>
            </a:r>
            <a:r>
              <a:rPr lang="hu-HU" sz="1800" i="1" dirty="0" smtClean="0"/>
              <a:t>accessed by all </a:t>
            </a:r>
            <a:r>
              <a:rPr lang="hu-HU" sz="1800" dirty="0" smtClean="0"/>
              <a:t>and </a:t>
            </a:r>
            <a:br>
              <a:rPr lang="hu-HU" sz="1800" dirty="0" smtClean="0"/>
            </a:br>
            <a:r>
              <a:rPr lang="hu-HU" sz="1800" dirty="0" smtClean="0"/>
              <a:t>anonimised admin data is public information</a:t>
            </a:r>
          </a:p>
          <a:p>
            <a:pPr marL="530226" lvl="1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hu-HU" sz="1800" dirty="0" smtClean="0"/>
              <a:t>(2) data are considered personal as long as relation to the person it refers to (data subject) is </a:t>
            </a:r>
            <a:r>
              <a:rPr lang="hu-HU" sz="1800" i="1" dirty="0" smtClean="0"/>
              <a:t>possible to restore </a:t>
            </a:r>
            <a:r>
              <a:rPr lang="hu-HU" sz="1800" dirty="0" smtClean="0"/>
              <a:t>– with no qualifications </a:t>
            </a:r>
          </a:p>
          <a:p>
            <a:pPr marL="530226" lvl="1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hu-HU" sz="1800" dirty="0" smtClean="0"/>
              <a:t>cf UK rules for research data: enough to ensure that probability of </a:t>
            </a:r>
            <a:r>
              <a:rPr lang="en-GB" sz="1800" dirty="0" smtClean="0"/>
              <a:t>re-identification is “remote”</a:t>
            </a:r>
            <a:endParaRPr lang="hu-HU" sz="1800" dirty="0" smtClean="0"/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hu-HU" sz="1800" dirty="0" smtClean="0"/>
              <a:t>personal </a:t>
            </a:r>
            <a:r>
              <a:rPr lang="hu-HU" sz="1800" dirty="0"/>
              <a:t>data can only be processed if approved by the person it relates to or if its use fulfils a legal obligation (ie. use for official purpose, explicitely stated by law)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hu-HU" sz="1800" dirty="0" smtClean="0"/>
              <a:t>data </a:t>
            </a:r>
            <a:r>
              <a:rPr lang="hu-HU" sz="1800" dirty="0"/>
              <a:t>owners have no legal basis for processing PD for the purpose of anonimisation as supporting research or statistical analysis is not legal </a:t>
            </a:r>
            <a:r>
              <a:rPr lang="hu-HU" sz="1800" dirty="0" smtClean="0"/>
              <a:t>obligation</a:t>
            </a:r>
          </a:p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hu-HU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[Note: legislation </a:t>
            </a:r>
            <a:r>
              <a:rPr lang="hu-HU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on trade secrets exists but does not prohibit anonomisation of admin data on firms</a:t>
            </a:r>
            <a:r>
              <a:rPr lang="hu-HU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]</a:t>
            </a:r>
            <a:endParaRPr lang="hu-HU" sz="1800" dirty="0"/>
          </a:p>
        </p:txBody>
      </p:sp>
    </p:spTree>
    <p:extLst>
      <p:ext uri="{BB962C8B-B14F-4D97-AF65-F5344CB8AC3E}">
        <p14:creationId xmlns:p14="http://schemas.microsoft.com/office/powerpoint/2010/main" val="1285591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D037-FF89-449C-B4F3-97D4A1231F32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Institutional/political barriers</a:t>
            </a:r>
            <a:endParaRPr lang="hu-H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47500" lnSpcReduction="20000"/>
          </a:bodyPr>
          <a:lstStyle/>
          <a:p>
            <a:pPr>
              <a:spcAft>
                <a:spcPts val="600"/>
              </a:spcAft>
            </a:pPr>
            <a:r>
              <a:rPr lang="hu-HU" sz="3400" dirty="0" smtClean="0"/>
              <a:t>lack </a:t>
            </a:r>
            <a:r>
              <a:rPr lang="hu-HU" sz="3400" dirty="0"/>
              <a:t>of clear protocols and earlier scandals increase risk of bad press / legal suits if processing personal data in any way „off the beaten track”</a:t>
            </a:r>
          </a:p>
          <a:p>
            <a:pPr>
              <a:spcAft>
                <a:spcPts val="600"/>
              </a:spcAft>
            </a:pPr>
            <a:r>
              <a:rPr lang="hu-HU" sz="3400" dirty="0"/>
              <a:t>anonimisation may (be perceived to) require a lot of staff/computer time and not acknowledged/appreciated by managers</a:t>
            </a:r>
          </a:p>
          <a:p>
            <a:pPr>
              <a:spcAft>
                <a:spcPts val="600"/>
              </a:spcAft>
            </a:pPr>
            <a:r>
              <a:rPr lang="hu-HU" sz="3400" dirty="0"/>
              <a:t>external users may discover shortcomings of data quality</a:t>
            </a:r>
          </a:p>
          <a:p>
            <a:pPr>
              <a:spcAft>
                <a:spcPts val="600"/>
              </a:spcAft>
            </a:pPr>
            <a:r>
              <a:rPr lang="hu-HU" sz="3400" dirty="0"/>
              <a:t>data owner loses monopoly for publishing</a:t>
            </a:r>
            <a:r>
              <a:rPr lang="hu-HU" sz="3400" dirty="0">
                <a:solidFill>
                  <a:srgbClr val="FF0000"/>
                </a:solidFill>
              </a:rPr>
              <a:t> </a:t>
            </a:r>
            <a:r>
              <a:rPr lang="hu-HU" sz="3400" dirty="0"/>
              <a:t>(or selling) the data</a:t>
            </a:r>
          </a:p>
          <a:p>
            <a:pPr>
              <a:spcAft>
                <a:spcPts val="600"/>
              </a:spcAft>
            </a:pPr>
            <a:r>
              <a:rPr lang="hu-HU" sz="3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external users may discover unlawful/corrupt practices </a:t>
            </a:r>
            <a:br>
              <a:rPr lang="hu-HU" sz="34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hu-HU" sz="3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(e.g. award of ESF grants: very reluctant to share data on rejected applications)</a:t>
            </a:r>
          </a:p>
          <a:p>
            <a:pPr>
              <a:spcAft>
                <a:spcPts val="600"/>
              </a:spcAft>
            </a:pPr>
            <a:endParaRPr lang="hu-HU" sz="3400" dirty="0"/>
          </a:p>
          <a:p>
            <a:pPr>
              <a:spcAft>
                <a:spcPts val="600"/>
              </a:spcAft>
            </a:pPr>
            <a:r>
              <a:rPr lang="hu-HU" sz="3400" dirty="0"/>
              <a:t>poor understanding of why researchers need individual level data</a:t>
            </a:r>
          </a:p>
          <a:p>
            <a:pPr>
              <a:spcAft>
                <a:spcPts val="600"/>
              </a:spcAft>
            </a:pPr>
            <a:endParaRPr lang="hu-HU" sz="3400" dirty="0"/>
          </a:p>
          <a:p>
            <a:pPr>
              <a:spcAft>
                <a:spcPts val="600"/>
              </a:spcAft>
            </a:pPr>
            <a:r>
              <a:rPr lang="hu-HU" sz="3400" dirty="0"/>
              <a:t>limited knowlege of / trust in anonimisation techniques at the executive level</a:t>
            </a:r>
          </a:p>
          <a:p>
            <a:pPr>
              <a:spcAft>
                <a:spcPts val="600"/>
              </a:spcAft>
            </a:pPr>
            <a:r>
              <a:rPr lang="hu-HU" sz="3400" dirty="0"/>
              <a:t>low demand for evidence based policy making</a:t>
            </a:r>
          </a:p>
          <a:p>
            <a:pPr>
              <a:spcAft>
                <a:spcPts val="600"/>
              </a:spcAft>
            </a:pPr>
            <a:r>
              <a:rPr lang="hu-HU" sz="3400" dirty="0"/>
              <a:t>lack of trust within and between institutions      	 „</a:t>
            </a:r>
            <a:r>
              <a:rPr lang="hu-HU" sz="3400" i="1" dirty="0"/>
              <a:t>No hidden agenda?”</a:t>
            </a:r>
          </a:p>
          <a:p>
            <a:pPr>
              <a:spcAft>
                <a:spcPts val="600"/>
              </a:spcAft>
            </a:pPr>
            <a:r>
              <a:rPr lang="hu-HU" sz="3400" dirty="0"/>
              <a:t>few precedents of grassroot initiatives in public </a:t>
            </a:r>
            <a:r>
              <a:rPr lang="hu-HU" sz="3400" dirty="0" smtClean="0"/>
              <a:t>administration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393005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D037-FF89-449C-B4F3-97D4A1231F32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The imperfect solution: the </a:t>
            </a:r>
            <a:r>
              <a:rPr lang="hu-HU" dirty="0" smtClean="0"/>
              <a:t>law </a:t>
            </a:r>
            <a:r>
              <a:rPr lang="hu-HU" dirty="0"/>
              <a:t>of </a:t>
            </a:r>
            <a:r>
              <a:rPr lang="hu-HU" dirty="0" smtClean="0"/>
              <a:t>2007</a:t>
            </a:r>
            <a:endParaRPr lang="hu-H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hu-HU" sz="1800" i="1" dirty="0" smtClean="0"/>
              <a:t>To </a:t>
            </a:r>
            <a:r>
              <a:rPr lang="hu-HU" sz="1800" i="1" dirty="0"/>
              <a:t>please data owners:</a:t>
            </a:r>
          </a:p>
          <a:p>
            <a:r>
              <a:rPr lang="hu-HU" sz="1800" dirty="0" smtClean="0"/>
              <a:t>Right </a:t>
            </a:r>
            <a:r>
              <a:rPr lang="hu-HU" sz="1800" dirty="0"/>
              <a:t>to request data anonimisation is restricted and varies by complexity of request</a:t>
            </a:r>
          </a:p>
          <a:p>
            <a:r>
              <a:rPr lang="hu-HU" sz="1800" dirty="0" smtClean="0"/>
              <a:t>But </a:t>
            </a:r>
            <a:r>
              <a:rPr lang="hu-HU" sz="1800" dirty="0"/>
              <a:t>anonymised data can be accessed by all</a:t>
            </a:r>
          </a:p>
          <a:p>
            <a:endParaRPr lang="hu-HU" sz="1800" i="1" dirty="0"/>
          </a:p>
          <a:p>
            <a:pPr marL="0" indent="0">
              <a:buNone/>
            </a:pPr>
            <a:r>
              <a:rPr lang="hu-HU" sz="1800" i="1" dirty="0"/>
              <a:t>To please PD lawyers:</a:t>
            </a:r>
          </a:p>
          <a:p>
            <a:r>
              <a:rPr lang="hu-HU" sz="1800" dirty="0" smtClean="0"/>
              <a:t>Complicated </a:t>
            </a:r>
            <a:r>
              <a:rPr lang="hu-HU" sz="1800" dirty="0"/>
              <a:t>linking procedure based on irreversible identifiers (hash codes: unique but cannot be traced back to original)</a:t>
            </a:r>
          </a:p>
          <a:p>
            <a:r>
              <a:rPr lang="hu-HU" sz="1800" dirty="0" smtClean="0"/>
              <a:t>One </a:t>
            </a:r>
            <a:r>
              <a:rPr lang="hu-HU" sz="1800" dirty="0"/>
              <a:t>agency responsible for linking data  </a:t>
            </a:r>
            <a:br>
              <a:rPr lang="hu-HU" sz="1800" dirty="0"/>
            </a:br>
            <a:r>
              <a:rPr lang="hu-HU" sz="1800" dirty="0"/>
              <a:t>-  keep track of accummulation of data by owners</a:t>
            </a:r>
            <a:br>
              <a:rPr lang="hu-HU" sz="1800" dirty="0"/>
            </a:br>
            <a:r>
              <a:rPr lang="hu-HU" sz="1800" dirty="0"/>
              <a:t>-  searchable, public database of anonymised datasets for secondary use</a:t>
            </a:r>
          </a:p>
          <a:p>
            <a:r>
              <a:rPr lang="hu-HU" sz="1800" dirty="0" smtClean="0"/>
              <a:t>Explicit </a:t>
            </a:r>
            <a:r>
              <a:rPr lang="hu-HU" sz="1800" dirty="0"/>
              <a:t>and overly strict rules of anonymisation (</a:t>
            </a:r>
            <a:r>
              <a:rPr lang="hu-HU" sz="1800" dirty="0">
                <a:cs typeface="Times New Roman" panose="02020603050405020304" pitchFamily="18" charset="0"/>
              </a:rPr>
              <a:t>§7)</a:t>
            </a:r>
            <a:r>
              <a:rPr lang="hu-HU" sz="1800" dirty="0"/>
              <a:t>: 50% sample, max small-region</a:t>
            </a:r>
          </a:p>
          <a:p>
            <a:r>
              <a:rPr lang="hu-HU" sz="1800" dirty="0"/>
              <a:t>Owner must delete both the code and the data soon after sending it to intermediary</a:t>
            </a:r>
            <a:r>
              <a:rPr lang="hu-HU" sz="1800" dirty="0" smtClean="0"/>
              <a:t>.</a:t>
            </a:r>
            <a:endParaRPr lang="hu-HU" sz="1800" dirty="0"/>
          </a:p>
        </p:txBody>
      </p:sp>
    </p:spTree>
    <p:extLst>
      <p:ext uri="{BB962C8B-B14F-4D97-AF65-F5344CB8AC3E}">
        <p14:creationId xmlns:p14="http://schemas.microsoft.com/office/powerpoint/2010/main" val="4098122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_bi_1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charle" id="{88FAB351-246F-47F3-9427-35B4515E7ABA}" vid="{64F81B53-0173-47C4-A5F0-521B2BBB76E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5P2_Agota_Scharle_HU_legal_solution</Template>
  <TotalTime>122</TotalTime>
  <Words>1327</Words>
  <Application>Microsoft Office PowerPoint</Application>
  <PresentationFormat>Předvádění na obrazovce (4:3)</PresentationFormat>
  <Paragraphs>252</Paragraphs>
  <Slides>23</Slides>
  <Notes>2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23</vt:i4>
      </vt:variant>
    </vt:vector>
  </HeadingPairs>
  <TitlesOfParts>
    <vt:vector size="28" baseType="lpstr">
      <vt:lpstr>Arial</vt:lpstr>
      <vt:lpstr>Calibri</vt:lpstr>
      <vt:lpstr>Calibri Light</vt:lpstr>
      <vt:lpstr>Times New Roman</vt:lpstr>
      <vt:lpstr>ppt_bi_1</vt:lpstr>
      <vt:lpstr>   The legal/technical solution for admin data access in Hungary</vt:lpstr>
      <vt:lpstr>The legal/technical solution for admin data access in Hungary</vt:lpstr>
      <vt:lpstr>outline</vt:lpstr>
      <vt:lpstr>Why need linked amin data?</vt:lpstr>
      <vt:lpstr>outline</vt:lpstr>
      <vt:lpstr>background</vt:lpstr>
      <vt:lpstr>Legal barriers</vt:lpstr>
      <vt:lpstr>Institutional/political barriers</vt:lpstr>
      <vt:lpstr>The imperfect solution: the law of 2007</vt:lpstr>
      <vt:lpstr>outline</vt:lpstr>
      <vt:lpstr>Prezentace aplikace PowerPoint</vt:lpstr>
      <vt:lpstr>Prezentace aplikace PowerPoint</vt:lpstr>
      <vt:lpstr>Prezentace aplikace PowerPoint</vt:lpstr>
      <vt:lpstr>Prezentace aplikace PowerPoint</vt:lpstr>
      <vt:lpstr>limitations</vt:lpstr>
      <vt:lpstr>Prezentace aplikace PowerPoint</vt:lpstr>
      <vt:lpstr>Research directions</vt:lpstr>
      <vt:lpstr>Research:  example</vt:lpstr>
      <vt:lpstr>DATASET:  example</vt:lpstr>
      <vt:lpstr>Policy analysis: example</vt:lpstr>
      <vt:lpstr>Prezentace aplikace PowerPoint</vt:lpstr>
      <vt:lpstr>lessons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legal/technical solution for admin data access in Hungary</dc:title>
  <dc:creator>Agota Scharle</dc:creator>
  <cp:lastModifiedBy>Šumberová Markéta</cp:lastModifiedBy>
  <cp:revision>18</cp:revision>
  <dcterms:created xsi:type="dcterms:W3CDTF">2018-04-26T20:28:28Z</dcterms:created>
  <dcterms:modified xsi:type="dcterms:W3CDTF">2018-10-02T08:28:12Z</dcterms:modified>
</cp:coreProperties>
</file>