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06" r:id="rId3"/>
    <p:sldId id="287" r:id="rId4"/>
    <p:sldId id="286" r:id="rId5"/>
    <p:sldId id="285" r:id="rId6"/>
    <p:sldId id="283" r:id="rId7"/>
    <p:sldId id="296" r:id="rId8"/>
    <p:sldId id="297" r:id="rId9"/>
    <p:sldId id="298" r:id="rId10"/>
    <p:sldId id="259" r:id="rId11"/>
    <p:sldId id="290" r:id="rId12"/>
    <p:sldId id="327" r:id="rId13"/>
    <p:sldId id="320" r:id="rId14"/>
    <p:sldId id="330" r:id="rId15"/>
    <p:sldId id="324" r:id="rId16"/>
    <p:sldId id="329" r:id="rId17"/>
    <p:sldId id="328" r:id="rId18"/>
    <p:sldId id="289" r:id="rId19"/>
    <p:sldId id="264" r:id="rId20"/>
  </p:sldIdLst>
  <p:sldSz cx="12190413" cy="7021513"/>
  <p:notesSz cx="6797675" cy="9926638"/>
  <p:defaultTextStyle>
    <a:defPPr>
      <a:defRPr lang="cs-CZ"/>
    </a:defPPr>
    <a:lvl1pPr marL="0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4751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9502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44253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59004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73756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88507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303258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918009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7">
          <p15:clr>
            <a:srgbClr val="A4A3A4"/>
          </p15:clr>
        </p15:guide>
        <p15:guide id="2" pos="6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E301"/>
    <a:srgbClr val="01AF40"/>
    <a:srgbClr val="01009A"/>
    <a:srgbClr val="034E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3" autoAdjust="0"/>
    <p:restoredTop sz="61501" autoAdjust="0"/>
  </p:normalViewPr>
  <p:slideViewPr>
    <p:cSldViewPr>
      <p:cViewPr varScale="1">
        <p:scale>
          <a:sx n="79" d="100"/>
          <a:sy n="79" d="100"/>
        </p:scale>
        <p:origin x="1662" y="84"/>
      </p:cViewPr>
      <p:guideLst>
        <p:guide orient="horz" pos="1757"/>
        <p:guide pos="6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ovtom\Desktop\Se&#353;it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86F-419B-9C20-DCB0DDBC3F97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86F-419B-9C20-DCB0DDBC3F97}"/>
              </c:ext>
            </c:extLst>
          </c:dPt>
          <c:dPt>
            <c:idx val="2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86F-419B-9C20-DCB0DDBC3F97}"/>
              </c:ext>
            </c:extLst>
          </c:dPt>
          <c:dPt>
            <c:idx val="3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86F-419B-9C20-DCB0DDBC3F97}"/>
              </c:ext>
            </c:extLst>
          </c:dPt>
          <c:dPt>
            <c:idx val="4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86F-419B-9C20-DCB0DDBC3F97}"/>
              </c:ext>
            </c:extLst>
          </c:dPt>
          <c:dPt>
            <c:idx val="5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E86F-419B-9C20-DCB0DDBC3F97}"/>
              </c:ext>
            </c:extLst>
          </c:dPt>
          <c:dPt>
            <c:idx val="6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E86F-419B-9C20-DCB0DDBC3F97}"/>
              </c:ext>
            </c:extLst>
          </c:dPt>
          <c:dPt>
            <c:idx val="7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E86F-419B-9C20-DCB0DDBC3F97}"/>
              </c:ext>
            </c:extLst>
          </c:dPt>
          <c:dPt>
            <c:idx val="8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E86F-419B-9C20-DCB0DDBC3F97}"/>
              </c:ext>
            </c:extLst>
          </c:dPt>
          <c:dLbls>
            <c:dLbl>
              <c:idx val="0"/>
              <c:layout>
                <c:manualLayout>
                  <c:x val="-0.1186887586661616"/>
                  <c:y val="0.22714222259348654"/>
                </c:manualLayout>
              </c:layout>
              <c:spPr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cs-CZ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86F-419B-9C20-DCB0DDBC3F97}"/>
                </c:ext>
              </c:extLst>
            </c:dLbl>
            <c:dLbl>
              <c:idx val="2"/>
              <c:layout>
                <c:manualLayout>
                  <c:x val="2.2184814703955437E-3"/>
                  <c:y val="-0.12292402634471036"/>
                </c:manualLayout>
              </c:layout>
              <c:spPr>
                <a:solidFill>
                  <a:sysClr val="window" lastClr="FFFFFF"/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cs-CZ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86F-419B-9C20-DCB0DDBC3F97}"/>
                </c:ext>
              </c:extLst>
            </c:dLbl>
            <c:dLbl>
              <c:idx val="4"/>
              <c:layout>
                <c:manualLayout>
                  <c:x val="4.5478870143108689E-2"/>
                  <c:y val="-1.870583009593418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86F-419B-9C20-DCB0DDBC3F97}"/>
                </c:ext>
              </c:extLst>
            </c:dLbl>
            <c:dLbl>
              <c:idx val="5"/>
              <c:layout>
                <c:manualLayout>
                  <c:x val="-4.437050282581261E-3"/>
                  <c:y val="2.672261442276312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86F-419B-9C20-DCB0DDBC3F97}"/>
                </c:ext>
              </c:extLst>
            </c:dLbl>
            <c:dLbl>
              <c:idx val="6"/>
              <c:layout>
                <c:manualLayout>
                  <c:x val="1.7228779504165896E-2"/>
                  <c:y val="2.356997716373744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E86F-419B-9C20-DCB0DDBC3F97}"/>
                </c:ext>
              </c:extLst>
            </c:dLbl>
            <c:dLbl>
              <c:idx val="7"/>
              <c:layout>
                <c:manualLayout>
                  <c:x val="2.6522208003949246E-2"/>
                  <c:y val="2.6722614422763124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E86F-419B-9C20-DCB0DDBC3F97}"/>
                </c:ext>
              </c:extLst>
            </c:dLbl>
            <c:dLbl>
              <c:idx val="8"/>
              <c:layout>
                <c:manualLayout>
                  <c:x val="0.2342666647917295"/>
                  <c:y val="2.6722614422763124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E86F-419B-9C20-DCB0DDBC3F97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List1!$D$14:$D$22</c:f>
              <c:strCache>
                <c:ptCount val="9"/>
                <c:pt idx="0">
                  <c:v>DOPADY</c:v>
                </c:pt>
                <c:pt idx="1">
                  <c:v>Ostatní a nezařazeno</c:v>
                </c:pt>
                <c:pt idx="2">
                  <c:v>Nastavení procesů</c:v>
                </c:pt>
                <c:pt idx="3">
                  <c:v>Analýza pokroku</c:v>
                </c:pt>
                <c:pt idx="4">
                  <c:v>Absorpční kapacita</c:v>
                </c:pt>
                <c:pt idx="5">
                  <c:v>Publicita</c:v>
                </c:pt>
                <c:pt idx="6">
                  <c:v>Jiné období</c:v>
                </c:pt>
                <c:pt idx="7">
                  <c:v>Ex-ante</c:v>
                </c:pt>
                <c:pt idx="8">
                  <c:v>Monitorovací systém</c:v>
                </c:pt>
              </c:strCache>
            </c:strRef>
          </c:cat>
          <c:val>
            <c:numRef>
              <c:f>List1!$E$14:$E$22</c:f>
              <c:numCache>
                <c:formatCode>General</c:formatCode>
                <c:ptCount val="9"/>
                <c:pt idx="0">
                  <c:v>141</c:v>
                </c:pt>
                <c:pt idx="1">
                  <c:v>97</c:v>
                </c:pt>
                <c:pt idx="2">
                  <c:v>77</c:v>
                </c:pt>
                <c:pt idx="3">
                  <c:v>58</c:v>
                </c:pt>
                <c:pt idx="4">
                  <c:v>50</c:v>
                </c:pt>
                <c:pt idx="5">
                  <c:v>44</c:v>
                </c:pt>
                <c:pt idx="6">
                  <c:v>42</c:v>
                </c:pt>
                <c:pt idx="7">
                  <c:v>40</c:v>
                </c:pt>
                <c:pt idx="8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E86F-419B-9C20-DCB0DDBC3F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6AB4F8-027A-4131-991E-A13A79A932D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78E8CCF7-16AF-414F-BAFC-9AD6DD7CD700}">
      <dgm:prSet phldrT="[Text]"/>
      <dgm:spPr/>
      <dgm:t>
        <a:bodyPr/>
        <a:lstStyle/>
        <a:p>
          <a:r>
            <a:rPr lang="cs-CZ" dirty="0" smtClean="0"/>
            <a:t>Úvod</a:t>
          </a:r>
        </a:p>
        <a:p>
          <a:r>
            <a:rPr lang="cs-CZ" dirty="0" smtClean="0"/>
            <a:t>(účel, přístup)</a:t>
          </a:r>
          <a:endParaRPr lang="cs-CZ" dirty="0"/>
        </a:p>
      </dgm:t>
    </dgm:pt>
    <dgm:pt modelId="{18753497-7C50-4FE3-BA19-30D198C4D8B8}" type="parTrans" cxnId="{A5F942DE-5CFC-47F1-B6D4-5A0127E9A438}">
      <dgm:prSet/>
      <dgm:spPr/>
      <dgm:t>
        <a:bodyPr/>
        <a:lstStyle/>
        <a:p>
          <a:endParaRPr lang="cs-CZ"/>
        </a:p>
      </dgm:t>
    </dgm:pt>
    <dgm:pt modelId="{F6624755-C061-4F3F-88C0-A798BDFE2F81}" type="sibTrans" cxnId="{A5F942DE-5CFC-47F1-B6D4-5A0127E9A438}">
      <dgm:prSet/>
      <dgm:spPr/>
      <dgm:t>
        <a:bodyPr/>
        <a:lstStyle/>
        <a:p>
          <a:endParaRPr lang="cs-CZ"/>
        </a:p>
      </dgm:t>
    </dgm:pt>
    <dgm:pt modelId="{1FD2D10F-D80D-44FA-A623-9ABD1D155231}">
      <dgm:prSet phldrT="[Text]"/>
      <dgm:spPr/>
      <dgm:t>
        <a:bodyPr/>
        <a:lstStyle/>
        <a:p>
          <a:r>
            <a:rPr lang="cs-CZ" dirty="0" smtClean="0"/>
            <a:t>Příprava (Syntéza, Veřejné výdaje)</a:t>
          </a:r>
          <a:endParaRPr lang="cs-CZ" dirty="0"/>
        </a:p>
      </dgm:t>
    </dgm:pt>
    <dgm:pt modelId="{AFB44168-5024-46C7-B5E3-A893E1B61E4E}" type="parTrans" cxnId="{311E4EDD-E337-4AED-8589-E500CB8CC667}">
      <dgm:prSet/>
      <dgm:spPr/>
      <dgm:t>
        <a:bodyPr/>
        <a:lstStyle/>
        <a:p>
          <a:endParaRPr lang="cs-CZ"/>
        </a:p>
      </dgm:t>
    </dgm:pt>
    <dgm:pt modelId="{E0ED0623-9A0D-46E2-83AF-0951A1FFB990}" type="sibTrans" cxnId="{311E4EDD-E337-4AED-8589-E500CB8CC667}">
      <dgm:prSet/>
      <dgm:spPr/>
      <dgm:t>
        <a:bodyPr/>
        <a:lstStyle/>
        <a:p>
          <a:endParaRPr lang="cs-CZ"/>
        </a:p>
      </dgm:t>
    </dgm:pt>
    <dgm:pt modelId="{68E421F7-3604-401F-882A-3EC21D0B6A9A}">
      <dgm:prSet phldrT="[Text]"/>
      <dgm:spPr/>
      <dgm:t>
        <a:bodyPr/>
        <a:lstStyle/>
        <a:p>
          <a:r>
            <a:rPr lang="cs-CZ" dirty="0" smtClean="0"/>
            <a:t>Ex-post evaluace (témata, pokrok) </a:t>
          </a:r>
          <a:endParaRPr lang="cs-CZ" dirty="0"/>
        </a:p>
      </dgm:t>
    </dgm:pt>
    <dgm:pt modelId="{A7BA3469-B0E4-4862-9473-246E2035874F}" type="parTrans" cxnId="{1BA0F02C-487D-4E9E-AF20-AA997E6EE40B}">
      <dgm:prSet/>
      <dgm:spPr/>
      <dgm:t>
        <a:bodyPr/>
        <a:lstStyle/>
        <a:p>
          <a:endParaRPr lang="cs-CZ"/>
        </a:p>
      </dgm:t>
    </dgm:pt>
    <dgm:pt modelId="{8D207DD4-C182-415A-9EEA-0D62CD563DE0}" type="sibTrans" cxnId="{1BA0F02C-487D-4E9E-AF20-AA997E6EE40B}">
      <dgm:prSet/>
      <dgm:spPr/>
      <dgm:t>
        <a:bodyPr/>
        <a:lstStyle/>
        <a:p>
          <a:endParaRPr lang="cs-CZ"/>
        </a:p>
      </dgm:t>
    </dgm:pt>
    <dgm:pt modelId="{8C20880F-A143-4FA3-B58F-4B7F3458F0D5}">
      <dgm:prSet phldrT="[Text]"/>
      <dgm:spPr/>
      <dgm:t>
        <a:bodyPr/>
        <a:lstStyle/>
        <a:p>
          <a:r>
            <a:rPr lang="cs-CZ" dirty="0" smtClean="0"/>
            <a:t>Výzkum a vývoj</a:t>
          </a:r>
        </a:p>
      </dgm:t>
    </dgm:pt>
    <dgm:pt modelId="{A1EB5315-0B76-42F3-B52C-CB0AB4195439}" type="parTrans" cxnId="{CD4852B1-1955-40DF-BCC6-3D3CA8188549}">
      <dgm:prSet/>
      <dgm:spPr/>
      <dgm:t>
        <a:bodyPr/>
        <a:lstStyle/>
        <a:p>
          <a:endParaRPr lang="cs-CZ"/>
        </a:p>
      </dgm:t>
    </dgm:pt>
    <dgm:pt modelId="{30A94AEE-C587-4777-80A9-CF9E8A77C6ED}" type="sibTrans" cxnId="{CD4852B1-1955-40DF-BCC6-3D3CA8188549}">
      <dgm:prSet/>
      <dgm:spPr/>
      <dgm:t>
        <a:bodyPr/>
        <a:lstStyle/>
        <a:p>
          <a:endParaRPr lang="cs-CZ"/>
        </a:p>
      </dgm:t>
    </dgm:pt>
    <dgm:pt modelId="{4278B39E-09A8-4BE3-95DB-143C2E6BBD4D}">
      <dgm:prSet phldrT="[Text]"/>
      <dgm:spPr/>
      <dgm:t>
        <a:bodyPr/>
        <a:lstStyle/>
        <a:p>
          <a:r>
            <a:rPr lang="cs-CZ" dirty="0" smtClean="0"/>
            <a:t>Výsledky / zjištění</a:t>
          </a:r>
        </a:p>
      </dgm:t>
    </dgm:pt>
    <dgm:pt modelId="{728BF23A-4164-4AB8-833C-CAD822F341FB}" type="parTrans" cxnId="{0A2CADCC-B6F8-4F65-ABB6-2812C00291B0}">
      <dgm:prSet/>
      <dgm:spPr/>
    </dgm:pt>
    <dgm:pt modelId="{5CAE3016-B5D3-4A3A-96E9-751B05AAB755}" type="sibTrans" cxnId="{0A2CADCC-B6F8-4F65-ABB6-2812C00291B0}">
      <dgm:prSet/>
      <dgm:spPr/>
    </dgm:pt>
    <dgm:pt modelId="{53E7A0C3-7FA8-4110-829D-528BE43585A5}">
      <dgm:prSet phldrT="[Text]"/>
      <dgm:spPr/>
      <dgm:t>
        <a:bodyPr/>
        <a:lstStyle/>
        <a:p>
          <a:r>
            <a:rPr lang="cs-CZ" dirty="0" smtClean="0"/>
            <a:t>Závěry a doporučení</a:t>
          </a:r>
        </a:p>
      </dgm:t>
    </dgm:pt>
    <dgm:pt modelId="{96B6EC15-8C23-4E8A-BE01-8B4B14C07922}" type="parTrans" cxnId="{4F2EEED3-3D3F-422E-A156-E966E0D03734}">
      <dgm:prSet/>
      <dgm:spPr/>
    </dgm:pt>
    <dgm:pt modelId="{E5269844-BCFA-44A1-AEEA-56B54993BCC9}" type="sibTrans" cxnId="{4F2EEED3-3D3F-422E-A156-E966E0D03734}">
      <dgm:prSet/>
      <dgm:spPr/>
    </dgm:pt>
    <dgm:pt modelId="{AAE22FE8-7777-40BF-83DD-3DCAC25CE435}" type="pres">
      <dgm:prSet presAssocID="{BE6AB4F8-027A-4131-991E-A13A79A932D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D89FEB49-D803-43AC-80F3-D34074239C87}" type="pres">
      <dgm:prSet presAssocID="{78E8CCF7-16AF-414F-BAFC-9AD6DD7CD700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DEB7C3B-350A-476E-8F8C-F77EB42E4D9D}" type="pres">
      <dgm:prSet presAssocID="{F6624755-C061-4F3F-88C0-A798BDFE2F81}" presName="sibTrans" presStyleCnt="0"/>
      <dgm:spPr/>
    </dgm:pt>
    <dgm:pt modelId="{98B0AA9F-7ACE-4A70-80D7-5381B5FA6811}" type="pres">
      <dgm:prSet presAssocID="{1FD2D10F-D80D-44FA-A623-9ABD1D155231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067CF9F-FCED-4D50-8940-5BFB416B35D7}" type="pres">
      <dgm:prSet presAssocID="{E0ED0623-9A0D-46E2-83AF-0951A1FFB990}" presName="sibTrans" presStyleCnt="0"/>
      <dgm:spPr/>
    </dgm:pt>
    <dgm:pt modelId="{FBAFA38F-5BF9-4AB7-BEAE-5D3D9EE1BD46}" type="pres">
      <dgm:prSet presAssocID="{68E421F7-3604-401F-882A-3EC21D0B6A9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F4D6B19-12AB-40F6-9E4E-692C81F22659}" type="pres">
      <dgm:prSet presAssocID="{8D207DD4-C182-415A-9EEA-0D62CD563DE0}" presName="sibTrans" presStyleCnt="0"/>
      <dgm:spPr/>
    </dgm:pt>
    <dgm:pt modelId="{3538858D-2E6D-417E-8867-530BB9FDE7C5}" type="pres">
      <dgm:prSet presAssocID="{8C20880F-A143-4FA3-B58F-4B7F3458F0D5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243A629-EB1D-45F9-9DFB-746E825E1C74}" type="pres">
      <dgm:prSet presAssocID="{30A94AEE-C587-4777-80A9-CF9E8A77C6ED}" presName="sibTrans" presStyleCnt="0"/>
      <dgm:spPr/>
    </dgm:pt>
    <dgm:pt modelId="{59E93F84-8899-4BBD-A815-8A38790F8940}" type="pres">
      <dgm:prSet presAssocID="{4278B39E-09A8-4BE3-95DB-143C2E6BBD4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3836FE9-5F85-4304-B0BF-1A552E718FCC}" type="pres">
      <dgm:prSet presAssocID="{5CAE3016-B5D3-4A3A-96E9-751B05AAB755}" presName="sibTrans" presStyleCnt="0"/>
      <dgm:spPr/>
    </dgm:pt>
    <dgm:pt modelId="{0FE3BB8C-D5ED-49F9-9D95-A886361F537F}" type="pres">
      <dgm:prSet presAssocID="{53E7A0C3-7FA8-4110-829D-528BE43585A5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311E4EDD-E337-4AED-8589-E500CB8CC667}" srcId="{BE6AB4F8-027A-4131-991E-A13A79A932D0}" destId="{1FD2D10F-D80D-44FA-A623-9ABD1D155231}" srcOrd="1" destOrd="0" parTransId="{AFB44168-5024-46C7-B5E3-A893E1B61E4E}" sibTransId="{E0ED0623-9A0D-46E2-83AF-0951A1FFB990}"/>
    <dgm:cxn modelId="{4F2EEED3-3D3F-422E-A156-E966E0D03734}" srcId="{BE6AB4F8-027A-4131-991E-A13A79A932D0}" destId="{53E7A0C3-7FA8-4110-829D-528BE43585A5}" srcOrd="5" destOrd="0" parTransId="{96B6EC15-8C23-4E8A-BE01-8B4B14C07922}" sibTransId="{E5269844-BCFA-44A1-AEEA-56B54993BCC9}"/>
    <dgm:cxn modelId="{7CE24E34-D868-4250-BC4F-FB5E33B05FD9}" type="presOf" srcId="{8C20880F-A143-4FA3-B58F-4B7F3458F0D5}" destId="{3538858D-2E6D-417E-8867-530BB9FDE7C5}" srcOrd="0" destOrd="0" presId="urn:microsoft.com/office/officeart/2005/8/layout/default"/>
    <dgm:cxn modelId="{A5F942DE-5CFC-47F1-B6D4-5A0127E9A438}" srcId="{BE6AB4F8-027A-4131-991E-A13A79A932D0}" destId="{78E8CCF7-16AF-414F-BAFC-9AD6DD7CD700}" srcOrd="0" destOrd="0" parTransId="{18753497-7C50-4FE3-BA19-30D198C4D8B8}" sibTransId="{F6624755-C061-4F3F-88C0-A798BDFE2F81}"/>
    <dgm:cxn modelId="{2FBC3188-C6EF-4823-84A7-B0C52F7756E1}" type="presOf" srcId="{1FD2D10F-D80D-44FA-A623-9ABD1D155231}" destId="{98B0AA9F-7ACE-4A70-80D7-5381B5FA6811}" srcOrd="0" destOrd="0" presId="urn:microsoft.com/office/officeart/2005/8/layout/default"/>
    <dgm:cxn modelId="{DF9D658E-6A62-4819-B362-98AAF1360E8D}" type="presOf" srcId="{BE6AB4F8-027A-4131-991E-A13A79A932D0}" destId="{AAE22FE8-7777-40BF-83DD-3DCAC25CE435}" srcOrd="0" destOrd="0" presId="urn:microsoft.com/office/officeart/2005/8/layout/default"/>
    <dgm:cxn modelId="{1BA0F02C-487D-4E9E-AF20-AA997E6EE40B}" srcId="{BE6AB4F8-027A-4131-991E-A13A79A932D0}" destId="{68E421F7-3604-401F-882A-3EC21D0B6A9A}" srcOrd="2" destOrd="0" parTransId="{A7BA3469-B0E4-4862-9473-246E2035874F}" sibTransId="{8D207DD4-C182-415A-9EEA-0D62CD563DE0}"/>
    <dgm:cxn modelId="{CF0D606D-E8A8-4CFE-9375-EF007CB8ECE0}" type="presOf" srcId="{4278B39E-09A8-4BE3-95DB-143C2E6BBD4D}" destId="{59E93F84-8899-4BBD-A815-8A38790F8940}" srcOrd="0" destOrd="0" presId="urn:microsoft.com/office/officeart/2005/8/layout/default"/>
    <dgm:cxn modelId="{A348C3C3-1F4A-430A-9035-DFC6EA4F6645}" type="presOf" srcId="{78E8CCF7-16AF-414F-BAFC-9AD6DD7CD700}" destId="{D89FEB49-D803-43AC-80F3-D34074239C87}" srcOrd="0" destOrd="0" presId="urn:microsoft.com/office/officeart/2005/8/layout/default"/>
    <dgm:cxn modelId="{547C23F0-4A10-44BF-9D0A-9C85F1D64558}" type="presOf" srcId="{53E7A0C3-7FA8-4110-829D-528BE43585A5}" destId="{0FE3BB8C-D5ED-49F9-9D95-A886361F537F}" srcOrd="0" destOrd="0" presId="urn:microsoft.com/office/officeart/2005/8/layout/default"/>
    <dgm:cxn modelId="{CD4852B1-1955-40DF-BCC6-3D3CA8188549}" srcId="{BE6AB4F8-027A-4131-991E-A13A79A932D0}" destId="{8C20880F-A143-4FA3-B58F-4B7F3458F0D5}" srcOrd="3" destOrd="0" parTransId="{A1EB5315-0B76-42F3-B52C-CB0AB4195439}" sibTransId="{30A94AEE-C587-4777-80A9-CF9E8A77C6ED}"/>
    <dgm:cxn modelId="{0A2CADCC-B6F8-4F65-ABB6-2812C00291B0}" srcId="{BE6AB4F8-027A-4131-991E-A13A79A932D0}" destId="{4278B39E-09A8-4BE3-95DB-143C2E6BBD4D}" srcOrd="4" destOrd="0" parTransId="{728BF23A-4164-4AB8-833C-CAD822F341FB}" sibTransId="{5CAE3016-B5D3-4A3A-96E9-751B05AAB755}"/>
    <dgm:cxn modelId="{07344398-5842-4202-9E3E-78B26984ADF7}" type="presOf" srcId="{68E421F7-3604-401F-882A-3EC21D0B6A9A}" destId="{FBAFA38F-5BF9-4AB7-BEAE-5D3D9EE1BD46}" srcOrd="0" destOrd="0" presId="urn:microsoft.com/office/officeart/2005/8/layout/default"/>
    <dgm:cxn modelId="{59BE3AA7-E76C-4E5C-A3BE-423EDC1F4E21}" type="presParOf" srcId="{AAE22FE8-7777-40BF-83DD-3DCAC25CE435}" destId="{D89FEB49-D803-43AC-80F3-D34074239C87}" srcOrd="0" destOrd="0" presId="urn:microsoft.com/office/officeart/2005/8/layout/default"/>
    <dgm:cxn modelId="{06A8BB13-B74F-452A-BF1D-E044DED77D51}" type="presParOf" srcId="{AAE22FE8-7777-40BF-83DD-3DCAC25CE435}" destId="{0DEB7C3B-350A-476E-8F8C-F77EB42E4D9D}" srcOrd="1" destOrd="0" presId="urn:microsoft.com/office/officeart/2005/8/layout/default"/>
    <dgm:cxn modelId="{08EE1A75-F5D7-4143-A9A5-4DCA1E802CFC}" type="presParOf" srcId="{AAE22FE8-7777-40BF-83DD-3DCAC25CE435}" destId="{98B0AA9F-7ACE-4A70-80D7-5381B5FA6811}" srcOrd="2" destOrd="0" presId="urn:microsoft.com/office/officeart/2005/8/layout/default"/>
    <dgm:cxn modelId="{05F193E8-8CB0-4311-98EF-43B12702D345}" type="presParOf" srcId="{AAE22FE8-7777-40BF-83DD-3DCAC25CE435}" destId="{E067CF9F-FCED-4D50-8940-5BFB416B35D7}" srcOrd="3" destOrd="0" presId="urn:microsoft.com/office/officeart/2005/8/layout/default"/>
    <dgm:cxn modelId="{E321A203-DE7A-4133-8099-656BFBE6F50B}" type="presParOf" srcId="{AAE22FE8-7777-40BF-83DD-3DCAC25CE435}" destId="{FBAFA38F-5BF9-4AB7-BEAE-5D3D9EE1BD46}" srcOrd="4" destOrd="0" presId="urn:microsoft.com/office/officeart/2005/8/layout/default"/>
    <dgm:cxn modelId="{CE236C71-3B45-495A-BB7C-F2120B242935}" type="presParOf" srcId="{AAE22FE8-7777-40BF-83DD-3DCAC25CE435}" destId="{BF4D6B19-12AB-40F6-9E4E-692C81F22659}" srcOrd="5" destOrd="0" presId="urn:microsoft.com/office/officeart/2005/8/layout/default"/>
    <dgm:cxn modelId="{9F04D02A-7E1F-40BB-9012-17275AF1FE88}" type="presParOf" srcId="{AAE22FE8-7777-40BF-83DD-3DCAC25CE435}" destId="{3538858D-2E6D-417E-8867-530BB9FDE7C5}" srcOrd="6" destOrd="0" presId="urn:microsoft.com/office/officeart/2005/8/layout/default"/>
    <dgm:cxn modelId="{EA96877F-4D64-4491-A9F5-C9D0F043C728}" type="presParOf" srcId="{AAE22FE8-7777-40BF-83DD-3DCAC25CE435}" destId="{7243A629-EB1D-45F9-9DFB-746E825E1C74}" srcOrd="7" destOrd="0" presId="urn:microsoft.com/office/officeart/2005/8/layout/default"/>
    <dgm:cxn modelId="{B4703ABD-EE7C-40D9-992B-F9194DB72D79}" type="presParOf" srcId="{AAE22FE8-7777-40BF-83DD-3DCAC25CE435}" destId="{59E93F84-8899-4BBD-A815-8A38790F8940}" srcOrd="8" destOrd="0" presId="urn:microsoft.com/office/officeart/2005/8/layout/default"/>
    <dgm:cxn modelId="{E1086C6E-1183-49D4-9AAA-819E04EF5ED8}" type="presParOf" srcId="{AAE22FE8-7777-40BF-83DD-3DCAC25CE435}" destId="{A3836FE9-5F85-4304-B0BF-1A552E718FCC}" srcOrd="9" destOrd="0" presId="urn:microsoft.com/office/officeart/2005/8/layout/default"/>
    <dgm:cxn modelId="{2A327913-D1CE-4D4D-94EA-8E20392301BE}" type="presParOf" srcId="{AAE22FE8-7777-40BF-83DD-3DCAC25CE435}" destId="{0FE3BB8C-D5ED-49F9-9D95-A886361F537F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9FEB49-D803-43AC-80F3-D34074239C87}">
      <dsp:nvSpPr>
        <dsp:cNvPr id="0" name=""/>
        <dsp:cNvSpPr/>
      </dsp:nvSpPr>
      <dsp:spPr>
        <a:xfrm>
          <a:off x="0" y="88428"/>
          <a:ext cx="3428504" cy="20571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Úvod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(účel, přístup)</a:t>
          </a:r>
          <a:endParaRPr lang="cs-CZ" sz="3600" kern="1200" dirty="0"/>
        </a:p>
      </dsp:txBody>
      <dsp:txXfrm>
        <a:off x="0" y="88428"/>
        <a:ext cx="3428504" cy="2057102"/>
      </dsp:txXfrm>
    </dsp:sp>
    <dsp:sp modelId="{98B0AA9F-7ACE-4A70-80D7-5381B5FA6811}">
      <dsp:nvSpPr>
        <dsp:cNvPr id="0" name=""/>
        <dsp:cNvSpPr/>
      </dsp:nvSpPr>
      <dsp:spPr>
        <a:xfrm>
          <a:off x="3771354" y="88428"/>
          <a:ext cx="3428504" cy="20571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Příprava (Syntéza, Veřejné výdaje)</a:t>
          </a:r>
          <a:endParaRPr lang="cs-CZ" sz="3600" kern="1200" dirty="0"/>
        </a:p>
      </dsp:txBody>
      <dsp:txXfrm>
        <a:off x="3771354" y="88428"/>
        <a:ext cx="3428504" cy="2057102"/>
      </dsp:txXfrm>
    </dsp:sp>
    <dsp:sp modelId="{FBAFA38F-5BF9-4AB7-BEAE-5D3D9EE1BD46}">
      <dsp:nvSpPr>
        <dsp:cNvPr id="0" name=""/>
        <dsp:cNvSpPr/>
      </dsp:nvSpPr>
      <dsp:spPr>
        <a:xfrm>
          <a:off x="7542708" y="88428"/>
          <a:ext cx="3428504" cy="20571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Ex-post evaluace (témata, pokrok) </a:t>
          </a:r>
          <a:endParaRPr lang="cs-CZ" sz="3600" kern="1200" dirty="0"/>
        </a:p>
      </dsp:txBody>
      <dsp:txXfrm>
        <a:off x="7542708" y="88428"/>
        <a:ext cx="3428504" cy="2057102"/>
      </dsp:txXfrm>
    </dsp:sp>
    <dsp:sp modelId="{3538858D-2E6D-417E-8867-530BB9FDE7C5}">
      <dsp:nvSpPr>
        <dsp:cNvPr id="0" name=""/>
        <dsp:cNvSpPr/>
      </dsp:nvSpPr>
      <dsp:spPr>
        <a:xfrm>
          <a:off x="0" y="2488381"/>
          <a:ext cx="3428504" cy="20571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Výzkum a vývoj</a:t>
          </a:r>
        </a:p>
      </dsp:txBody>
      <dsp:txXfrm>
        <a:off x="0" y="2488381"/>
        <a:ext cx="3428504" cy="2057102"/>
      </dsp:txXfrm>
    </dsp:sp>
    <dsp:sp modelId="{59E93F84-8899-4BBD-A815-8A38790F8940}">
      <dsp:nvSpPr>
        <dsp:cNvPr id="0" name=""/>
        <dsp:cNvSpPr/>
      </dsp:nvSpPr>
      <dsp:spPr>
        <a:xfrm>
          <a:off x="3771354" y="2488381"/>
          <a:ext cx="3428504" cy="20571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Výsledky / zjištění</a:t>
          </a:r>
        </a:p>
      </dsp:txBody>
      <dsp:txXfrm>
        <a:off x="3771354" y="2488381"/>
        <a:ext cx="3428504" cy="2057102"/>
      </dsp:txXfrm>
    </dsp:sp>
    <dsp:sp modelId="{0FE3BB8C-D5ED-49F9-9D95-A886361F537F}">
      <dsp:nvSpPr>
        <dsp:cNvPr id="0" name=""/>
        <dsp:cNvSpPr/>
      </dsp:nvSpPr>
      <dsp:spPr>
        <a:xfrm>
          <a:off x="7542708" y="2488381"/>
          <a:ext cx="3428504" cy="20571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Závěry a doporučení</a:t>
          </a:r>
        </a:p>
      </dsp:txBody>
      <dsp:txXfrm>
        <a:off x="7542708" y="2488381"/>
        <a:ext cx="3428504" cy="20571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D93C7-D851-4285-A66C-648B0408CB07}" type="datetimeFigureOut">
              <a:rPr lang="cs-CZ" smtClean="0"/>
              <a:t>11.10.2018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47830B-E694-4CA6-9442-0968D0405EC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50154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0D9EFB-6816-4D97-8627-2801B8E04C4F}" type="datetimeFigureOut">
              <a:rPr lang="cs-CZ" smtClean="0"/>
              <a:t>11.10.2018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92125" y="1241425"/>
            <a:ext cx="5813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8B531-0D88-4014-BC0F-1E48FF8262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4877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Byla intervenční logika (aktivity a cíle) tak, jak byla popsána v programových dokumentech přínosná pro potřeby / rozvoj ČR?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Mohla intervenční logika tak, jak byla popsána v programových dokumentech fungovat?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Odpovídaly podpořené aktivity a jejich výsledky potřebám ČR? Byly prostředky z fondů EU investovány do aktivit, které dávaly smysl?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Reagovaly programové dokumenty nebo aktivity, které programové dokumenty popisují na změny socioekonomického prostředí, které se v programovém období 2007–2013, resp. v letech 2007–2015 udály?</a:t>
            </a:r>
          </a:p>
          <a:p>
            <a:pPr lvl="0"/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Vyhodnocení výsledků vybraných intervencí a zjištění, nakolik se podařilo dosáhnout vybraných stanovené očekávané výsledků, včetně vyhodnocení výsledků z regionálního pohledu, tedy zda byly pro daný region přínosné, resp. zda podpora odpovídala specifickým podmínkám regionů.</a:t>
            </a:r>
          </a:p>
          <a:p>
            <a:pPr lvl="0"/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Vyhodnocení fungování vybraných intervencí a zjištění pozitivních i negativních stránek, které se v průběhu realizace u těchto intervencí vyskytly, včetně zjištění, zda byly vybrané intervence dobře navrženy a uplatňovány.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8B531-0D88-4014-BC0F-1E48FF8262C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3314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Aktivity podporované v období 2007–2013 nebyly koncentrovány tak, jako v programovém období 2014–2020 prostřednictvím tematické koncentrace a podpora směřovala do mnoha oblastí. Podporované aktivity jsou v NSRR popsány velmi široce, takže není možné vyhodnotit výsledky veškerých intervencí a aktivit, které jsou součástí NSRR, resp. jednotlivých programů. Evaluace bude proto zaměřena na vybrané intervence / aktivity.</a:t>
            </a:r>
          </a:p>
          <a:p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Vzhledem k výše uvedenému bylo třeba intervence / aktivity </a:t>
            </a:r>
            <a:r>
              <a:rPr lang="cs-CZ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prioritizovat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vybrat ty „vhodné“ pro hodnocení. Jednotlivé intervence / aktivity byly vybrány na základě následujících kritérií (nejsou řazena podle důležitosti, každá intervence / aktivita byla posuzována na základě všech uvedených kritérií):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významnost intervence / aktivity ve vztahu k socioekonomickému rozvoji ČR (vyplývá z NSRR),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cs-CZ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průřezovost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intervence / aktivity tak, aby šlo primárně o aktivitu, která byla podporována z více než jednoho programu,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existence předchozích evaluací, zjišťováno i na základě syntézy existujících evaluačních zpráv prováděné na začátku roku 2017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alokace/podíl alokace vybrané intervence / aktivity na celkové alokaci programu (resp. NSRR),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dostupnost dat pro hodnocení,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použitelnost metod a přístupů k hodnocení,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vazba na intervence v programovém období 2014–2020 a následně 2021+.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8B531-0D88-4014-BC0F-1E48FF8262C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50262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Kontext a účel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 programovém období 2007-13 vzniklo relativně velké množství evaluací a studií, z nichž mnohé vypovídají o výsledcích kohezní politiky v ČR.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Tyto informace ale nejsou nikde systematicky shrnuty.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Výstup tohoto typu je třeba, aby bylo možné informace z existujících evaluací využít mimo jiné při uvažování o budoucím programovém období po roce 2020.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Shrnutí existujících poznatků v kratším časovém horizontu, než umožňuje realizace ex post evaluace.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cs-CZ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Ex-post evaluace bude detailněji zaměřena na jednotlivá témata a aktivity a na její zpracování je třeba delší časový rámec.)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Zároveň souhrn ukáže, kde poznatky o výsledcích chybí a jaké metody lze v různých tematických oblastech při realizaci ex post evaluace využít.</a:t>
            </a:r>
          </a:p>
          <a:p>
            <a:endParaRPr lang="cs-CZ" dirty="0" smtClean="0"/>
          </a:p>
          <a:p>
            <a:pPr lvl="0"/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Cíl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Cílem analýzy bylo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získat z dostupných a již realizovaných studií, zpráv, analýz a hodnocení (zejména výsledkových/dopadových evaluací, ex-post hodnocení a ze závěrečných zpráv programů) informace, co se na základě finančních prostředků poskytnutých z fondů EU v programovém období 2007–2013 povedlo realizovat, jaké intervence byly úspěšné a ilustrovat výsledky těchto intervencí.</a:t>
            </a:r>
          </a:p>
          <a:p>
            <a:endParaRPr lang="cs-CZ" dirty="0" smtClean="0"/>
          </a:p>
          <a:p>
            <a:endParaRPr lang="cs-CZ" sz="1200" dirty="0" smtClean="0"/>
          </a:p>
          <a:p>
            <a:r>
              <a:rPr lang="cs-CZ" sz="1200" dirty="0" smtClean="0"/>
              <a:t>Závěrečná zpráva Projektu obsahuje souhrn výsledků pro oblasti pokryté operačními programy. Detailnější výsledky pro jednotlivé prioritní osy, doporučení a bariéry dosažení cílů programů jsou k dispozici v příloze Souhrn dopadů intervencí. </a:t>
            </a:r>
          </a:p>
          <a:p>
            <a:endParaRPr lang="cs-CZ" sz="1200" dirty="0" smtClean="0"/>
          </a:p>
          <a:p>
            <a:r>
              <a:rPr lang="cs-CZ" sz="1200" dirty="0" smtClean="0"/>
              <a:t>Přehled vybraných evaluačních zpráv v kontextu OP, ve kterém jsou výsledky z evaluačních zpráv vztaženy k plnění monitorovacích indikátorů v jednotlivých oblastech podpory. </a:t>
            </a:r>
          </a:p>
          <a:p>
            <a:endParaRPr lang="cs-CZ" sz="1200" dirty="0" smtClean="0"/>
          </a:p>
          <a:p>
            <a:pPr marL="0" marR="0" lvl="0" indent="0" algn="l" defTabSz="91411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 smtClean="0"/>
              <a:t>Pro prioritní osy, které nebyly pokryty evaluačními zprávami, byla zhodnocena možnost proveditelnosti jejich ex-post evaluace. Informace o proveditelnosti ex-post evaluací jednotlivých prioritních os je k dispozici ve Vyhodnocení proveditelnosti ex-post evaluací.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8B531-0D88-4014-BC0F-1E48FF8262C9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8173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Zprávy, které jsme pro potřeby Projektu nevyužili, byly nejčastěji evaluace procesní (77x), evaluace zkoumající analýzu pokroků (62x) a evaluace zaměřené na absorpční kapacitu (50x). Další vyřazené evaluace byly zaměřeny např. na publicitu nebo se jednalo o ex-ante evaluace. Zprávy, které se netýkaly relevantního období nebo závěry byly již neaktuální, byly také vyřazeny (zprávy z let 2008 / 2009). Na základě tohoto kritéria bylo celkem vyřazeno 42 evaluací. </a:t>
            </a:r>
          </a:p>
          <a:p>
            <a:endParaRPr lang="cs-CZ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Zprávy týkající se dopadů a indikátorů (celkem 141 zpráv) jsme posoudili z hlediska kvality, období zpracování a relevantnosti obsahu evaluační zprávy k cílům analýzy. Mnoho z těchto zpráv nebylo dostatečně zaměřeno na hodnocení dopadu. </a:t>
            </a:r>
          </a:p>
          <a:p>
            <a:endParaRPr lang="cs-CZ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Ze zbývajících dopadových evaluací pak byly vybírány pouze ty evaluace, ve kterých měl zjištěný dopad přímou vazbu na cílové skupiny a nebyl založen pouze na analýze monitorovacích indikátorů. Dalším důvodem k vyřazení byla nedostatečná kvalita a rozsah dat, které byly použity pro tvorbu závěrů evaluace. </a:t>
            </a:r>
          </a:p>
          <a:p>
            <a:endParaRPr lang="cs-CZ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400" dirty="0" smtClean="0"/>
              <a:t>Vybráno </a:t>
            </a:r>
            <a:r>
              <a:rPr lang="cs-CZ" sz="1400" b="1" dirty="0" smtClean="0"/>
              <a:t>29 evaluačních zpráv</a:t>
            </a:r>
            <a:endParaRPr lang="cs-CZ" sz="14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200" dirty="0" smtClean="0"/>
              <a:t>jež měly dostatečnou kvalitu a relevanci pro Projekt (vznikem evaluace, zaměřením, mírou detailu) a které byly posléze detailně analyzovány a popsány. Důraz byl kladen na logické a kauzální provázání použitých dat a výsledků.</a:t>
            </a:r>
            <a:endParaRPr lang="cs-CZ" dirty="0" smtClean="0"/>
          </a:p>
          <a:p>
            <a:endParaRPr lang="cs-CZ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C849E-98EA-4554-9ABC-B1B8E585B02E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36872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200" dirty="0" smtClean="0"/>
              <a:t>Hlavní poznatky aneb</a:t>
            </a:r>
          </a:p>
          <a:p>
            <a:pPr marL="0" indent="0">
              <a:buNone/>
            </a:pPr>
            <a:r>
              <a:rPr lang="cs-CZ" sz="1200" i="1" dirty="0" smtClean="0"/>
              <a:t>6 věcí, které jsme se dozvěděli o fondech EU</a:t>
            </a:r>
          </a:p>
          <a:p>
            <a:pPr marL="514350" indent="-514350">
              <a:buFont typeface="+mj-lt"/>
              <a:buAutoNum type="arabicPeriod"/>
            </a:pPr>
            <a:endParaRPr lang="cs-CZ" sz="1200" dirty="0" smtClean="0"/>
          </a:p>
          <a:p>
            <a:pPr marL="514350" indent="-514350">
              <a:buFont typeface="+mj-lt"/>
              <a:buAutoNum type="arabicPeriod"/>
            </a:pPr>
            <a:r>
              <a:rPr lang="cs-CZ" sz="1200" dirty="0" smtClean="0"/>
              <a:t>Rozpočtová data jako příklad užitečné popisné analýzy (běžně nevyužívaných) dat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8B531-0D88-4014-BC0F-1E48FF8262C9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4023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1"/>
                </a:solidFill>
              </a:rPr>
              <a:t>I popisná analýza má své místo</a:t>
            </a:r>
          </a:p>
          <a:p>
            <a:endParaRPr lang="cs-CZ" sz="1200" dirty="0" smtClean="0"/>
          </a:p>
          <a:p>
            <a:r>
              <a:rPr lang="cs-CZ" sz="1200" dirty="0" smtClean="0"/>
              <a:t>… protože některé základní popisné informace nám chybí. („Tohle už přece někdo musel udělat!“)</a:t>
            </a:r>
          </a:p>
          <a:p>
            <a:endParaRPr lang="cs-CZ" sz="1200" dirty="0" smtClean="0"/>
          </a:p>
          <a:p>
            <a:r>
              <a:rPr lang="cs-CZ" sz="1200" dirty="0" smtClean="0"/>
              <a:t>Úkrok z role evaluátora do role zpracovatele a dodavatele základních informací?</a:t>
            </a:r>
          </a:p>
          <a:p>
            <a:endParaRPr lang="cs-CZ" dirty="0" smtClean="0"/>
          </a:p>
          <a:p>
            <a:pPr>
              <a:spcAft>
                <a:spcPts val="1200"/>
              </a:spcAft>
            </a:pPr>
            <a:r>
              <a:rPr lang="cs-CZ" sz="1200" dirty="0" smtClean="0"/>
              <a:t>Dopravní infrastruktura</a:t>
            </a:r>
          </a:p>
          <a:p>
            <a:pPr>
              <a:spcAft>
                <a:spcPts val="1200"/>
              </a:spcAft>
            </a:pPr>
            <a:r>
              <a:rPr lang="cs-CZ" sz="1200" dirty="0" smtClean="0"/>
              <a:t>Životní prostředí</a:t>
            </a:r>
          </a:p>
          <a:p>
            <a:pPr>
              <a:spcAft>
                <a:spcPts val="1200"/>
              </a:spcAft>
            </a:pPr>
            <a:r>
              <a:rPr lang="cs-CZ" sz="1200" dirty="0" smtClean="0"/>
              <a:t>Podnikání a inovace</a:t>
            </a:r>
          </a:p>
          <a:p>
            <a:pPr>
              <a:spcAft>
                <a:spcPts val="1200"/>
              </a:spcAft>
            </a:pPr>
            <a:r>
              <a:rPr lang="cs-CZ" sz="1200" dirty="0" smtClean="0"/>
              <a:t>Výzkum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8B531-0D88-4014-BC0F-1E48FF8262C9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7498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Jméno autora/autorů</a:t>
            </a:r>
            <a:endParaRPr lang="cs-CZ" dirty="0"/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MINISTERSTVO PRO MÍSTNÍ ROZVOJ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sz="2000" b="1" dirty="0" smtClean="0"/>
              <a:t>Národní orgán pro koordinaci</a:t>
            </a:r>
            <a:endParaRPr lang="cs-CZ" sz="2000" b="1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 dirty="0" smtClean="0"/>
              <a:t>Datum a místo</a:t>
            </a:r>
            <a:endParaRPr lang="cs-CZ" dirty="0"/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buFont typeface="Arial" pitchFamily="34" charset="0"/>
              <a:buChar char="»"/>
              <a:defRPr sz="3600"/>
            </a:lvl2pPr>
            <a:lvl4pPr>
              <a:buFont typeface="Arial" pitchFamily="34" charset="0"/>
              <a:buChar char="»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8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Název tématu/předělu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0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/>
          </p:nvPr>
        </p:nvSpPr>
        <p:spPr>
          <a:xfrm>
            <a:off x="622300" y="1566863"/>
            <a:ext cx="10945813" cy="439261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graf.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1" name="Obrázek 10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2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/>
          </p:nvPr>
        </p:nvSpPr>
        <p:spPr>
          <a:xfrm>
            <a:off x="622300" y="1638300"/>
            <a:ext cx="11017250" cy="432117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tabulku.</a:t>
            </a:r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2" name="Obrázek 11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3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46735" y="4806900"/>
            <a:ext cx="8496944" cy="1008112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ctr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Jméno autora/autorů a kontakt</a:t>
            </a:r>
            <a:endParaRPr lang="cs-CZ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054100" y="2789238"/>
            <a:ext cx="10081666" cy="1225574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ctr">
              <a:defRPr sz="5400" b="0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Rozloučení</a:t>
            </a:r>
            <a:endParaRPr lang="cs-CZ" dirty="0"/>
          </a:p>
        </p:txBody>
      </p:sp>
      <p:pic>
        <p:nvPicPr>
          <p:cNvPr id="9" name="Obrázek 8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0" name="Obrázek 9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59502" y="5887020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60" r:id="rId3"/>
    <p:sldLayoutId id="2147483662" r:id="rId4"/>
    <p:sldLayoutId id="2147483663" r:id="rId5"/>
    <p:sldLayoutId id="2147483649" r:id="rId6"/>
  </p:sldLayoutIdLst>
  <p:txStyles>
    <p:titleStyle>
      <a:lvl1pPr algn="ctr" defTabSz="1229502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1063" indent="-461063" algn="l" defTabSz="1229502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8971" indent="-384219" algn="l" defTabSz="122950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36878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51629" indent="-307376" algn="l" defTabSz="1229502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66380" indent="-307376" algn="l" defTabSz="1229502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81131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95882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10633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25385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751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502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253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9004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756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507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3258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8009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mares@eace.cz" TargetMode="External"/><Relationship Id="rId2" Type="http://schemas.openxmlformats.org/officeDocument/2006/relationships/hyperlink" Target="mailto:martin.hruska@mmr.cz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Martin Hruška, Matěj Mareš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00000" y="2160000"/>
            <a:ext cx="10971372" cy="1998828"/>
          </a:xfrm>
        </p:spPr>
        <p:txBody>
          <a:bodyPr>
            <a:normAutofit/>
          </a:bodyPr>
          <a:lstStyle/>
          <a:p>
            <a:r>
              <a:rPr lang="cs-CZ" dirty="0"/>
              <a:t>E</a:t>
            </a:r>
            <a:r>
              <a:rPr lang="cs-CZ" dirty="0" smtClean="0"/>
              <a:t>x-post evaluace,</a:t>
            </a:r>
            <a:br>
              <a:rPr lang="cs-CZ" dirty="0" smtClean="0"/>
            </a:br>
            <a:r>
              <a:rPr lang="cs-CZ" dirty="0" smtClean="0"/>
              <a:t>výzkumná centra</a:t>
            </a:r>
            <a:br>
              <a:rPr lang="cs-CZ" dirty="0" smtClean="0"/>
            </a:br>
            <a:r>
              <a:rPr lang="cs-CZ" dirty="0" smtClean="0"/>
              <a:t>a data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>
          <a:xfrm>
            <a:off x="900000" y="5454650"/>
            <a:ext cx="8363558" cy="360363"/>
          </a:xfrm>
        </p:spPr>
        <p:txBody>
          <a:bodyPr/>
          <a:lstStyle/>
          <a:p>
            <a:r>
              <a:rPr lang="cs-CZ" dirty="0" smtClean="0"/>
              <a:t>3. říjen 2018, Konference </a:t>
            </a:r>
            <a:r>
              <a:rPr lang="cs-CZ" b="1" dirty="0" smtClean="0"/>
              <a:t>3D </a:t>
            </a:r>
            <a:r>
              <a:rPr lang="cs-CZ" b="1" dirty="0"/>
              <a:t>poločasu: DATA, DIALOG, </a:t>
            </a:r>
            <a:r>
              <a:rPr lang="cs-CZ" b="1" dirty="0" smtClean="0"/>
              <a:t>DOPADY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solidFill>
                  <a:schemeClr val="tx1"/>
                </a:solidFill>
              </a:rPr>
              <a:t>Ex-post evaluace </a:t>
            </a:r>
            <a:r>
              <a:rPr lang="cs-CZ" dirty="0" smtClean="0">
                <a:solidFill>
                  <a:schemeClr val="tx1"/>
                </a:solidFill>
              </a:rPr>
              <a:t>2007-2013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350516"/>
            <a:ext cx="10971372" cy="5040560"/>
          </a:xfrm>
          <a:solidFill>
            <a:schemeClr val="bg1"/>
          </a:solidFill>
        </p:spPr>
        <p:txBody>
          <a:bodyPr/>
          <a:lstStyle/>
          <a:p>
            <a:r>
              <a:rPr lang="cs-CZ" sz="2800" dirty="0"/>
              <a:t>Jedna velká evaluace</a:t>
            </a:r>
          </a:p>
          <a:p>
            <a:pPr lvl="1"/>
            <a:r>
              <a:rPr lang="cs-CZ" sz="2800" dirty="0"/>
              <a:t>Mnoho dílčích témat / zakázek</a:t>
            </a:r>
          </a:p>
          <a:p>
            <a:r>
              <a:rPr lang="cs-CZ" sz="2800" dirty="0" smtClean="0"/>
              <a:t>Ukončeno / před ukončením</a:t>
            </a:r>
          </a:p>
          <a:p>
            <a:pPr lvl="1"/>
            <a:r>
              <a:rPr lang="cs-CZ" sz="2800" dirty="0"/>
              <a:t>Odpady a energetika</a:t>
            </a:r>
          </a:p>
          <a:p>
            <a:pPr lvl="1"/>
            <a:r>
              <a:rPr lang="cs-CZ" sz="2800" dirty="0" smtClean="0"/>
              <a:t>Výzkumná centra</a:t>
            </a:r>
          </a:p>
          <a:p>
            <a:pPr lvl="1"/>
            <a:r>
              <a:rPr lang="cs-CZ" sz="2800" dirty="0" smtClean="0"/>
              <a:t>Podnikový výzkum</a:t>
            </a:r>
          </a:p>
          <a:p>
            <a:r>
              <a:rPr lang="cs-CZ" sz="2800" dirty="0" smtClean="0"/>
              <a:t>V přípravě / přemýšlení</a:t>
            </a:r>
          </a:p>
          <a:p>
            <a:pPr lvl="1"/>
            <a:r>
              <a:rPr lang="cs-CZ" sz="2800" dirty="0" smtClean="0"/>
              <a:t>Doprava - hledání vhodného přístupu</a:t>
            </a:r>
          </a:p>
          <a:p>
            <a:pPr lvl="1"/>
            <a:r>
              <a:rPr lang="cs-CZ" sz="2800" dirty="0" smtClean="0"/>
              <a:t>Sociální služby - v jednání s MPSV</a:t>
            </a:r>
          </a:p>
          <a:p>
            <a:pPr lvl="1"/>
            <a:r>
              <a:rPr lang="cs-CZ" sz="2800" dirty="0" smtClean="0"/>
              <a:t>Veřejná správa </a:t>
            </a:r>
            <a:r>
              <a:rPr lang="cs-CZ" sz="2800" dirty="0"/>
              <a:t>-</a:t>
            </a:r>
            <a:r>
              <a:rPr lang="cs-CZ" sz="2800" dirty="0" smtClean="0"/>
              <a:t> činnosti  veřejných institucí</a:t>
            </a:r>
          </a:p>
          <a:p>
            <a:pPr lvl="1"/>
            <a:endParaRPr lang="cs-CZ" sz="2400" dirty="0" smtClean="0"/>
          </a:p>
          <a:p>
            <a:pPr lvl="1"/>
            <a:endParaRPr lang="cs-CZ" sz="2400" dirty="0" smtClean="0"/>
          </a:p>
          <a:p>
            <a:pPr lvl="1"/>
            <a:endParaRPr lang="cs-CZ" sz="4000" dirty="0" smtClean="0"/>
          </a:p>
          <a:p>
            <a:pPr lvl="1"/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216963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Ex-post </a:t>
            </a:r>
            <a:r>
              <a:rPr lang="cs-CZ" dirty="0" smtClean="0">
                <a:solidFill>
                  <a:schemeClr val="tx1"/>
                </a:solidFill>
              </a:rPr>
              <a:t>pozitiva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/>
              <a:t>Pilotáž, co a jak jde</a:t>
            </a:r>
          </a:p>
          <a:p>
            <a:pPr lvl="1"/>
            <a:r>
              <a:rPr lang="cs-CZ" sz="2800" dirty="0"/>
              <a:t>jaká témata má smysl hodnotit a jak (propojenost </a:t>
            </a:r>
            <a:r>
              <a:rPr lang="cs-CZ" sz="2800" dirty="0" smtClean="0"/>
              <a:t>                 projektů</a:t>
            </a:r>
            <a:r>
              <a:rPr lang="cs-CZ" sz="2800" dirty="0"/>
              <a:t>, intervencí a nastavených výsledků)</a:t>
            </a:r>
          </a:p>
          <a:p>
            <a:pPr lvl="1"/>
            <a:r>
              <a:rPr lang="cs-CZ" sz="2800" dirty="0"/>
              <a:t>jaká máme data a jak se k nim dá dostat</a:t>
            </a:r>
          </a:p>
          <a:p>
            <a:pPr lvl="1"/>
            <a:r>
              <a:rPr lang="cs-CZ" sz="2800" dirty="0"/>
              <a:t>„dopadové“ metody (</a:t>
            </a:r>
            <a:r>
              <a:rPr lang="cs-CZ" sz="2800" dirty="0" err="1"/>
              <a:t>kontrafaktuální</a:t>
            </a:r>
            <a:r>
              <a:rPr lang="cs-CZ" sz="2800" dirty="0"/>
              <a:t> evaluace, </a:t>
            </a:r>
            <a:r>
              <a:rPr lang="cs-CZ" sz="2800" dirty="0" smtClean="0"/>
              <a:t>	              </a:t>
            </a:r>
            <a:r>
              <a:rPr lang="cs-CZ" sz="2800" dirty="0" err="1" smtClean="0"/>
              <a:t>theory-based</a:t>
            </a:r>
            <a:r>
              <a:rPr lang="cs-CZ" sz="2800" dirty="0" smtClean="0"/>
              <a:t> </a:t>
            </a:r>
            <a:r>
              <a:rPr lang="cs-CZ" sz="2800" dirty="0" err="1"/>
              <a:t>impact</a:t>
            </a:r>
            <a:r>
              <a:rPr lang="cs-CZ" sz="2800" dirty="0"/>
              <a:t> </a:t>
            </a:r>
            <a:r>
              <a:rPr lang="cs-CZ" sz="2800" dirty="0" err="1"/>
              <a:t>evaluation</a:t>
            </a:r>
            <a:r>
              <a:rPr lang="cs-CZ" sz="2800" dirty="0"/>
              <a:t>)</a:t>
            </a:r>
          </a:p>
          <a:p>
            <a:r>
              <a:rPr lang="cs-CZ" sz="2800" dirty="0"/>
              <a:t>Poučení pro nové období - minimálně některé výsledky </a:t>
            </a:r>
            <a:r>
              <a:rPr lang="cs-CZ" sz="2800" dirty="0" smtClean="0"/>
              <a:t>                      jako vstup pro </a:t>
            </a:r>
            <a:r>
              <a:rPr lang="cs-CZ" sz="2800" dirty="0"/>
              <a:t>přípravu 2021</a:t>
            </a:r>
            <a:r>
              <a:rPr lang="cs-CZ" sz="2800" dirty="0" smtClean="0"/>
              <a:t>+</a:t>
            </a:r>
            <a:endParaRPr lang="cs-CZ" sz="28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9646307" y="2214612"/>
            <a:ext cx="2520000" cy="3054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2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521" y="270396"/>
            <a:ext cx="10971372" cy="925313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Dialog? </a:t>
            </a:r>
            <a:br>
              <a:rPr lang="cs-CZ" dirty="0" smtClean="0">
                <a:solidFill>
                  <a:schemeClr val="tx1"/>
                </a:solidFill>
              </a:rPr>
            </a:br>
            <a:r>
              <a:rPr lang="cs-CZ" sz="2700" dirty="0" smtClean="0">
                <a:solidFill>
                  <a:schemeClr val="tx1"/>
                </a:solidFill>
              </a:rPr>
              <a:t>příklady </a:t>
            </a:r>
            <a:r>
              <a:rPr lang="cs-CZ" sz="2700" dirty="0">
                <a:solidFill>
                  <a:schemeClr val="tx1"/>
                </a:solidFill>
              </a:rPr>
              <a:t>dobré praxe v komunikaci mezi dodavatelem a zadavatelem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„Šablona“, její sestavení a používání</a:t>
            </a:r>
          </a:p>
          <a:p>
            <a:r>
              <a:rPr lang="cs-CZ" sz="2800" dirty="0" smtClean="0"/>
              <a:t>1x za 14 dní </a:t>
            </a:r>
            <a:r>
              <a:rPr lang="cs-CZ" sz="2800" dirty="0" err="1" smtClean="0"/>
              <a:t>flash</a:t>
            </a:r>
            <a:r>
              <a:rPr lang="cs-CZ" sz="2800" dirty="0" smtClean="0"/>
              <a:t> report?</a:t>
            </a:r>
          </a:p>
          <a:p>
            <a:r>
              <a:rPr lang="cs-CZ" sz="2800" dirty="0" smtClean="0"/>
              <a:t>Nastavení prezentace s diskuzí místo Vstupní, Průběžné</a:t>
            </a:r>
            <a:r>
              <a:rPr lang="cs-CZ" sz="2800" dirty="0"/>
              <a:t> </a:t>
            </a:r>
            <a:r>
              <a:rPr lang="cs-CZ" sz="2800" dirty="0" smtClean="0"/>
              <a:t>zprávy 		(která by šla vniveč)</a:t>
            </a:r>
          </a:p>
          <a:p>
            <a:r>
              <a:rPr lang="cs-CZ" sz="2800" dirty="0" smtClean="0"/>
              <a:t>Co nejjasnější nastavení očekávání na počátku 				(aby pak nemuselo docházet k vícepracím) 			- to se nepodařilo beze zbytku)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98623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cs-CZ" sz="3600" b="1" kern="1200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Výzkum </a:t>
            </a:r>
            <a:r>
              <a:rPr lang="cs-CZ" sz="3600" b="1" kern="1200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a vývoj: VaV centra a spolupráce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609521" y="1422524"/>
            <a:ext cx="10971372" cy="4777698"/>
          </a:xfrm>
        </p:spPr>
        <p:txBody>
          <a:bodyPr/>
          <a:lstStyle/>
          <a:p>
            <a:pPr marL="0" indent="0">
              <a:buNone/>
            </a:pPr>
            <a:r>
              <a:rPr lang="cs-CZ" sz="2800" b="1" dirty="0"/>
              <a:t>Otázky</a:t>
            </a:r>
            <a:r>
              <a:rPr lang="cs-CZ" sz="2800" dirty="0"/>
              <a:t>:</a:t>
            </a:r>
          </a:p>
          <a:p>
            <a:r>
              <a:rPr lang="cs-CZ" sz="2800" dirty="0"/>
              <a:t>Do jaké míry došlo k vytvoření mezinárodně </a:t>
            </a:r>
            <a:r>
              <a:rPr lang="cs-CZ" sz="2800" dirty="0" smtClean="0"/>
              <a:t>konkurenceschopných center </a:t>
            </a:r>
            <a:r>
              <a:rPr lang="cs-CZ" sz="2800" dirty="0"/>
              <a:t>excelence? </a:t>
            </a:r>
            <a:r>
              <a:rPr lang="cs-CZ" sz="2800" dirty="0" smtClean="0"/>
              <a:t>A jak se vyvíjí jejich úspěšnost?</a:t>
            </a:r>
          </a:p>
          <a:p>
            <a:r>
              <a:rPr lang="cs-CZ" sz="2800" dirty="0" smtClean="0"/>
              <a:t>Do </a:t>
            </a:r>
            <a:r>
              <a:rPr lang="cs-CZ" sz="2800" dirty="0"/>
              <a:t>jaké míry a jak </a:t>
            </a:r>
            <a:r>
              <a:rPr lang="cs-CZ" sz="2800" dirty="0" smtClean="0"/>
              <a:t>regionální </a:t>
            </a:r>
            <a:r>
              <a:rPr lang="cs-CZ" sz="2800" dirty="0" err="1"/>
              <a:t>VaV</a:t>
            </a:r>
            <a:r>
              <a:rPr lang="cs-CZ" sz="2800" dirty="0"/>
              <a:t> centra </a:t>
            </a:r>
            <a:r>
              <a:rPr lang="cs-CZ" sz="2800" dirty="0" smtClean="0"/>
              <a:t>spolupracují a aplikační sférou?</a:t>
            </a:r>
          </a:p>
          <a:p>
            <a:r>
              <a:rPr lang="cs-CZ" sz="2800" dirty="0"/>
              <a:t>Do jaké míry došlo k vytvoření podmínek pro spolupráci mezi výzkumnými a vzdělávacími institucemi? </a:t>
            </a:r>
          </a:p>
          <a:p>
            <a:pPr marL="0" indent="0">
              <a:buNone/>
            </a:pPr>
            <a:r>
              <a:rPr lang="cs-CZ" sz="2800" b="1" dirty="0" smtClean="0"/>
              <a:t>Metoda </a:t>
            </a:r>
            <a:r>
              <a:rPr lang="cs-CZ" sz="2800" b="1" dirty="0"/>
              <a:t>/ přístup</a:t>
            </a:r>
            <a:r>
              <a:rPr lang="cs-CZ" sz="2800" dirty="0"/>
              <a:t>:</a:t>
            </a:r>
          </a:p>
          <a:p>
            <a:r>
              <a:rPr lang="cs-CZ" sz="2800" dirty="0"/>
              <a:t>Teoreticky </a:t>
            </a:r>
            <a:r>
              <a:rPr lang="cs-CZ" sz="2800" dirty="0" smtClean="0"/>
              <a:t>vedená dopadová evaluace</a:t>
            </a:r>
          </a:p>
          <a:p>
            <a:r>
              <a:rPr lang="cs-CZ" sz="2800" dirty="0" smtClean="0"/>
              <a:t>Desk research (výstupy předchozích evaluací, statistika, IS MONIT)</a:t>
            </a:r>
          </a:p>
          <a:p>
            <a:r>
              <a:rPr lang="cs-CZ" sz="2800" dirty="0" smtClean="0"/>
              <a:t>Případové studie (8 center) + Expertní panel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301842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630" y="1751"/>
            <a:ext cx="9950181" cy="701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89617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cs-CZ" sz="3600" b="1" kern="1200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Výzkum </a:t>
            </a:r>
            <a:r>
              <a:rPr lang="cs-CZ" sz="3600" b="1" kern="1200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a vývoj: VaV centra a spolupráce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609521" y="1422524"/>
            <a:ext cx="10971372" cy="5112568"/>
          </a:xfrm>
        </p:spPr>
        <p:txBody>
          <a:bodyPr/>
          <a:lstStyle/>
          <a:p>
            <a:pPr marL="0" indent="0">
              <a:buNone/>
            </a:pPr>
            <a:r>
              <a:rPr lang="cs-CZ" sz="2400" b="1" dirty="0" smtClean="0"/>
              <a:t>Výsledky (výběr)</a:t>
            </a:r>
            <a:r>
              <a:rPr lang="cs-CZ" sz="2400" dirty="0" smtClean="0"/>
              <a:t>:</a:t>
            </a:r>
            <a:endParaRPr lang="cs-CZ" sz="2400" dirty="0"/>
          </a:p>
          <a:p>
            <a:r>
              <a:rPr lang="cs-CZ" sz="2400" dirty="0"/>
              <a:t>Intervence </a:t>
            </a:r>
            <a:r>
              <a:rPr lang="cs-CZ" sz="2400" b="1" dirty="0" smtClean="0"/>
              <a:t>odpovídaly </a:t>
            </a:r>
            <a:r>
              <a:rPr lang="cs-CZ" sz="2400" b="1" dirty="0"/>
              <a:t>původnímu zaměření </a:t>
            </a:r>
            <a:r>
              <a:rPr lang="cs-CZ" sz="2400" dirty="0" smtClean="0"/>
              <a:t>- </a:t>
            </a:r>
            <a:r>
              <a:rPr lang="cs-CZ" sz="2400" dirty="0"/>
              <a:t>8 center excelence a 40 regionálních </a:t>
            </a:r>
            <a:r>
              <a:rPr lang="cs-CZ" sz="2400" dirty="0" smtClean="0"/>
              <a:t>center</a:t>
            </a:r>
          </a:p>
          <a:p>
            <a:pPr lvl="1"/>
            <a:r>
              <a:rPr lang="cs-CZ" sz="2400" dirty="0" smtClean="0"/>
              <a:t>vybavení </a:t>
            </a:r>
            <a:r>
              <a:rPr lang="cs-CZ" sz="2400" dirty="0"/>
              <a:t>moderním </a:t>
            </a:r>
            <a:r>
              <a:rPr lang="cs-CZ" sz="2400" dirty="0" smtClean="0"/>
              <a:t>zařízením </a:t>
            </a:r>
            <a:r>
              <a:rPr lang="cs-CZ" sz="2400" dirty="0"/>
              <a:t>-</a:t>
            </a:r>
            <a:r>
              <a:rPr lang="cs-CZ" sz="2400" dirty="0" smtClean="0"/>
              <a:t> vyrovnán </a:t>
            </a:r>
            <a:r>
              <a:rPr lang="cs-CZ" sz="2400" dirty="0"/>
              <a:t>hlavní </a:t>
            </a:r>
            <a:r>
              <a:rPr lang="cs-CZ" sz="2400" dirty="0" smtClean="0"/>
              <a:t>hendikep </a:t>
            </a:r>
            <a:r>
              <a:rPr lang="cs-CZ" sz="2400" dirty="0" err="1"/>
              <a:t>VaV</a:t>
            </a:r>
            <a:r>
              <a:rPr lang="cs-CZ" sz="2400" dirty="0"/>
              <a:t> </a:t>
            </a:r>
            <a:r>
              <a:rPr lang="cs-CZ" sz="2400" dirty="0" smtClean="0"/>
              <a:t>- </a:t>
            </a:r>
            <a:r>
              <a:rPr lang="cs-CZ" sz="2400" dirty="0"/>
              <a:t>nedostatečná infrastruktura (budovy a přístroje)</a:t>
            </a:r>
          </a:p>
          <a:p>
            <a:r>
              <a:rPr lang="cs-CZ" sz="2400" dirty="0"/>
              <a:t>P</a:t>
            </a:r>
            <a:r>
              <a:rPr lang="cs-CZ" sz="2400" dirty="0" smtClean="0"/>
              <a:t>odpořena </a:t>
            </a:r>
            <a:r>
              <a:rPr lang="cs-CZ" sz="2400" dirty="0"/>
              <a:t>pracoviště </a:t>
            </a:r>
            <a:r>
              <a:rPr lang="cs-CZ" sz="2400" b="1" dirty="0"/>
              <a:t>s vyšší </a:t>
            </a:r>
            <a:r>
              <a:rPr lang="cs-CZ" sz="2400" b="1" dirty="0" smtClean="0"/>
              <a:t>potenciálem </a:t>
            </a:r>
            <a:r>
              <a:rPr lang="cs-CZ" sz="2400" dirty="0" smtClean="0"/>
              <a:t>(úspěšnost ČR v RP se nezměnila)</a:t>
            </a:r>
            <a:endParaRPr lang="cs-CZ" sz="2400" b="1" dirty="0" smtClean="0"/>
          </a:p>
          <a:p>
            <a:r>
              <a:rPr lang="cs-CZ" sz="2400" dirty="0" smtClean="0"/>
              <a:t>Infrastruktura umožňuje zapojení </a:t>
            </a:r>
            <a:r>
              <a:rPr lang="cs-CZ" sz="2400" dirty="0" err="1"/>
              <a:t>VaVpI</a:t>
            </a:r>
            <a:r>
              <a:rPr lang="cs-CZ" sz="2400" dirty="0"/>
              <a:t> </a:t>
            </a:r>
            <a:r>
              <a:rPr lang="cs-CZ" sz="2400" dirty="0" smtClean="0"/>
              <a:t>center </a:t>
            </a:r>
            <a:r>
              <a:rPr lang="cs-CZ" sz="2400" b="1" dirty="0" smtClean="0"/>
              <a:t>do </a:t>
            </a:r>
            <a:r>
              <a:rPr lang="cs-CZ" sz="2400" b="1" dirty="0"/>
              <a:t>mezinárodních projektů </a:t>
            </a:r>
          </a:p>
          <a:p>
            <a:r>
              <a:rPr lang="cs-CZ" sz="2400" dirty="0"/>
              <a:t>P</a:t>
            </a:r>
            <a:r>
              <a:rPr lang="cs-CZ" sz="2400" dirty="0" smtClean="0"/>
              <a:t>odporu </a:t>
            </a:r>
            <a:r>
              <a:rPr lang="cs-CZ" sz="2400" dirty="0" err="1"/>
              <a:t>VaV</a:t>
            </a:r>
            <a:r>
              <a:rPr lang="cs-CZ" sz="2400" dirty="0"/>
              <a:t> </a:t>
            </a:r>
            <a:r>
              <a:rPr lang="cs-CZ" sz="2400" b="1" dirty="0"/>
              <a:t>není možné oddělovat </a:t>
            </a:r>
            <a:r>
              <a:rPr lang="cs-CZ" sz="2400" dirty="0"/>
              <a:t>(ESIF vs. jiné zdroje), je třeba aby se zdroje vhodně </a:t>
            </a:r>
            <a:r>
              <a:rPr lang="cs-CZ" sz="2400" dirty="0" smtClean="0"/>
              <a:t>doplňovaly (ve </a:t>
            </a:r>
            <a:r>
              <a:rPr lang="cs-CZ" sz="2400" dirty="0" err="1" smtClean="0"/>
              <a:t>VaV</a:t>
            </a:r>
            <a:r>
              <a:rPr lang="cs-CZ" sz="2400" dirty="0" smtClean="0"/>
              <a:t> působí významné externí faktory)</a:t>
            </a:r>
            <a:endParaRPr lang="cs-CZ" sz="2400" dirty="0"/>
          </a:p>
          <a:p>
            <a:r>
              <a:rPr lang="cs-CZ" sz="2400" dirty="0"/>
              <a:t> </a:t>
            </a:r>
            <a:r>
              <a:rPr lang="cs-CZ" sz="2400" dirty="0" smtClean="0"/>
              <a:t>„</a:t>
            </a:r>
            <a:r>
              <a:rPr lang="cs-CZ" sz="2400" dirty="0"/>
              <a:t>Centra by si na sebe měla vydělat</a:t>
            </a:r>
            <a:r>
              <a:rPr lang="cs-CZ" sz="2400" dirty="0" smtClean="0"/>
              <a:t>“ </a:t>
            </a:r>
            <a:r>
              <a:rPr lang="cs-CZ" sz="2400" dirty="0"/>
              <a:t>neplatí </a:t>
            </a:r>
            <a:r>
              <a:rPr lang="cs-CZ" sz="2400" dirty="0" smtClean="0"/>
              <a:t>- </a:t>
            </a:r>
            <a:r>
              <a:rPr lang="cs-CZ" sz="2400" b="1" dirty="0"/>
              <a:t>špičková věda vyžaduje zvýšené finanční </a:t>
            </a:r>
            <a:r>
              <a:rPr lang="cs-CZ" sz="2400" b="1" dirty="0" smtClean="0"/>
              <a:t>nároky</a:t>
            </a:r>
            <a:endParaRPr lang="cs-CZ" sz="2400" b="1" dirty="0"/>
          </a:p>
          <a:p>
            <a:endParaRPr lang="cs-CZ" dirty="0" smtClean="0"/>
          </a:p>
          <a:p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152002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cs-CZ" sz="3600" b="1" kern="1200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Výzkum </a:t>
            </a:r>
            <a:r>
              <a:rPr lang="cs-CZ" sz="3600" b="1" kern="1200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a vývoj: VaV centra a spolupráce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609521" y="1422524"/>
            <a:ext cx="10971372" cy="5112568"/>
          </a:xfrm>
        </p:spPr>
        <p:txBody>
          <a:bodyPr/>
          <a:lstStyle/>
          <a:p>
            <a:pPr marL="0" indent="0">
              <a:buNone/>
            </a:pPr>
            <a:r>
              <a:rPr lang="cs-CZ" sz="2400" b="1" dirty="0" smtClean="0"/>
              <a:t>Co se osvědčilo a překážky (výběr)</a:t>
            </a:r>
            <a:r>
              <a:rPr lang="cs-CZ" sz="2400" dirty="0" smtClean="0"/>
              <a:t>:</a:t>
            </a:r>
            <a:endParaRPr lang="cs-CZ" sz="2400" dirty="0"/>
          </a:p>
          <a:p>
            <a:r>
              <a:rPr lang="cs-CZ" sz="2400" dirty="0" smtClean="0"/>
              <a:t>Zásadní je </a:t>
            </a:r>
            <a:r>
              <a:rPr lang="cs-CZ" sz="2400" b="1" dirty="0" smtClean="0"/>
              <a:t>aktivní </a:t>
            </a:r>
            <a:r>
              <a:rPr lang="cs-CZ" sz="2400" b="1" dirty="0"/>
              <a:t>propagace </a:t>
            </a:r>
            <a:r>
              <a:rPr lang="cs-CZ" sz="2400" dirty="0" smtClean="0"/>
              <a:t>centra (o centru musí být vědět)</a:t>
            </a:r>
            <a:endParaRPr lang="cs-CZ" sz="2400" dirty="0"/>
          </a:p>
          <a:p>
            <a:pPr lvl="1"/>
            <a:r>
              <a:rPr lang="cs-CZ" sz="2400" dirty="0" smtClean="0"/>
              <a:t>v zahraničí pro zapojení do mezinárodních konsorcií</a:t>
            </a:r>
          </a:p>
          <a:p>
            <a:pPr lvl="1"/>
            <a:r>
              <a:rPr lang="cs-CZ" sz="2400" dirty="0" smtClean="0"/>
              <a:t>povědomí o centru – obecně celospolečenské a u podnikové veřejnosti</a:t>
            </a:r>
          </a:p>
          <a:p>
            <a:r>
              <a:rPr lang="cs-CZ" sz="2400" dirty="0" smtClean="0"/>
              <a:t>Vyšší </a:t>
            </a:r>
            <a:r>
              <a:rPr lang="cs-CZ" sz="2400" b="1" dirty="0"/>
              <a:t>autonomie centra </a:t>
            </a:r>
            <a:r>
              <a:rPr lang="cs-CZ" sz="2400" dirty="0"/>
              <a:t>přispívá k naplnění ambiciózních vizí</a:t>
            </a:r>
          </a:p>
          <a:p>
            <a:r>
              <a:rPr lang="cs-CZ" sz="2400" dirty="0" smtClean="0"/>
              <a:t>Překážkou je nízká kapacita </a:t>
            </a:r>
            <a:r>
              <a:rPr lang="cs-CZ" sz="2400" b="1" dirty="0" err="1" smtClean="0"/>
              <a:t>back</a:t>
            </a:r>
            <a:r>
              <a:rPr lang="cs-CZ" sz="2400" b="1" dirty="0" smtClean="0"/>
              <a:t> </a:t>
            </a:r>
            <a:r>
              <a:rPr lang="cs-CZ" sz="2400" b="1" dirty="0" err="1" smtClean="0"/>
              <a:t>office</a:t>
            </a:r>
            <a:r>
              <a:rPr lang="cs-CZ" sz="2400" b="1" dirty="0" smtClean="0"/>
              <a:t> </a:t>
            </a:r>
            <a:r>
              <a:rPr lang="cs-CZ" sz="2400" dirty="0" smtClean="0"/>
              <a:t>(administrativní podpora)</a:t>
            </a:r>
          </a:p>
          <a:p>
            <a:r>
              <a:rPr lang="cs-CZ" sz="2400" b="1" dirty="0" smtClean="0"/>
              <a:t>Systém financování </a:t>
            </a:r>
            <a:r>
              <a:rPr lang="cs-CZ" sz="2400" b="1" dirty="0" err="1" smtClean="0"/>
              <a:t>VaV</a:t>
            </a:r>
            <a:r>
              <a:rPr lang="cs-CZ" sz="2400" b="1" dirty="0" smtClean="0"/>
              <a:t> ČR </a:t>
            </a:r>
            <a:r>
              <a:rPr lang="cs-CZ" sz="2400" dirty="0" smtClean="0"/>
              <a:t>nemotivuje </a:t>
            </a:r>
            <a:endParaRPr lang="cs-CZ" sz="2400" b="1" dirty="0" smtClean="0"/>
          </a:p>
          <a:p>
            <a:pPr lvl="1"/>
            <a:r>
              <a:rPr lang="cs-CZ" sz="2400" dirty="0" smtClean="0"/>
              <a:t>vědecké </a:t>
            </a:r>
            <a:r>
              <a:rPr lang="cs-CZ" sz="2400" dirty="0"/>
              <a:t>pracovníky v základním výzkumu ke spolupráci s </a:t>
            </a:r>
            <a:r>
              <a:rPr lang="cs-CZ" sz="2400" dirty="0" smtClean="0"/>
              <a:t>aplikační </a:t>
            </a:r>
            <a:r>
              <a:rPr lang="cs-CZ" sz="2400" dirty="0"/>
              <a:t>sférou</a:t>
            </a:r>
          </a:p>
          <a:p>
            <a:pPr lvl="1"/>
            <a:r>
              <a:rPr lang="cs-CZ" sz="2400" dirty="0" smtClean="0"/>
              <a:t>regionální </a:t>
            </a:r>
            <a:r>
              <a:rPr lang="cs-CZ" sz="2400" dirty="0"/>
              <a:t>centra pod VŠ </a:t>
            </a:r>
            <a:r>
              <a:rPr lang="cs-CZ" sz="2400" dirty="0" smtClean="0"/>
              <a:t>- nejsou </a:t>
            </a:r>
            <a:r>
              <a:rPr lang="cs-CZ" sz="2400" dirty="0"/>
              <a:t>relevantně hodnocena</a:t>
            </a:r>
          </a:p>
          <a:p>
            <a:r>
              <a:rPr lang="cs-CZ" sz="2400" b="1" dirty="0" smtClean="0"/>
              <a:t>Pravidla </a:t>
            </a:r>
            <a:r>
              <a:rPr lang="cs-CZ" sz="2400" b="1" dirty="0"/>
              <a:t>veřejné </a:t>
            </a:r>
            <a:r>
              <a:rPr lang="cs-CZ" sz="2400" b="1" dirty="0" smtClean="0"/>
              <a:t>podpory </a:t>
            </a:r>
            <a:r>
              <a:rPr lang="cs-CZ" sz="2400" dirty="0" smtClean="0"/>
              <a:t>limitují rozsah smluvního výzkumu</a:t>
            </a:r>
          </a:p>
          <a:p>
            <a:r>
              <a:rPr lang="cs-CZ" sz="2400" dirty="0"/>
              <a:t>Zásadní překážka - </a:t>
            </a:r>
            <a:r>
              <a:rPr lang="cs-CZ" sz="2400" b="1" dirty="0"/>
              <a:t>byrokracie a formalismus </a:t>
            </a:r>
            <a:r>
              <a:rPr lang="cs-CZ" sz="2400" dirty="0"/>
              <a:t>podmínek a celkového přístupu</a:t>
            </a:r>
          </a:p>
          <a:p>
            <a:endParaRPr lang="cs-CZ" sz="2400" dirty="0" smtClean="0"/>
          </a:p>
          <a:p>
            <a:endParaRPr lang="cs-CZ" sz="2400" dirty="0" smtClean="0"/>
          </a:p>
          <a:p>
            <a:endParaRPr lang="cs-CZ" dirty="0" smtClean="0"/>
          </a:p>
          <a:p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133481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cs-CZ" sz="3600" b="1" kern="1200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Výzkum </a:t>
            </a:r>
            <a:r>
              <a:rPr lang="cs-CZ" sz="3600" b="1" kern="1200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a vývoj: VaV centra a spolupráce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609521" y="1422524"/>
            <a:ext cx="10971372" cy="5112568"/>
          </a:xfrm>
        </p:spPr>
        <p:txBody>
          <a:bodyPr/>
          <a:lstStyle/>
          <a:p>
            <a:pPr marL="0" indent="0">
              <a:buNone/>
            </a:pPr>
            <a:r>
              <a:rPr lang="cs-CZ" sz="2400" b="1" dirty="0" smtClean="0"/>
              <a:t>Doporučení</a:t>
            </a:r>
            <a:r>
              <a:rPr lang="cs-CZ" sz="2400" dirty="0" smtClean="0"/>
              <a:t>:</a:t>
            </a:r>
            <a:endParaRPr lang="cs-CZ" sz="2400" dirty="0"/>
          </a:p>
          <a:p>
            <a:r>
              <a:rPr lang="cs-CZ" sz="2400" dirty="0"/>
              <a:t>Důkladnější provázání intervencí s ohledem na nastavení systému </a:t>
            </a:r>
            <a:r>
              <a:rPr lang="cs-CZ" sz="2400" dirty="0" err="1"/>
              <a:t>VaV</a:t>
            </a:r>
            <a:endParaRPr lang="cs-CZ" sz="2400" dirty="0"/>
          </a:p>
          <a:p>
            <a:r>
              <a:rPr lang="cs-CZ" sz="2400" dirty="0"/>
              <a:t>Koncentrace kapacit a </a:t>
            </a:r>
            <a:r>
              <a:rPr lang="cs-CZ" sz="2400" dirty="0" smtClean="0"/>
              <a:t>konsolidace </a:t>
            </a:r>
            <a:r>
              <a:rPr lang="cs-CZ" sz="2400" dirty="0"/>
              <a:t>výzkumných </a:t>
            </a:r>
            <a:r>
              <a:rPr lang="cs-CZ" sz="2400" dirty="0" smtClean="0"/>
              <a:t>týmů</a:t>
            </a:r>
          </a:p>
          <a:p>
            <a:r>
              <a:rPr lang="cs-CZ" sz="2400" dirty="0" smtClean="0"/>
              <a:t>Podpora </a:t>
            </a:r>
            <a:r>
              <a:rPr lang="cs-CZ" sz="2400" dirty="0"/>
              <a:t>spolupráce s aplikační sférou a mezinárodní spolupráce </a:t>
            </a:r>
          </a:p>
          <a:p>
            <a:r>
              <a:rPr lang="cs-CZ" sz="2400" dirty="0"/>
              <a:t>Pokračování </a:t>
            </a:r>
            <a:r>
              <a:rPr lang="cs-CZ" sz="2400" dirty="0" err="1"/>
              <a:t>vícecílového</a:t>
            </a:r>
            <a:r>
              <a:rPr lang="cs-CZ" sz="2400" dirty="0"/>
              <a:t> financování nastaveného v období 2014-2020</a:t>
            </a:r>
          </a:p>
          <a:p>
            <a:r>
              <a:rPr lang="cs-CZ" sz="2400" dirty="0"/>
              <a:t>Pořízení nových a zajištění modernizace stávajících výzkumných kapacit, vytváření podmínek pro excelentní vědu</a:t>
            </a:r>
          </a:p>
          <a:p>
            <a:r>
              <a:rPr lang="cs-CZ" sz="2400" dirty="0"/>
              <a:t>Přístup ŘO/poskytovatele podpory orientovaný na účel intervence</a:t>
            </a:r>
          </a:p>
          <a:p>
            <a:r>
              <a:rPr lang="cs-CZ" sz="2400" dirty="0"/>
              <a:t>Adekvátní nastavení „povinně naplňovaných“ a „povinně vykazovaných“ indikátorů</a:t>
            </a:r>
          </a:p>
          <a:p>
            <a:endParaRPr lang="cs-CZ" dirty="0" smtClean="0"/>
          </a:p>
          <a:p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194608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Ex-post bariéry (-) Data, data, </a:t>
            </a:r>
            <a:r>
              <a:rPr lang="cs-CZ" dirty="0" smtClean="0">
                <a:solidFill>
                  <a:schemeClr val="tx1"/>
                </a:solidFill>
              </a:rPr>
              <a:t>data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61063" lvl="1" indent="-461063">
              <a:buFont typeface="Arial" pitchFamily="34" charset="0"/>
              <a:buChar char="•"/>
            </a:pPr>
            <a:r>
              <a:rPr lang="cs-CZ" sz="2800" dirty="0"/>
              <a:t>Data zcela chybí a pokud jsou, tak:</a:t>
            </a:r>
          </a:p>
          <a:p>
            <a:pPr lvl="1"/>
            <a:r>
              <a:rPr lang="cs-CZ" sz="2800" dirty="0"/>
              <a:t>není časová řada, nebo nejsou data před zahájením </a:t>
            </a:r>
            <a:endParaRPr lang="cs-CZ" sz="2800" dirty="0" smtClean="0"/>
          </a:p>
          <a:p>
            <a:pPr lvl="1"/>
            <a:r>
              <a:rPr lang="cs-CZ" sz="2800" dirty="0" smtClean="0"/>
              <a:t>jsou citlivá (+ GDPR)</a:t>
            </a:r>
          </a:p>
          <a:p>
            <a:pPr lvl="1"/>
            <a:r>
              <a:rPr lang="cs-CZ" sz="2800" dirty="0" err="1" smtClean="0"/>
              <a:t>zdlooooooouhavý</a:t>
            </a:r>
            <a:r>
              <a:rPr lang="cs-CZ" sz="2800" dirty="0" smtClean="0"/>
              <a:t> </a:t>
            </a:r>
            <a:r>
              <a:rPr lang="cs-CZ" sz="2800" dirty="0"/>
              <a:t>administrativní přístup k nim</a:t>
            </a:r>
          </a:p>
          <a:p>
            <a:pPr marL="461063" lvl="1" indent="-461063">
              <a:buFont typeface="Arial" pitchFamily="34" charset="0"/>
              <a:buChar char="•"/>
            </a:pPr>
            <a:r>
              <a:rPr lang="cs-CZ" sz="2800" dirty="0"/>
              <a:t>Obtížné získat informace od nepodpořených subjektů</a:t>
            </a:r>
          </a:p>
          <a:p>
            <a:pPr marL="461063" lvl="1" indent="-461063">
              <a:buFont typeface="Arial" pitchFamily="34" charset="0"/>
              <a:buChar char="•"/>
            </a:pPr>
            <a:r>
              <a:rPr lang="cs-CZ" sz="2800" dirty="0"/>
              <a:t>Administrativní</a:t>
            </a:r>
          </a:p>
          <a:p>
            <a:pPr lvl="1"/>
            <a:r>
              <a:rPr lang="cs-CZ" sz="2800" dirty="0"/>
              <a:t>Resortismus, OPEN DATA?</a:t>
            </a:r>
          </a:p>
          <a:p>
            <a:r>
              <a:rPr lang="cs-CZ" sz="2800" dirty="0"/>
              <a:t>Statistická</a:t>
            </a:r>
          </a:p>
          <a:p>
            <a:pPr lvl="1"/>
            <a:r>
              <a:rPr lang="cs-CZ" sz="2800" dirty="0"/>
              <a:t>ČSÚ - zákon o státní statistické službě </a:t>
            </a:r>
            <a:r>
              <a:rPr lang="cs-CZ" sz="2800" dirty="0" smtClean="0">
                <a:sym typeface="Wingdings" panose="05000000000000000000" pitchFamily="2" charset="2"/>
              </a:rPr>
              <a:t></a:t>
            </a:r>
            <a:endParaRPr lang="cs-CZ" sz="2800" dirty="0"/>
          </a:p>
        </p:txBody>
      </p:sp>
      <p:pic>
        <p:nvPicPr>
          <p:cNvPr id="6" name="Obrázek 5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9670413" y="2214612"/>
            <a:ext cx="2520000" cy="30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6290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1486694" y="4446860"/>
            <a:ext cx="9433047" cy="1512168"/>
          </a:xfrm>
        </p:spPr>
        <p:txBody>
          <a:bodyPr>
            <a:noAutofit/>
          </a:bodyPr>
          <a:lstStyle/>
          <a:p>
            <a:r>
              <a:rPr lang="cs-CZ" dirty="0" smtClean="0"/>
              <a:t>Martin Hruška + Matěj Mareš</a:t>
            </a:r>
            <a:endParaRPr lang="cs-CZ" dirty="0"/>
          </a:p>
          <a:p>
            <a:r>
              <a:rPr lang="cs-CZ" dirty="0" smtClean="0">
                <a:hlinkClick r:id="rId2"/>
              </a:rPr>
              <a:t>martin.hruska@mmr.cz</a:t>
            </a:r>
            <a:r>
              <a:rPr lang="cs-CZ" dirty="0"/>
              <a:t> </a:t>
            </a:r>
            <a:r>
              <a:rPr lang="cs-CZ" dirty="0" smtClean="0"/>
              <a:t>+ </a:t>
            </a:r>
            <a:r>
              <a:rPr lang="cs-CZ" dirty="0" smtClean="0">
                <a:hlinkClick r:id="rId3"/>
              </a:rPr>
              <a:t>mares@eace.cz</a:t>
            </a:r>
            <a:r>
              <a:rPr lang="cs-CZ" dirty="0" smtClean="0"/>
              <a:t> </a:t>
            </a:r>
            <a:endParaRPr lang="cs-CZ" dirty="0"/>
          </a:p>
          <a:p>
            <a:r>
              <a:rPr lang="cs-CZ" dirty="0" smtClean="0"/>
              <a:t>MMR-NOK + EACE, spol. s.r.o.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054100" y="2142604"/>
            <a:ext cx="10081666" cy="1872208"/>
          </a:xfrm>
        </p:spPr>
        <p:txBody>
          <a:bodyPr>
            <a:normAutofit/>
          </a:bodyPr>
          <a:lstStyle/>
          <a:p>
            <a:r>
              <a:rPr lang="cs-CZ" dirty="0" smtClean="0"/>
              <a:t>Děkujeme za pozornost</a:t>
            </a:r>
            <a:r>
              <a:rPr lang="cs-CZ" dirty="0"/>
              <a:t>!</a:t>
            </a:r>
            <a:br>
              <a:rPr lang="cs-CZ" dirty="0"/>
            </a:br>
            <a:r>
              <a:rPr lang="cs-CZ" dirty="0"/>
              <a:t>Otázky?</a:t>
            </a:r>
          </a:p>
        </p:txBody>
      </p:sp>
    </p:spTree>
    <p:extLst>
      <p:ext uri="{BB962C8B-B14F-4D97-AF65-F5344CB8AC3E}">
        <p14:creationId xmlns:p14="http://schemas.microsoft.com/office/powerpoint/2010/main" val="355857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Obsah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7084227"/>
              </p:ext>
            </p:extLst>
          </p:nvPr>
        </p:nvGraphicFramePr>
        <p:xfrm>
          <a:off x="609600" y="1638300"/>
          <a:ext cx="10971213" cy="4633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9085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dirty="0" smtClean="0">
                <a:solidFill>
                  <a:schemeClr val="tx1"/>
                </a:solidFill>
              </a:rPr>
              <a:t>Účel ex-post a její cíl</a:t>
            </a:r>
            <a:r>
              <a:rPr lang="cs-CZ" dirty="0">
                <a:solidFill>
                  <a:schemeClr val="tx1"/>
                </a:solidFill>
              </a:rPr>
              <a:t/>
            </a:r>
            <a:br>
              <a:rPr lang="cs-CZ" dirty="0">
                <a:solidFill>
                  <a:schemeClr val="tx1"/>
                </a:solidFill>
              </a:rPr>
            </a:b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/>
              <a:t>Výsledková evaluace, zaměřená na vyhodnocení přínosů kohezní politiky období 2007–2013 (15)</a:t>
            </a:r>
          </a:p>
          <a:p>
            <a:r>
              <a:rPr lang="cs-CZ" sz="2800" dirty="0"/>
              <a:t>Cílem</a:t>
            </a:r>
          </a:p>
          <a:p>
            <a:pPr lvl="1"/>
            <a:r>
              <a:rPr lang="cs-CZ" sz="2800" dirty="0" smtClean="0"/>
              <a:t>Teorie změny a její testování</a:t>
            </a:r>
            <a:endParaRPr lang="cs-CZ" sz="2800" dirty="0"/>
          </a:p>
          <a:p>
            <a:pPr lvl="1"/>
            <a:r>
              <a:rPr lang="cs-CZ" sz="2800" dirty="0"/>
              <a:t>Zjistit zda bylo intervencemi dosaženo plánovaných výsledků</a:t>
            </a:r>
          </a:p>
          <a:p>
            <a:pPr lvl="1"/>
            <a:r>
              <a:rPr lang="cs-CZ" sz="2800" dirty="0"/>
              <a:t>Vyhodnotit intervence na příkladech podpořených projektů, identifikování klíčových faktorů, které ovlivnily (ne)úspěch </a:t>
            </a:r>
            <a:r>
              <a:rPr lang="cs-CZ" sz="2800" dirty="0" smtClean="0"/>
              <a:t>projektů</a:t>
            </a:r>
            <a:endParaRPr lang="cs-CZ" sz="2800" dirty="0"/>
          </a:p>
          <a:p>
            <a:r>
              <a:rPr lang="cs-CZ" sz="2800" dirty="0"/>
              <a:t>Vyšším</a:t>
            </a:r>
            <a:r>
              <a:rPr lang="cs-CZ" sz="2800" dirty="0">
                <a:sym typeface="Wingdings" panose="05000000000000000000" pitchFamily="2" charset="2"/>
              </a:rPr>
              <a:t> </a:t>
            </a:r>
            <a:r>
              <a:rPr lang="cs-CZ" sz="2800" dirty="0"/>
              <a:t>cílem </a:t>
            </a:r>
            <a:r>
              <a:rPr lang="cs-CZ" sz="2800" dirty="0">
                <a:sym typeface="Wingdings" panose="05000000000000000000" pitchFamily="2" charset="2"/>
              </a:rPr>
              <a:t></a:t>
            </a:r>
            <a:endParaRPr lang="cs-CZ" sz="2800" dirty="0"/>
          </a:p>
          <a:p>
            <a:pPr lvl="1"/>
            <a:r>
              <a:rPr lang="cs-CZ" sz="2800" dirty="0"/>
              <a:t>P</a:t>
            </a:r>
            <a:r>
              <a:rPr lang="cs-CZ" sz="2800" dirty="0" smtClean="0"/>
              <a:t>oučit </a:t>
            </a:r>
            <a:r>
              <a:rPr lang="cs-CZ" sz="2800" dirty="0"/>
              <a:t>se a nastavit lépe systém (především tedy období 2021</a:t>
            </a:r>
            <a:r>
              <a:rPr lang="cs-CZ" sz="2800" dirty="0" smtClean="0"/>
              <a:t>+)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14608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dirty="0">
                <a:solidFill>
                  <a:schemeClr val="tx1"/>
                </a:solidFill>
              </a:rPr>
              <a:t>Přístup k evaluaci</a:t>
            </a:r>
            <a:r>
              <a:rPr lang="cs-CZ" dirty="0">
                <a:solidFill>
                  <a:schemeClr val="tx1"/>
                </a:solidFill>
              </a:rPr>
              <a:t/>
            </a:r>
            <a:br>
              <a:rPr lang="cs-CZ" dirty="0">
                <a:solidFill>
                  <a:schemeClr val="tx1"/>
                </a:solidFill>
              </a:rPr>
            </a:b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/>
              <a:t>Podporované aktivity jsou v NSRR popsány velmi široce, takže není možné vyhodnotit výsledky veškerých intervencí </a:t>
            </a:r>
            <a:endParaRPr lang="cs-CZ" sz="2800" dirty="0" smtClean="0"/>
          </a:p>
          <a:p>
            <a:r>
              <a:rPr lang="cs-CZ" sz="2800" dirty="0" smtClean="0"/>
              <a:t>„Výběrová“ kritéria jako např. </a:t>
            </a:r>
            <a:r>
              <a:rPr lang="cs-CZ" sz="2800" dirty="0" err="1" smtClean="0"/>
              <a:t>průřezovost</a:t>
            </a:r>
            <a:r>
              <a:rPr lang="cs-CZ" sz="2800" dirty="0" smtClean="0"/>
              <a:t> tématu, existence předchozích evaluací, dostupnost dat a metod pro hodnocení</a:t>
            </a:r>
          </a:p>
          <a:p>
            <a:r>
              <a:rPr lang="cs-CZ" sz="2800" dirty="0" smtClean="0"/>
              <a:t>Několik </a:t>
            </a:r>
            <a:r>
              <a:rPr lang="cs-CZ" sz="2800" dirty="0"/>
              <a:t>samostatných zakázek:</a:t>
            </a:r>
          </a:p>
          <a:p>
            <a:pPr lvl="1"/>
            <a:r>
              <a:rPr lang="cs-CZ" sz="2800" dirty="0" smtClean="0"/>
              <a:t>syntéza </a:t>
            </a:r>
            <a:r>
              <a:rPr lang="cs-CZ" sz="2800" dirty="0"/>
              <a:t>předchozích evaluací</a:t>
            </a:r>
          </a:p>
          <a:p>
            <a:pPr lvl="1"/>
            <a:r>
              <a:rPr lang="cs-CZ" sz="2800" dirty="0" smtClean="0"/>
              <a:t>veřejné </a:t>
            </a:r>
            <a:r>
              <a:rPr lang="cs-CZ" sz="2800" dirty="0"/>
              <a:t>výdaje</a:t>
            </a:r>
          </a:p>
          <a:p>
            <a:pPr lvl="1"/>
            <a:r>
              <a:rPr lang="cs-CZ" sz="2800" dirty="0" smtClean="0"/>
              <a:t>výsledky </a:t>
            </a:r>
            <a:r>
              <a:rPr lang="cs-CZ" sz="2800" dirty="0"/>
              <a:t>vybraných intervencí</a:t>
            </a:r>
          </a:p>
          <a:p>
            <a:endParaRPr lang="cs-CZ" sz="28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0864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Syntéza výsledkových </a:t>
            </a:r>
            <a:r>
              <a:rPr lang="cs-CZ" dirty="0">
                <a:solidFill>
                  <a:schemeClr val="tx1"/>
                </a:solidFill>
              </a:rPr>
              <a:t>evaluací 2007–2013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278508"/>
            <a:ext cx="10971372" cy="4993914"/>
          </a:xfrm>
        </p:spPr>
        <p:txBody>
          <a:bodyPr/>
          <a:lstStyle/>
          <a:p>
            <a:r>
              <a:rPr lang="cs-CZ" sz="2350" dirty="0" smtClean="0"/>
              <a:t>Velké množství evaluací a studií v období 2007</a:t>
            </a:r>
            <a:r>
              <a:rPr lang="cs-CZ" sz="2350" dirty="0"/>
              <a:t>–</a:t>
            </a:r>
            <a:r>
              <a:rPr lang="cs-CZ" sz="2350" dirty="0" smtClean="0"/>
              <a:t>2013.</a:t>
            </a:r>
          </a:p>
          <a:p>
            <a:r>
              <a:rPr lang="cs-CZ" sz="2350" dirty="0" smtClean="0"/>
              <a:t>Shrnutí existujících poznatků o výsledcích.</a:t>
            </a:r>
            <a:endParaRPr lang="cs-CZ" sz="2350" dirty="0"/>
          </a:p>
          <a:p>
            <a:pPr marL="0" indent="0">
              <a:buNone/>
            </a:pPr>
            <a:r>
              <a:rPr lang="cs-CZ" sz="2350" b="1" dirty="0" smtClean="0"/>
              <a:t>Cíle</a:t>
            </a:r>
          </a:p>
          <a:p>
            <a:r>
              <a:rPr lang="cs-CZ" sz="2350" b="1" dirty="0" smtClean="0"/>
              <a:t>Zmapovat </a:t>
            </a:r>
            <a:r>
              <a:rPr lang="cs-CZ" sz="2350" b="1" dirty="0"/>
              <a:t>evaluační zprávy a zhodnotit jaké intervence byly </a:t>
            </a:r>
            <a:r>
              <a:rPr lang="cs-CZ" sz="2350" b="1" dirty="0" smtClean="0"/>
              <a:t>úspěšné.</a:t>
            </a:r>
            <a:endParaRPr lang="cs-CZ" sz="2350" b="1" dirty="0"/>
          </a:p>
          <a:p>
            <a:r>
              <a:rPr lang="cs-CZ" sz="2350" b="1" dirty="0" smtClean="0"/>
              <a:t>Identifikovat </a:t>
            </a:r>
            <a:r>
              <a:rPr lang="cs-CZ" sz="2350" b="1" dirty="0"/>
              <a:t>oblasti, které nebyly evaluacemi pokryty a navrhnout proveditelnost </a:t>
            </a:r>
            <a:r>
              <a:rPr lang="cs-CZ" sz="2350" b="1" dirty="0" smtClean="0"/>
              <a:t>hodnocení.</a:t>
            </a:r>
          </a:p>
          <a:p>
            <a:pPr marL="0" indent="0">
              <a:buNone/>
            </a:pPr>
            <a:r>
              <a:rPr lang="cs-CZ" sz="2350" b="1" dirty="0" smtClean="0"/>
              <a:t>Zdroje</a:t>
            </a:r>
          </a:p>
          <a:p>
            <a:r>
              <a:rPr lang="cs-CZ" sz="2350" dirty="0"/>
              <a:t>Realizované studie, zprávy, analýzy a hodnocení </a:t>
            </a:r>
            <a:endParaRPr lang="cs-CZ" sz="2350" dirty="0" smtClean="0"/>
          </a:p>
          <a:p>
            <a:pPr marL="0" indent="0">
              <a:buNone/>
            </a:pPr>
            <a:r>
              <a:rPr lang="cs-CZ" sz="2350" dirty="0" smtClean="0"/>
              <a:t>Výstupy</a:t>
            </a:r>
            <a:r>
              <a:rPr lang="cs-CZ" sz="2350" dirty="0"/>
              <a:t>:</a:t>
            </a:r>
          </a:p>
          <a:p>
            <a:pPr lvl="1"/>
            <a:r>
              <a:rPr lang="cs-CZ" sz="2350" dirty="0"/>
              <a:t>Přehled vybraných evaluačních zpráv v kontextu OP.</a:t>
            </a:r>
          </a:p>
          <a:p>
            <a:pPr lvl="1"/>
            <a:r>
              <a:rPr lang="cs-CZ" sz="2350" dirty="0"/>
              <a:t>Vyhodnocení proveditelnosti ex-post evaluací.</a:t>
            </a:r>
          </a:p>
          <a:p>
            <a:pPr lvl="1"/>
            <a:r>
              <a:rPr lang="cs-CZ" sz="2350" dirty="0"/>
              <a:t>Přehled výsledků intervencí na úrovni, programu, prioritní osy</a:t>
            </a:r>
            <a:r>
              <a:rPr lang="cs-CZ" sz="2350" dirty="0" smtClean="0"/>
              <a:t>.</a:t>
            </a:r>
          </a:p>
          <a:p>
            <a:endParaRPr lang="cs-CZ" sz="3200" dirty="0" smtClean="0"/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69954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dirty="0">
                <a:solidFill>
                  <a:schemeClr val="tx1"/>
                </a:solidFill>
              </a:rPr>
              <a:t>Syntéza: typy evaluací podle tématu</a:t>
            </a:r>
            <a:r>
              <a:rPr lang="cs-CZ" sz="3300" dirty="0">
                <a:solidFill>
                  <a:schemeClr val="tx1"/>
                </a:solidFill>
              </a:rPr>
              <a:t/>
            </a:r>
            <a:br>
              <a:rPr lang="cs-CZ" sz="3300" dirty="0">
                <a:solidFill>
                  <a:schemeClr val="tx1"/>
                </a:solidFill>
              </a:rPr>
            </a:br>
            <a:r>
              <a:rPr lang="cs-CZ" sz="2400" b="0" i="1" dirty="0">
                <a:solidFill>
                  <a:schemeClr val="tx1"/>
                </a:solidFill>
              </a:rPr>
              <a:t>n (počet evaluačních zpráv</a:t>
            </a:r>
            <a:r>
              <a:rPr lang="cs-CZ" sz="2400" b="0" i="1" dirty="0" smtClean="0">
                <a:solidFill>
                  <a:schemeClr val="tx1"/>
                </a:solidFill>
              </a:rPr>
              <a:t>) = </a:t>
            </a:r>
            <a:r>
              <a:rPr lang="cs-CZ" sz="2400" b="0" i="1" dirty="0">
                <a:solidFill>
                  <a:schemeClr val="tx1"/>
                </a:solidFill>
              </a:rPr>
              <a:t>553 </a:t>
            </a:r>
            <a:endParaRPr lang="cs-CZ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Graf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520857"/>
              </p:ext>
            </p:extLst>
          </p:nvPr>
        </p:nvGraphicFramePr>
        <p:xfrm>
          <a:off x="118542" y="1422523"/>
          <a:ext cx="6624737" cy="4968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Obráze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3790" y="1206500"/>
            <a:ext cx="6326623" cy="340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95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dirty="0" smtClean="0">
                <a:solidFill>
                  <a:schemeClr val="tx1"/>
                </a:solidFill>
              </a:rPr>
              <a:t>EU </a:t>
            </a:r>
            <a:r>
              <a:rPr lang="cs-CZ" sz="4000" dirty="0">
                <a:solidFill>
                  <a:schemeClr val="tx1"/>
                </a:solidFill>
              </a:rPr>
              <a:t>fondy přispěly k nárůstu výdajů po krizi</a:t>
            </a:r>
            <a:br>
              <a:rPr lang="cs-CZ" sz="4000" dirty="0">
                <a:solidFill>
                  <a:schemeClr val="tx1"/>
                </a:solidFill>
              </a:rPr>
            </a:br>
            <a:r>
              <a:rPr lang="cs-CZ" sz="2400" b="0" i="1" dirty="0">
                <a:solidFill>
                  <a:schemeClr val="tx1"/>
                </a:solidFill>
              </a:rPr>
              <a:t>Celkové výdaje </a:t>
            </a:r>
            <a:r>
              <a:rPr lang="cs-CZ" sz="2400" b="0" i="1" dirty="0" smtClean="0">
                <a:solidFill>
                  <a:schemeClr val="tx1"/>
                </a:solidFill>
              </a:rPr>
              <a:t>národní a z EU, 200</a:t>
            </a:r>
            <a:r>
              <a:rPr lang="cs-CZ" sz="2400" b="0" i="1" dirty="0">
                <a:solidFill>
                  <a:schemeClr val="tx1"/>
                </a:solidFill>
              </a:rPr>
              <a:t>7–201</a:t>
            </a:r>
            <a:r>
              <a:rPr lang="cs-CZ" sz="2400" b="0" i="1" dirty="0" smtClean="0">
                <a:solidFill>
                  <a:schemeClr val="tx1"/>
                </a:solidFill>
              </a:rPr>
              <a:t>5</a:t>
            </a:r>
            <a:endParaRPr lang="cs-CZ" sz="2400" b="0" i="1" dirty="0">
              <a:solidFill>
                <a:schemeClr val="tx1"/>
              </a:solidFill>
            </a:endParaRPr>
          </a:p>
        </p:txBody>
      </p:sp>
      <p:pic>
        <p:nvPicPr>
          <p:cNvPr id="6" name="Obrázek 5"/>
          <p:cNvPicPr>
            <a:picLocks/>
          </p:cNvPicPr>
          <p:nvPr/>
        </p:nvPicPr>
        <p:blipFill rotWithShape="1">
          <a:blip r:embed="rId3"/>
          <a:srcRect t="10391"/>
          <a:stretch/>
        </p:blipFill>
        <p:spPr>
          <a:xfrm>
            <a:off x="45000" y="1422524"/>
            <a:ext cx="12211200" cy="4967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99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dirty="0" smtClean="0">
                <a:solidFill>
                  <a:schemeClr val="tx1"/>
                </a:solidFill>
              </a:rPr>
              <a:t>Tento </a:t>
            </a:r>
            <a:r>
              <a:rPr lang="cs-CZ" sz="4000" dirty="0">
                <a:solidFill>
                  <a:schemeClr val="tx1"/>
                </a:solidFill>
              </a:rPr>
              <a:t>trend je výraznější u investic</a:t>
            </a:r>
            <a:br>
              <a:rPr lang="cs-CZ" sz="4000" dirty="0">
                <a:solidFill>
                  <a:schemeClr val="tx1"/>
                </a:solidFill>
              </a:rPr>
            </a:br>
            <a:r>
              <a:rPr lang="cs-CZ" sz="2400" b="0" i="1" dirty="0">
                <a:solidFill>
                  <a:schemeClr val="tx1"/>
                </a:solidFill>
              </a:rPr>
              <a:t>Běžné a kapitálové výdaje: národní a EU, </a:t>
            </a:r>
            <a:r>
              <a:rPr lang="cs-CZ" sz="2400" b="0" i="1" dirty="0" smtClean="0">
                <a:solidFill>
                  <a:schemeClr val="tx1"/>
                </a:solidFill>
              </a:rPr>
              <a:t>20</a:t>
            </a:r>
            <a:r>
              <a:rPr lang="cs-CZ" sz="2400" b="0" i="1" dirty="0">
                <a:solidFill>
                  <a:schemeClr val="tx1"/>
                </a:solidFill>
              </a:rPr>
              <a:t>07–201</a:t>
            </a:r>
            <a:r>
              <a:rPr lang="cs-CZ" sz="2400" b="0" i="1" dirty="0" smtClean="0">
                <a:solidFill>
                  <a:schemeClr val="tx1"/>
                </a:solidFill>
              </a:rPr>
              <a:t>5</a:t>
            </a:r>
            <a:endParaRPr lang="cs-CZ" sz="2400" b="0" i="1" dirty="0">
              <a:solidFill>
                <a:schemeClr val="tx1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2"/>
          <a:srcRect t="10386"/>
          <a:stretch/>
        </p:blipFill>
        <p:spPr>
          <a:xfrm>
            <a:off x="0" y="1422524"/>
            <a:ext cx="12209463" cy="4968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11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Někde vzrostl </a:t>
            </a:r>
            <a:r>
              <a:rPr lang="cs-CZ" dirty="0">
                <a:solidFill>
                  <a:schemeClr val="tx1"/>
                </a:solidFill>
              </a:rPr>
              <a:t>objem i podíl EU fondů</a:t>
            </a: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99" b="27059"/>
          <a:stretch/>
        </p:blipFill>
        <p:spPr>
          <a:xfrm>
            <a:off x="-1" y="1998588"/>
            <a:ext cx="6742231" cy="4248472"/>
          </a:xfrm>
        </p:spPr>
      </p:pic>
      <p:pic>
        <p:nvPicPr>
          <p:cNvPr id="7" name="Zástupný symbol pro obsah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39"/>
          <a:stretch/>
        </p:blipFill>
        <p:spPr>
          <a:xfrm>
            <a:off x="6742230" y="1350516"/>
            <a:ext cx="5304885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93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Šablona final">
  <a:themeElements>
    <a:clrScheme name="NOK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548DD4"/>
      </a:accent2>
      <a:accent3>
        <a:srgbClr val="8DB3E2"/>
      </a:accent3>
      <a:accent4>
        <a:srgbClr val="C6D9F0"/>
      </a:accent4>
      <a:accent5>
        <a:srgbClr val="C6D9F0"/>
      </a:accent5>
      <a:accent6>
        <a:srgbClr val="C6D9F0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MMR_NOK_CZ_sir</Template>
  <TotalTime>16776</TotalTime>
  <Words>940</Words>
  <Application>Microsoft Office PowerPoint</Application>
  <PresentationFormat>Vlastní</PresentationFormat>
  <Paragraphs>183</Paragraphs>
  <Slides>19</Slides>
  <Notes>6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Šablona final</vt:lpstr>
      <vt:lpstr>Ex-post evaluace, výzkumná centra a data</vt:lpstr>
      <vt:lpstr>Obsah</vt:lpstr>
      <vt:lpstr>Účel ex-post a její cíl </vt:lpstr>
      <vt:lpstr>Přístup k evaluaci </vt:lpstr>
      <vt:lpstr>Syntéza výsledkových evaluací 2007–2013</vt:lpstr>
      <vt:lpstr>Syntéza: typy evaluací podle tématu n (počet evaluačních zpráv) = 553 </vt:lpstr>
      <vt:lpstr>EU fondy přispěly k nárůstu výdajů po krizi Celkové výdaje národní a z EU, 2007–2015</vt:lpstr>
      <vt:lpstr>Tento trend je výraznější u investic Běžné a kapitálové výdaje: národní a EU, 2007–2015</vt:lpstr>
      <vt:lpstr>Někde vzrostl objem i podíl EU fondů</vt:lpstr>
      <vt:lpstr>Ex-post evaluace 2007-2013</vt:lpstr>
      <vt:lpstr>Ex-post pozitiva</vt:lpstr>
      <vt:lpstr>Dialog?  příklady dobré praxe v komunikaci mezi dodavatelem a zadavatelem </vt:lpstr>
      <vt:lpstr>Výzkum a vývoj: VaV centra a spolupráce</vt:lpstr>
      <vt:lpstr>Prezentace aplikace PowerPoint</vt:lpstr>
      <vt:lpstr>Výzkum a vývoj: VaV centra a spolupráce</vt:lpstr>
      <vt:lpstr>Výzkum a vývoj: VaV centra a spolupráce</vt:lpstr>
      <vt:lpstr>Výzkum a vývoj: VaV centra a spolupráce</vt:lpstr>
      <vt:lpstr>Ex-post bariéry (-) Data, data, data</vt:lpstr>
      <vt:lpstr>Děkujeme za pozornost! Otázky?</vt:lpstr>
    </vt:vector>
  </TitlesOfParts>
  <Company>MMR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Ex-post evaluace 2007 – 13,  podnikový výzkum a data</dc:title>
  <dc:creator>Hruška Martin</dc:creator>
  <cp:lastModifiedBy>Jansová Lenka</cp:lastModifiedBy>
  <cp:revision>205</cp:revision>
  <cp:lastPrinted>2018-09-27T12:52:39Z</cp:lastPrinted>
  <dcterms:created xsi:type="dcterms:W3CDTF">2018-06-07T09:05:48Z</dcterms:created>
  <dcterms:modified xsi:type="dcterms:W3CDTF">2018-10-11T07:10:59Z</dcterms:modified>
</cp:coreProperties>
</file>